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diagrams/layout6.xml" ContentType="application/vnd.openxmlformats-officedocument.drawingml.diagramLayout+xml"/>
  <Override PartName="/ppt/notesSlides/notesSlide24.xml" ContentType="application/vnd.openxmlformats-officedocument.presentationml.notesSlide+xml"/>
  <Override PartName="/ppt/diagrams/data10.xml" ContentType="application/vnd.openxmlformats-officedocument.drawingml.diagramData+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notesSlides/notesSlide25.xml" ContentType="application/vnd.openxmlformats-officedocument.presentationml.notesSlide+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21.xml" ContentType="application/vnd.openxmlformats-officedocument.presentationml.notesSlide+xml"/>
  <Override PartName="/ppt/diagrams/drawing9.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44"/>
  </p:notesMasterIdLst>
  <p:handoutMasterIdLst>
    <p:handoutMasterId r:id="rId45"/>
  </p:handoutMasterIdLst>
  <p:sldIdLst>
    <p:sldId id="256" r:id="rId2"/>
    <p:sldId id="257" r:id="rId3"/>
    <p:sldId id="268" r:id="rId4"/>
    <p:sldId id="267" r:id="rId5"/>
    <p:sldId id="269" r:id="rId6"/>
    <p:sldId id="258" r:id="rId7"/>
    <p:sldId id="270" r:id="rId8"/>
    <p:sldId id="272" r:id="rId9"/>
    <p:sldId id="271" r:id="rId10"/>
    <p:sldId id="264" r:id="rId11"/>
    <p:sldId id="274" r:id="rId12"/>
    <p:sldId id="275" r:id="rId13"/>
    <p:sldId id="273" r:id="rId14"/>
    <p:sldId id="265" r:id="rId15"/>
    <p:sldId id="276" r:id="rId16"/>
    <p:sldId id="279" r:id="rId17"/>
    <p:sldId id="280" r:id="rId18"/>
    <p:sldId id="259" r:id="rId19"/>
    <p:sldId id="277" r:id="rId20"/>
    <p:sldId id="278" r:id="rId21"/>
    <p:sldId id="281" r:id="rId22"/>
    <p:sldId id="260" r:id="rId23"/>
    <p:sldId id="282" r:id="rId24"/>
    <p:sldId id="283" r:id="rId25"/>
    <p:sldId id="284" r:id="rId26"/>
    <p:sldId id="261" r:id="rId27"/>
    <p:sldId id="285" r:id="rId28"/>
    <p:sldId id="286" r:id="rId29"/>
    <p:sldId id="287" r:id="rId30"/>
    <p:sldId id="266" r:id="rId31"/>
    <p:sldId id="288" r:id="rId32"/>
    <p:sldId id="289" r:id="rId33"/>
    <p:sldId id="290" r:id="rId34"/>
    <p:sldId id="262" r:id="rId35"/>
    <p:sldId id="293" r:id="rId36"/>
    <p:sldId id="291" r:id="rId37"/>
    <p:sldId id="292" r:id="rId38"/>
    <p:sldId id="263" r:id="rId39"/>
    <p:sldId id="294" r:id="rId40"/>
    <p:sldId id="295" r:id="rId41"/>
    <p:sldId id="296" r:id="rId42"/>
    <p:sldId id="297"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1abh01" initials="abh"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14"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7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slide" Target="../slides/slide36.xml"/><Relationship Id="rId1" Type="http://schemas.openxmlformats.org/officeDocument/2006/relationships/slide" Target="../slides/slide35.xml"/></Relationships>
</file>

<file path=ppt/diagrams/_rels/data1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slide" Target="../slides/slide40.xml"/><Relationship Id="rId1" Type="http://schemas.openxmlformats.org/officeDocument/2006/relationships/slide" Target="../slides/slide39.xml"/></Relationships>
</file>

<file path=ppt/diagrams/_rels/data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diagrams/_rels/data3.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3.xml"/><Relationship Id="rId1" Type="http://schemas.openxmlformats.org/officeDocument/2006/relationships/slide" Target="../slides/slide11.xml"/></Relationships>
</file>

<file path=ppt/diagrams/_rels/data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6.xml"/><Relationship Id="rId1" Type="http://schemas.openxmlformats.org/officeDocument/2006/relationships/slide" Target="../slides/slide15.xml"/></Relationships>
</file>

<file path=ppt/diagrams/_rels/data6.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19.xml"/></Relationships>
</file>

<file path=ppt/diagrams/_rels/data7.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4.xml"/><Relationship Id="rId1" Type="http://schemas.openxmlformats.org/officeDocument/2006/relationships/slide" Target="../slides/slide23.xml"/></Relationships>
</file>

<file path=ppt/diagrams/_rels/data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28.xml"/><Relationship Id="rId1" Type="http://schemas.openxmlformats.org/officeDocument/2006/relationships/slide" Target="../slides/slide27.xml"/></Relationships>
</file>

<file path=ppt/diagrams/_rels/data9.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32.xml"/><Relationship Id="rId1"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5326B-B676-45D3-8CA2-91E9E1A44A75}" type="doc">
      <dgm:prSet loTypeId="urn:microsoft.com/office/officeart/2005/8/layout/hProcess9" loCatId="process" qsTypeId="urn:microsoft.com/office/officeart/2005/8/quickstyle/simple1" qsCatId="simple" csTypeId="urn:microsoft.com/office/officeart/2005/8/colors/accent1_2" csCatId="accent1" phldr="1"/>
      <dgm:spPr/>
    </dgm:pt>
    <dgm:pt modelId="{AF2AE33A-0EE2-426E-BA30-94B76F1FF55F}">
      <dgm:prSet phldrT="[Text]"/>
      <dgm:spPr/>
      <dgm:t>
        <a:bodyPr/>
        <a:lstStyle/>
        <a:p>
          <a:r>
            <a:rPr lang="en-US" dirty="0" smtClean="0"/>
            <a:t>A</a:t>
          </a:r>
          <a:endParaRPr lang="en-US" dirty="0"/>
        </a:p>
      </dgm:t>
    </dgm:pt>
    <dgm:pt modelId="{DD28EFD8-249B-406D-846C-DCD00663329F}" type="parTrans" cxnId="{8C94C762-F3A4-4B5E-BF2C-6F24F556B385}">
      <dgm:prSet/>
      <dgm:spPr/>
      <dgm:t>
        <a:bodyPr/>
        <a:lstStyle/>
        <a:p>
          <a:endParaRPr lang="en-US"/>
        </a:p>
      </dgm:t>
    </dgm:pt>
    <dgm:pt modelId="{2E96BE65-73A2-46CA-99F3-0ECFD4BD6856}" type="sibTrans" cxnId="{8C94C762-F3A4-4B5E-BF2C-6F24F556B385}">
      <dgm:prSet/>
      <dgm:spPr/>
      <dgm:t>
        <a:bodyPr/>
        <a:lstStyle/>
        <a:p>
          <a:endParaRPr lang="en-US"/>
        </a:p>
      </dgm:t>
    </dgm:pt>
    <dgm:pt modelId="{CBA419B5-BB60-4643-A61D-6E35D7448460}">
      <dgm:prSet phldrT="[Text]"/>
      <dgm:spPr/>
      <dgm:t>
        <a:bodyPr/>
        <a:lstStyle/>
        <a:p>
          <a:r>
            <a:rPr lang="en-US" dirty="0" smtClean="0"/>
            <a:t>B</a:t>
          </a:r>
          <a:endParaRPr lang="en-US" dirty="0"/>
        </a:p>
      </dgm:t>
    </dgm:pt>
    <dgm:pt modelId="{9A070C70-9F0A-4420-ABA5-3D237B500DAE}" type="parTrans" cxnId="{AF5ECDBF-3DCD-47E2-81F6-B611E3FBB775}">
      <dgm:prSet/>
      <dgm:spPr/>
      <dgm:t>
        <a:bodyPr/>
        <a:lstStyle/>
        <a:p>
          <a:endParaRPr lang="en-US"/>
        </a:p>
      </dgm:t>
    </dgm:pt>
    <dgm:pt modelId="{F66826B8-9742-4BD6-AD95-9AA0F0D0A10D}" type="sibTrans" cxnId="{AF5ECDBF-3DCD-47E2-81F6-B611E3FBB775}">
      <dgm:prSet/>
      <dgm:spPr/>
      <dgm:t>
        <a:bodyPr/>
        <a:lstStyle/>
        <a:p>
          <a:endParaRPr lang="en-US"/>
        </a:p>
      </dgm:t>
    </dgm:pt>
    <dgm:pt modelId="{622F39A8-9A45-4B92-8C1B-8298E0028239}">
      <dgm:prSet phldrT="[Text]"/>
      <dgm:spPr/>
      <dgm:t>
        <a:bodyPr/>
        <a:lstStyle/>
        <a:p>
          <a:r>
            <a:rPr lang="en-US" dirty="0" smtClean="0"/>
            <a:t>C</a:t>
          </a:r>
          <a:endParaRPr lang="en-US" dirty="0"/>
        </a:p>
      </dgm:t>
    </dgm:pt>
    <dgm:pt modelId="{F1327E45-74CF-4D70-95D7-3F4AA523B714}" type="parTrans" cxnId="{6A4D621C-EF61-4319-A06F-00D0EE329CA5}">
      <dgm:prSet/>
      <dgm:spPr/>
      <dgm:t>
        <a:bodyPr/>
        <a:lstStyle/>
        <a:p>
          <a:endParaRPr lang="en-US"/>
        </a:p>
      </dgm:t>
    </dgm:pt>
    <dgm:pt modelId="{966C0556-110D-4886-8B80-FD7244B6D187}" type="sibTrans" cxnId="{6A4D621C-EF61-4319-A06F-00D0EE329CA5}">
      <dgm:prSet/>
      <dgm:spPr/>
      <dgm:t>
        <a:bodyPr/>
        <a:lstStyle/>
        <a:p>
          <a:endParaRPr lang="en-US"/>
        </a:p>
      </dgm:t>
    </dgm:pt>
    <dgm:pt modelId="{817BC57F-D23C-49F3-A61D-DCB75E449E58}" type="pres">
      <dgm:prSet presAssocID="{4CB5326B-B676-45D3-8CA2-91E9E1A44A75}" presName="CompostProcess" presStyleCnt="0">
        <dgm:presLayoutVars>
          <dgm:dir/>
          <dgm:resizeHandles val="exact"/>
        </dgm:presLayoutVars>
      </dgm:prSet>
      <dgm:spPr/>
    </dgm:pt>
    <dgm:pt modelId="{C366F6A4-120B-4F78-9A40-43329545B906}" type="pres">
      <dgm:prSet presAssocID="{4CB5326B-B676-45D3-8CA2-91E9E1A44A75}" presName="arrow" presStyleLbl="bgShp" presStyleIdx="0" presStyleCnt="1"/>
      <dgm:spPr/>
    </dgm:pt>
    <dgm:pt modelId="{2497D9C9-27A0-473A-8EB8-8B99E0D62281}" type="pres">
      <dgm:prSet presAssocID="{4CB5326B-B676-45D3-8CA2-91E9E1A44A75}" presName="linearProcess" presStyleCnt="0"/>
      <dgm:spPr/>
    </dgm:pt>
    <dgm:pt modelId="{CA61D58F-A608-43B0-99F1-F90CFFA4FFF6}" type="pres">
      <dgm:prSet presAssocID="{AF2AE33A-0EE2-426E-BA30-94B76F1FF55F}" presName="textNode" presStyleLbl="node1" presStyleIdx="0" presStyleCnt="3">
        <dgm:presLayoutVars>
          <dgm:bulletEnabled val="1"/>
        </dgm:presLayoutVars>
      </dgm:prSet>
      <dgm:spPr/>
      <dgm:t>
        <a:bodyPr/>
        <a:lstStyle/>
        <a:p>
          <a:endParaRPr lang="en-US"/>
        </a:p>
      </dgm:t>
    </dgm:pt>
    <dgm:pt modelId="{FAAD74FC-D393-4762-877D-E42C89192F42}" type="pres">
      <dgm:prSet presAssocID="{2E96BE65-73A2-46CA-99F3-0ECFD4BD6856}" presName="sibTrans" presStyleCnt="0"/>
      <dgm:spPr/>
    </dgm:pt>
    <dgm:pt modelId="{7F8A63BD-92C5-472E-9529-2FB55952F365}" type="pres">
      <dgm:prSet presAssocID="{CBA419B5-BB60-4643-A61D-6E35D7448460}" presName="textNode" presStyleLbl="node1" presStyleIdx="1" presStyleCnt="3">
        <dgm:presLayoutVars>
          <dgm:bulletEnabled val="1"/>
        </dgm:presLayoutVars>
      </dgm:prSet>
      <dgm:spPr/>
      <dgm:t>
        <a:bodyPr/>
        <a:lstStyle/>
        <a:p>
          <a:endParaRPr lang="en-US"/>
        </a:p>
      </dgm:t>
    </dgm:pt>
    <dgm:pt modelId="{C7B4FE6E-0348-49F3-AC54-C0F0F86C1027}" type="pres">
      <dgm:prSet presAssocID="{F66826B8-9742-4BD6-AD95-9AA0F0D0A10D}" presName="sibTrans" presStyleCnt="0"/>
      <dgm:spPr/>
    </dgm:pt>
    <dgm:pt modelId="{DD00F9FC-F8C8-4A41-8F92-7BC1C9BCA1A0}" type="pres">
      <dgm:prSet presAssocID="{622F39A8-9A45-4B92-8C1B-8298E0028239}" presName="textNode" presStyleLbl="node1" presStyleIdx="2" presStyleCnt="3">
        <dgm:presLayoutVars>
          <dgm:bulletEnabled val="1"/>
        </dgm:presLayoutVars>
      </dgm:prSet>
      <dgm:spPr/>
      <dgm:t>
        <a:bodyPr/>
        <a:lstStyle/>
        <a:p>
          <a:endParaRPr lang="en-US"/>
        </a:p>
      </dgm:t>
    </dgm:pt>
  </dgm:ptLst>
  <dgm:cxnLst>
    <dgm:cxn modelId="{3A2E58F2-6435-4B8C-B8F2-C97D95FCDB00}" type="presOf" srcId="{622F39A8-9A45-4B92-8C1B-8298E0028239}" destId="{DD00F9FC-F8C8-4A41-8F92-7BC1C9BCA1A0}" srcOrd="0" destOrd="0" presId="urn:microsoft.com/office/officeart/2005/8/layout/hProcess9"/>
    <dgm:cxn modelId="{D6DA2B8B-894C-4377-98EC-112034E4EBAE}" type="presOf" srcId="{4CB5326B-B676-45D3-8CA2-91E9E1A44A75}" destId="{817BC57F-D23C-49F3-A61D-DCB75E449E58}" srcOrd="0" destOrd="0" presId="urn:microsoft.com/office/officeart/2005/8/layout/hProcess9"/>
    <dgm:cxn modelId="{AF5ECDBF-3DCD-47E2-81F6-B611E3FBB775}" srcId="{4CB5326B-B676-45D3-8CA2-91E9E1A44A75}" destId="{CBA419B5-BB60-4643-A61D-6E35D7448460}" srcOrd="1" destOrd="0" parTransId="{9A070C70-9F0A-4420-ABA5-3D237B500DAE}" sibTransId="{F66826B8-9742-4BD6-AD95-9AA0F0D0A10D}"/>
    <dgm:cxn modelId="{8C94C762-F3A4-4B5E-BF2C-6F24F556B385}" srcId="{4CB5326B-B676-45D3-8CA2-91E9E1A44A75}" destId="{AF2AE33A-0EE2-426E-BA30-94B76F1FF55F}" srcOrd="0" destOrd="0" parTransId="{DD28EFD8-249B-406D-846C-DCD00663329F}" sibTransId="{2E96BE65-73A2-46CA-99F3-0ECFD4BD6856}"/>
    <dgm:cxn modelId="{6A4D621C-EF61-4319-A06F-00D0EE329CA5}" srcId="{4CB5326B-B676-45D3-8CA2-91E9E1A44A75}" destId="{622F39A8-9A45-4B92-8C1B-8298E0028239}" srcOrd="2" destOrd="0" parTransId="{F1327E45-74CF-4D70-95D7-3F4AA523B714}" sibTransId="{966C0556-110D-4886-8B80-FD7244B6D187}"/>
    <dgm:cxn modelId="{DFFBA688-4279-49D5-8896-F1EAE06F3A70}" type="presOf" srcId="{CBA419B5-BB60-4643-A61D-6E35D7448460}" destId="{7F8A63BD-92C5-472E-9529-2FB55952F365}" srcOrd="0" destOrd="0" presId="urn:microsoft.com/office/officeart/2005/8/layout/hProcess9"/>
    <dgm:cxn modelId="{DBA2827C-B7CA-42F0-95D2-08F511BF584A}" type="presOf" srcId="{AF2AE33A-0EE2-426E-BA30-94B76F1FF55F}" destId="{CA61D58F-A608-43B0-99F1-F90CFFA4FFF6}" srcOrd="0" destOrd="0" presId="urn:microsoft.com/office/officeart/2005/8/layout/hProcess9"/>
    <dgm:cxn modelId="{2119BE95-45CC-4FB3-A448-8FCA43348EBF}" type="presParOf" srcId="{817BC57F-D23C-49F3-A61D-DCB75E449E58}" destId="{C366F6A4-120B-4F78-9A40-43329545B906}" srcOrd="0" destOrd="0" presId="urn:microsoft.com/office/officeart/2005/8/layout/hProcess9"/>
    <dgm:cxn modelId="{339824A1-AC52-4CB8-8F75-BC776625E16D}" type="presParOf" srcId="{817BC57F-D23C-49F3-A61D-DCB75E449E58}" destId="{2497D9C9-27A0-473A-8EB8-8B99E0D62281}" srcOrd="1" destOrd="0" presId="urn:microsoft.com/office/officeart/2005/8/layout/hProcess9"/>
    <dgm:cxn modelId="{6EA82D7A-A192-4057-938F-0BFC18FF790E}" type="presParOf" srcId="{2497D9C9-27A0-473A-8EB8-8B99E0D62281}" destId="{CA61D58F-A608-43B0-99F1-F90CFFA4FFF6}" srcOrd="0" destOrd="0" presId="urn:microsoft.com/office/officeart/2005/8/layout/hProcess9"/>
    <dgm:cxn modelId="{CB6FF1F5-ADA5-466B-ABFA-EB642BA7238D}" type="presParOf" srcId="{2497D9C9-27A0-473A-8EB8-8B99E0D62281}" destId="{FAAD74FC-D393-4762-877D-E42C89192F42}" srcOrd="1" destOrd="0" presId="urn:microsoft.com/office/officeart/2005/8/layout/hProcess9"/>
    <dgm:cxn modelId="{9C1B6A44-0FB2-43D1-AABC-14B220C74F0E}" type="presParOf" srcId="{2497D9C9-27A0-473A-8EB8-8B99E0D62281}" destId="{7F8A63BD-92C5-472E-9529-2FB55952F365}" srcOrd="2" destOrd="0" presId="urn:microsoft.com/office/officeart/2005/8/layout/hProcess9"/>
    <dgm:cxn modelId="{43A8274E-FE2A-4E3B-B0AE-484DF6227C9A}" type="presParOf" srcId="{2497D9C9-27A0-473A-8EB8-8B99E0D62281}" destId="{C7B4FE6E-0348-49F3-AC54-C0F0F86C1027}" srcOrd="3" destOrd="0" presId="urn:microsoft.com/office/officeart/2005/8/layout/hProcess9"/>
    <dgm:cxn modelId="{3A729451-39E5-467E-9C81-1809EC86FA8A}" type="presParOf" srcId="{2497D9C9-27A0-473A-8EB8-8B99E0D62281}" destId="{DD00F9FC-F8C8-4A41-8F92-7BC1C9BCA1A0}"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Focus solely on serving as a “lender of last resort.”</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1800" b="1" dirty="0" smtClean="0"/>
            <a:t>Focus solely on promoting price stability through monetary policy.</a:t>
          </a:r>
          <a:endParaRPr lang="en-US" sz="18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1800" b="1" dirty="0" smtClean="0"/>
            <a:t>Serve as a “lender of last resort” and promote price stability through monetary policy.</a:t>
          </a:r>
          <a:endParaRPr lang="en-US" sz="1800" b="1"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X="-3906" custLinFactNeighborY="-704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4A06C4AB-ECD3-46C3-B4EB-8F1C63EA549F}" type="presOf" srcId="{03C30AA9-D6EA-4630-B3E6-34B1208B2269}" destId="{E52D4EF3-D0CD-4267-A4D3-9316F5BC5745}" srcOrd="0" destOrd="0" presId="urn:microsoft.com/office/officeart/2005/8/layout/vList5"/>
    <dgm:cxn modelId="{D65C74FC-E35E-465B-B121-F1673D47F6C8}" type="presOf" srcId="{C66512EE-59E3-4483-BCF1-B4469C4DCD06}" destId="{0EC62355-7D35-4415-97B3-B22F83BC20A3}" srcOrd="0" destOrd="0" presId="urn:microsoft.com/office/officeart/2005/8/layout/vList5"/>
    <dgm:cxn modelId="{22A8D6E1-24D0-4565-91D0-A9B1C19FBD9F}" type="presOf" srcId="{D2DA7791-044D-4E74-B818-1A2781E015F5}" destId="{C1C55C0B-7A8D-4006-9325-8F2B23B93869}" srcOrd="0" destOrd="0" presId="urn:microsoft.com/office/officeart/2005/8/layout/vList5"/>
    <dgm:cxn modelId="{E001E55F-06F1-4F40-B6C6-6F34E23DBCFE}" type="presOf" srcId="{CB4B92F1-603A-4500-BEDA-502CDA5E8B1F}" destId="{BA83415D-B12B-4615-9114-961C4C7A8A2B}"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C12F401A-6D07-42D9-B910-658FFDE54020}" type="presOf" srcId="{1BBFAE5C-FCE1-4691-AB4E-4B8BC739A29A}" destId="{F60653BF-ACC5-48A4-94AC-76BBE9FDEE22}"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529C8221-9077-4DF1-AA6A-F06945E5413F}" srcId="{D2DA7791-044D-4E74-B818-1A2781E015F5}" destId="{C66512EE-59E3-4483-BCF1-B4469C4DCD06}" srcOrd="0" destOrd="0" parTransId="{618F88A7-2451-43FA-B15E-1CC5A19497D0}" sibTransId="{D9C28FE5-0190-4E4F-B425-64213F0FB4A4}"/>
    <dgm:cxn modelId="{093ACC5D-E01D-4468-A4FB-9959742B1E22}" type="presOf" srcId="{0525B2B5-7EDB-4E3F-8C1C-ABA06AC32631}" destId="{6549E521-AE71-424F-B576-53FC37A9FE64}" srcOrd="0" destOrd="0" presId="urn:microsoft.com/office/officeart/2005/8/layout/vList5"/>
    <dgm:cxn modelId="{41FD1097-C158-4F63-BE0F-4DDC492C6E7F}" type="presOf" srcId="{91AFDB78-2283-43BC-B9E5-9B43727FBBB9}" destId="{97407C53-B1C0-4609-9223-AE543916323D}" srcOrd="0" destOrd="0" presId="urn:microsoft.com/office/officeart/2005/8/layout/vList5"/>
    <dgm:cxn modelId="{9DA4A095-F502-4631-97B9-E549BCDA53E6}" type="presParOf" srcId="{97407C53-B1C0-4609-9223-AE543916323D}" destId="{4D52884C-8868-4939-B044-EB01A30D9541}" srcOrd="0" destOrd="0" presId="urn:microsoft.com/office/officeart/2005/8/layout/vList5"/>
    <dgm:cxn modelId="{5C18578B-5BEF-4D20-A0CC-8D21EC4ED753}" type="presParOf" srcId="{4D52884C-8868-4939-B044-EB01A30D9541}" destId="{C1C55C0B-7A8D-4006-9325-8F2B23B93869}" srcOrd="0" destOrd="0" presId="urn:microsoft.com/office/officeart/2005/8/layout/vList5"/>
    <dgm:cxn modelId="{5223C39B-4F54-4F70-BADC-7CEFB40CDDD8}" type="presParOf" srcId="{4D52884C-8868-4939-B044-EB01A30D9541}" destId="{0EC62355-7D35-4415-97B3-B22F83BC20A3}" srcOrd="1" destOrd="0" presId="urn:microsoft.com/office/officeart/2005/8/layout/vList5"/>
    <dgm:cxn modelId="{13D112D2-1910-4736-94DC-060522A42B73}" type="presParOf" srcId="{97407C53-B1C0-4609-9223-AE543916323D}" destId="{48DBBA5F-2511-4F46-8DAF-3EA56C4915FE}" srcOrd="1" destOrd="0" presId="urn:microsoft.com/office/officeart/2005/8/layout/vList5"/>
    <dgm:cxn modelId="{46267E6B-77C1-4147-8FED-CDD8E2B745AF}" type="presParOf" srcId="{97407C53-B1C0-4609-9223-AE543916323D}" destId="{7D3EBF86-7F2A-40FB-8A23-73962E042B8C}" srcOrd="2" destOrd="0" presId="urn:microsoft.com/office/officeart/2005/8/layout/vList5"/>
    <dgm:cxn modelId="{ACFA5235-BCC4-4E79-BE2C-8C44C7DE1A1E}" type="presParOf" srcId="{7D3EBF86-7F2A-40FB-8A23-73962E042B8C}" destId="{E52D4EF3-D0CD-4267-A4D3-9316F5BC5745}" srcOrd="0" destOrd="0" presId="urn:microsoft.com/office/officeart/2005/8/layout/vList5"/>
    <dgm:cxn modelId="{512E984D-44AE-4E3B-8F53-B8587BF8BD15}" type="presParOf" srcId="{7D3EBF86-7F2A-40FB-8A23-73962E042B8C}" destId="{6549E521-AE71-424F-B576-53FC37A9FE64}" srcOrd="1" destOrd="0" presId="urn:microsoft.com/office/officeart/2005/8/layout/vList5"/>
    <dgm:cxn modelId="{F77A373D-D834-44C0-AD6B-402E44C6EB64}" type="presParOf" srcId="{97407C53-B1C0-4609-9223-AE543916323D}" destId="{62487D8C-6FF7-4F6E-8F58-F92982FD7EC5}" srcOrd="3" destOrd="0" presId="urn:microsoft.com/office/officeart/2005/8/layout/vList5"/>
    <dgm:cxn modelId="{CBC99D47-7366-4A4E-85BB-B8A9A51908DC}" type="presParOf" srcId="{97407C53-B1C0-4609-9223-AE543916323D}" destId="{EF40A18E-C338-46B0-9989-3DD524094434}" srcOrd="4" destOrd="0" presId="urn:microsoft.com/office/officeart/2005/8/layout/vList5"/>
    <dgm:cxn modelId="{9D2A676F-4EE3-4800-860A-A5F19655C4F8}" type="presParOf" srcId="{EF40A18E-C338-46B0-9989-3DD524094434}" destId="{BA83415D-B12B-4615-9114-961C4C7A8A2B}" srcOrd="0" destOrd="0" presId="urn:microsoft.com/office/officeart/2005/8/layout/vList5"/>
    <dgm:cxn modelId="{EAE47EF3-E59B-4DCB-91D4-80203CC004A8}"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2400" b="1" dirty="0" smtClean="0"/>
            <a:t>1929</a:t>
          </a:r>
          <a:endParaRPr lang="en-US" sz="24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2400" b="1" dirty="0" smtClean="0"/>
            <a:t>1907</a:t>
          </a:r>
          <a:endParaRPr lang="en-US" sz="24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2400" b="1" dirty="0" smtClean="0"/>
            <a:t>1917</a:t>
          </a:r>
          <a:endParaRPr lang="en-US" sz="2400" b="1"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62850B81-AC22-4730-A3BE-495AA3576FFE}" type="presOf" srcId="{91AFDB78-2283-43BC-B9E5-9B43727FBBB9}" destId="{97407C53-B1C0-4609-9223-AE543916323D}"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75C6A21E-1BF9-4DE1-9393-111577A0B8A5}" type="presOf" srcId="{03C30AA9-D6EA-4630-B3E6-34B1208B2269}" destId="{E52D4EF3-D0CD-4267-A4D3-9316F5BC5745}" srcOrd="0" destOrd="0" presId="urn:microsoft.com/office/officeart/2005/8/layout/vList5"/>
    <dgm:cxn modelId="{EA659BB6-F967-4043-A0E8-C0CD5FFF195B}" type="presOf" srcId="{C66512EE-59E3-4483-BCF1-B4469C4DCD06}" destId="{0EC62355-7D35-4415-97B3-B22F83BC20A3}"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0AEEB967-A590-4A07-B9D2-30505B3F5BB1}" type="presOf" srcId="{CB4B92F1-603A-4500-BEDA-502CDA5E8B1F}" destId="{BA83415D-B12B-4615-9114-961C4C7A8A2B}"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98D9ED7A-7ABC-4351-A79B-44A5A946C5D9}" type="presOf" srcId="{D2DA7791-044D-4E74-B818-1A2781E015F5}" destId="{C1C55C0B-7A8D-4006-9325-8F2B23B93869}"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B0CAA2C-3907-4318-9C97-748385C2B117}" type="presOf" srcId="{0525B2B5-7EDB-4E3F-8C1C-ABA06AC32631}" destId="{6549E521-AE71-424F-B576-53FC37A9FE64}" srcOrd="0" destOrd="0" presId="urn:microsoft.com/office/officeart/2005/8/layout/vList5"/>
    <dgm:cxn modelId="{7BDD9ED6-020C-48E1-95BF-1A48C7DA176F}" type="presOf" srcId="{1BBFAE5C-FCE1-4691-AB4E-4B8BC739A29A}" destId="{F60653BF-ACC5-48A4-94AC-76BBE9FDEE22}" srcOrd="0" destOrd="0" presId="urn:microsoft.com/office/officeart/2005/8/layout/vList5"/>
    <dgm:cxn modelId="{348522B7-E844-4A5E-9D17-3AFE2208FB39}" type="presParOf" srcId="{97407C53-B1C0-4609-9223-AE543916323D}" destId="{4D52884C-8868-4939-B044-EB01A30D9541}" srcOrd="0" destOrd="0" presId="urn:microsoft.com/office/officeart/2005/8/layout/vList5"/>
    <dgm:cxn modelId="{6C66E0EF-BBE2-492E-9AD9-EFEB6A15E404}" type="presParOf" srcId="{4D52884C-8868-4939-B044-EB01A30D9541}" destId="{C1C55C0B-7A8D-4006-9325-8F2B23B93869}" srcOrd="0" destOrd="0" presId="urn:microsoft.com/office/officeart/2005/8/layout/vList5"/>
    <dgm:cxn modelId="{5EB5D56C-81A5-49E6-B763-9B9E0FD213CC}" type="presParOf" srcId="{4D52884C-8868-4939-B044-EB01A30D9541}" destId="{0EC62355-7D35-4415-97B3-B22F83BC20A3}" srcOrd="1" destOrd="0" presId="urn:microsoft.com/office/officeart/2005/8/layout/vList5"/>
    <dgm:cxn modelId="{D202E726-1D27-4E52-B1F3-E9A6DE25CD59}" type="presParOf" srcId="{97407C53-B1C0-4609-9223-AE543916323D}" destId="{48DBBA5F-2511-4F46-8DAF-3EA56C4915FE}" srcOrd="1" destOrd="0" presId="urn:microsoft.com/office/officeart/2005/8/layout/vList5"/>
    <dgm:cxn modelId="{DCFD9E57-9F91-4AB4-811F-A894E5EE1432}" type="presParOf" srcId="{97407C53-B1C0-4609-9223-AE543916323D}" destId="{7D3EBF86-7F2A-40FB-8A23-73962E042B8C}" srcOrd="2" destOrd="0" presId="urn:microsoft.com/office/officeart/2005/8/layout/vList5"/>
    <dgm:cxn modelId="{4E76C05F-7473-41E3-8261-2899FC099231}" type="presParOf" srcId="{7D3EBF86-7F2A-40FB-8A23-73962E042B8C}" destId="{E52D4EF3-D0CD-4267-A4D3-9316F5BC5745}" srcOrd="0" destOrd="0" presId="urn:microsoft.com/office/officeart/2005/8/layout/vList5"/>
    <dgm:cxn modelId="{7ACDBA4C-7519-402D-A339-1E9FB984ECF7}" type="presParOf" srcId="{7D3EBF86-7F2A-40FB-8A23-73962E042B8C}" destId="{6549E521-AE71-424F-B576-53FC37A9FE64}" srcOrd="1" destOrd="0" presId="urn:microsoft.com/office/officeart/2005/8/layout/vList5"/>
    <dgm:cxn modelId="{70828F60-C4D5-49FF-B514-8A76CEEAE145}" type="presParOf" srcId="{97407C53-B1C0-4609-9223-AE543916323D}" destId="{62487D8C-6FF7-4F6E-8F58-F92982FD7EC5}" srcOrd="3" destOrd="0" presId="urn:microsoft.com/office/officeart/2005/8/layout/vList5"/>
    <dgm:cxn modelId="{BE44A0C0-59C4-4C2F-9A34-E7541B4B1181}" type="presParOf" srcId="{97407C53-B1C0-4609-9223-AE543916323D}" destId="{EF40A18E-C338-46B0-9989-3DD524094434}" srcOrd="4" destOrd="0" presId="urn:microsoft.com/office/officeart/2005/8/layout/vList5"/>
    <dgm:cxn modelId="{4C0AC8B9-76D2-4960-919B-0C9114218F83}" type="presParOf" srcId="{EF40A18E-C338-46B0-9989-3DD524094434}" destId="{BA83415D-B12B-4615-9114-961C4C7A8A2B}" srcOrd="0" destOrd="0" presId="urn:microsoft.com/office/officeart/2005/8/layout/vList5"/>
    <dgm:cxn modelId="{F0DB8C77-763D-47C0-966C-770DC6B2D5E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b="0" u="sng" dirty="0" smtClean="0">
              <a:solidFill>
                <a:schemeClr val="bg1"/>
              </a:solidFill>
              <a:hlinkClick xmlns:r="http://schemas.openxmlformats.org/officeDocument/2006/relationships" r:id="rId1" action="ppaction://hlinksldjump"/>
            </a:rPr>
            <a:t>A</a:t>
          </a:r>
          <a:endParaRPr lang="en-US" b="0" u="sng" dirty="0">
            <a:solidFill>
              <a:schemeClr val="bg1"/>
            </a:solidFill>
          </a:endParaRPr>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Promoted by Alexander Hamilton to manage the nation’s money and regulate credit.</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1800" b="1" dirty="0" smtClean="0"/>
            <a:t>Promoted by Thomas Jefferson to manage the nation’s money and regulate credit.</a:t>
          </a:r>
          <a:endParaRPr lang="en-US" sz="18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b="0" dirty="0" smtClean="0">
              <a:hlinkClick xmlns:r="http://schemas.openxmlformats.org/officeDocument/2006/relationships" r:id="rId3" action="ppaction://hlinksldjump"/>
            </a:rPr>
            <a:t>C</a:t>
          </a:r>
          <a:endParaRPr lang="en-US" b="0"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1800" b="1" dirty="0" smtClean="0"/>
            <a:t>Promoted by Andrew Jackson to manage the nation’s money and credit.</a:t>
          </a:r>
          <a:endParaRPr lang="en-US" sz="1800" b="1"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9A9575F8-963E-4EA1-A77A-6E913A280D62}"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844E1BA6-BEED-431C-B417-EB4841EC099B}" type="presOf" srcId="{D2DA7791-044D-4E74-B818-1A2781E015F5}" destId="{C1C55C0B-7A8D-4006-9325-8F2B23B93869}" srcOrd="0" destOrd="0" presId="urn:microsoft.com/office/officeart/2005/8/layout/vList5"/>
    <dgm:cxn modelId="{84129865-5ECF-4D6D-8DFE-62B7E5EF2110}" type="presOf" srcId="{1BBFAE5C-FCE1-4691-AB4E-4B8BC739A29A}" destId="{F60653BF-ACC5-48A4-94AC-76BBE9FDEE22}" srcOrd="0" destOrd="0" presId="urn:microsoft.com/office/officeart/2005/8/layout/vList5"/>
    <dgm:cxn modelId="{6CA730FB-32A8-4416-92EA-E04D523A72D9}" type="presOf" srcId="{91AFDB78-2283-43BC-B9E5-9B43727FBBB9}" destId="{97407C53-B1C0-4609-9223-AE543916323D}"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EF595FCD-ABA8-44F7-800E-4630EDA6633D}" type="presOf" srcId="{0525B2B5-7EDB-4E3F-8C1C-ABA06AC32631}" destId="{6549E521-AE71-424F-B576-53FC37A9FE64}"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8C76590D-622E-4CAB-BA0A-A05D0F7DED4E}" type="presOf" srcId="{CB4B92F1-603A-4500-BEDA-502CDA5E8B1F}" destId="{BA83415D-B12B-4615-9114-961C4C7A8A2B}" srcOrd="0" destOrd="0" presId="urn:microsoft.com/office/officeart/2005/8/layout/vList5"/>
    <dgm:cxn modelId="{C4CEB668-F0B2-45D1-B65E-9F8265A2E27D}" type="presOf" srcId="{C66512EE-59E3-4483-BCF1-B4469C4DCD06}" destId="{0EC62355-7D35-4415-97B3-B22F83BC20A3}" srcOrd="0" destOrd="0" presId="urn:microsoft.com/office/officeart/2005/8/layout/vList5"/>
    <dgm:cxn modelId="{D6CBE364-91D1-4C36-BC8F-121117AD224A}" type="presParOf" srcId="{97407C53-B1C0-4609-9223-AE543916323D}" destId="{4D52884C-8868-4939-B044-EB01A30D9541}" srcOrd="0" destOrd="0" presId="urn:microsoft.com/office/officeart/2005/8/layout/vList5"/>
    <dgm:cxn modelId="{A085C37F-195D-4C1A-B29D-F927D0530132}" type="presParOf" srcId="{4D52884C-8868-4939-B044-EB01A30D9541}" destId="{C1C55C0B-7A8D-4006-9325-8F2B23B93869}" srcOrd="0" destOrd="0" presId="urn:microsoft.com/office/officeart/2005/8/layout/vList5"/>
    <dgm:cxn modelId="{5781C3F6-80A1-454A-82DF-C8B1C66EB529}" type="presParOf" srcId="{4D52884C-8868-4939-B044-EB01A30D9541}" destId="{0EC62355-7D35-4415-97B3-B22F83BC20A3}" srcOrd="1" destOrd="0" presId="urn:microsoft.com/office/officeart/2005/8/layout/vList5"/>
    <dgm:cxn modelId="{6902FDB3-5B4B-40D4-90F9-0F5C719D9D95}" type="presParOf" srcId="{97407C53-B1C0-4609-9223-AE543916323D}" destId="{48DBBA5F-2511-4F46-8DAF-3EA56C4915FE}" srcOrd="1" destOrd="0" presId="urn:microsoft.com/office/officeart/2005/8/layout/vList5"/>
    <dgm:cxn modelId="{8BB00164-3139-4BFC-B793-3C89A3EC9972}" type="presParOf" srcId="{97407C53-B1C0-4609-9223-AE543916323D}" destId="{7D3EBF86-7F2A-40FB-8A23-73962E042B8C}" srcOrd="2" destOrd="0" presId="urn:microsoft.com/office/officeart/2005/8/layout/vList5"/>
    <dgm:cxn modelId="{90ECE484-028A-430F-965D-4D3F1B5689C6}" type="presParOf" srcId="{7D3EBF86-7F2A-40FB-8A23-73962E042B8C}" destId="{E52D4EF3-D0CD-4267-A4D3-9316F5BC5745}" srcOrd="0" destOrd="0" presId="urn:microsoft.com/office/officeart/2005/8/layout/vList5"/>
    <dgm:cxn modelId="{56DF26DE-CF12-4B69-AEB1-99BAE7CC4F98}" type="presParOf" srcId="{7D3EBF86-7F2A-40FB-8A23-73962E042B8C}" destId="{6549E521-AE71-424F-B576-53FC37A9FE64}" srcOrd="1" destOrd="0" presId="urn:microsoft.com/office/officeart/2005/8/layout/vList5"/>
    <dgm:cxn modelId="{E40A57B7-B3D3-4A31-A651-8DDFF0BF5307}" type="presParOf" srcId="{97407C53-B1C0-4609-9223-AE543916323D}" destId="{62487D8C-6FF7-4F6E-8F58-F92982FD7EC5}" srcOrd="3" destOrd="0" presId="urn:microsoft.com/office/officeart/2005/8/layout/vList5"/>
    <dgm:cxn modelId="{88AECC32-5649-4A1E-AD79-12FC54FB32A5}" type="presParOf" srcId="{97407C53-B1C0-4609-9223-AE543916323D}" destId="{EF40A18E-C338-46B0-9989-3DD524094434}" srcOrd="4" destOrd="0" presId="urn:microsoft.com/office/officeart/2005/8/layout/vList5"/>
    <dgm:cxn modelId="{FC18C9FF-B23F-44DF-93D3-D347D32ACD92}" type="presParOf" srcId="{EF40A18E-C338-46B0-9989-3DD524094434}" destId="{BA83415D-B12B-4615-9114-961C4C7A8A2B}" srcOrd="0" destOrd="0" presId="urn:microsoft.com/office/officeart/2005/8/layout/vList5"/>
    <dgm:cxn modelId="{0BF8176A-2815-4022-8BB6-B4B66B6E88E4}"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Established the Second Bank of the United States.</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tab pos="173736" algn="l"/>
            </a:tabLst>
            <a:defRPr/>
          </a:pPr>
          <a:r>
            <a:rPr lang="en-US" sz="1800" b="1" dirty="0" smtClean="0"/>
            <a:t>Called for the creation of national banknotes and allowed banks to apply for a national charter. </a:t>
          </a:r>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1" dirty="0" smtClean="0"/>
            <a:t>Established the fundamentals of central banking.</a:t>
          </a:r>
        </a:p>
      </dgm:t>
    </dgm:pt>
    <dgm:pt modelId="{4854B361-B8A4-464E-B207-C992D50FFCC0}" type="sibTrans" cxnId="{507FB632-99E7-4CD4-BFB1-F02350375029}">
      <dgm:prSet/>
      <dgm:spPr/>
      <dgm:t>
        <a:bodyPr/>
        <a:lstStyle/>
        <a:p>
          <a:endParaRPr lang="en-US"/>
        </a:p>
      </dgm:t>
    </dgm:pt>
    <dgm:pt modelId="{00662E46-2731-4DE4-9FB4-CCF02B80D1B5}" type="par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LinFactNeighborY="-328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145DE849-6FE4-44CC-976D-189813783126}" type="presOf" srcId="{1BBFAE5C-FCE1-4691-AB4E-4B8BC739A29A}" destId="{F60653BF-ACC5-48A4-94AC-76BBE9FDEE22}"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E918F456-5075-48AB-9837-757656116552}" type="presOf" srcId="{D2DA7791-044D-4E74-B818-1A2781E015F5}" destId="{C1C55C0B-7A8D-4006-9325-8F2B23B93869}"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3D299C3B-6B15-47B7-9609-BD52B08EAA9F}" type="presOf" srcId="{CB4B92F1-603A-4500-BEDA-502CDA5E8B1F}" destId="{BA83415D-B12B-4615-9114-961C4C7A8A2B}" srcOrd="0" destOrd="0" presId="urn:microsoft.com/office/officeart/2005/8/layout/vList5"/>
    <dgm:cxn modelId="{82A40998-78C7-42F5-B230-72475B735AF9}" type="presOf" srcId="{03C30AA9-D6EA-4630-B3E6-34B1208B2269}" destId="{E52D4EF3-D0CD-4267-A4D3-9316F5BC5745}" srcOrd="0" destOrd="0" presId="urn:microsoft.com/office/officeart/2005/8/layout/vList5"/>
    <dgm:cxn modelId="{811FCAC9-40BB-4CA9-A3CF-71B8A72DB004}" type="presOf" srcId="{91AFDB78-2283-43BC-B9E5-9B43727FBBB9}" destId="{97407C53-B1C0-4609-9223-AE543916323D}"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B7330AF6-41BF-4A28-86DC-56771EF981A7}" type="presOf" srcId="{C66512EE-59E3-4483-BCF1-B4469C4DCD06}" destId="{0EC62355-7D35-4415-97B3-B22F83BC20A3}" srcOrd="0" destOrd="0" presId="urn:microsoft.com/office/officeart/2005/8/layout/vList5"/>
    <dgm:cxn modelId="{6A149ADA-0DB3-4043-8AE2-3A0AEE9E842C}" type="presOf" srcId="{0525B2B5-7EDB-4E3F-8C1C-ABA06AC32631}" destId="{6549E521-AE71-424F-B576-53FC37A9FE64}" srcOrd="0" destOrd="0" presId="urn:microsoft.com/office/officeart/2005/8/layout/vList5"/>
    <dgm:cxn modelId="{240CF746-22FC-4033-B036-5429B9F78AB4}" type="presParOf" srcId="{97407C53-B1C0-4609-9223-AE543916323D}" destId="{4D52884C-8868-4939-B044-EB01A30D9541}" srcOrd="0" destOrd="0" presId="urn:microsoft.com/office/officeart/2005/8/layout/vList5"/>
    <dgm:cxn modelId="{AB7EF8FD-9028-4A36-9BA0-95DC8E0D12EC}" type="presParOf" srcId="{4D52884C-8868-4939-B044-EB01A30D9541}" destId="{C1C55C0B-7A8D-4006-9325-8F2B23B93869}" srcOrd="0" destOrd="0" presId="urn:microsoft.com/office/officeart/2005/8/layout/vList5"/>
    <dgm:cxn modelId="{3A9AA871-4BF3-40CC-A9C7-91D0471BF8FF}" type="presParOf" srcId="{4D52884C-8868-4939-B044-EB01A30D9541}" destId="{0EC62355-7D35-4415-97B3-B22F83BC20A3}" srcOrd="1" destOrd="0" presId="urn:microsoft.com/office/officeart/2005/8/layout/vList5"/>
    <dgm:cxn modelId="{5ADA4C4C-B6BA-4383-8F1D-69FD6BD14D31}" type="presParOf" srcId="{97407C53-B1C0-4609-9223-AE543916323D}" destId="{48DBBA5F-2511-4F46-8DAF-3EA56C4915FE}" srcOrd="1" destOrd="0" presId="urn:microsoft.com/office/officeart/2005/8/layout/vList5"/>
    <dgm:cxn modelId="{B7FBC22D-2E86-463A-988F-BB0566EEF9BB}" type="presParOf" srcId="{97407C53-B1C0-4609-9223-AE543916323D}" destId="{7D3EBF86-7F2A-40FB-8A23-73962E042B8C}" srcOrd="2" destOrd="0" presId="urn:microsoft.com/office/officeart/2005/8/layout/vList5"/>
    <dgm:cxn modelId="{371762C7-DFC2-407E-A3FD-AF6086F22A82}" type="presParOf" srcId="{7D3EBF86-7F2A-40FB-8A23-73962E042B8C}" destId="{E52D4EF3-D0CD-4267-A4D3-9316F5BC5745}" srcOrd="0" destOrd="0" presId="urn:microsoft.com/office/officeart/2005/8/layout/vList5"/>
    <dgm:cxn modelId="{FBA14123-77F8-40BE-991E-A3963ECB0382}" type="presParOf" srcId="{7D3EBF86-7F2A-40FB-8A23-73962E042B8C}" destId="{6549E521-AE71-424F-B576-53FC37A9FE64}" srcOrd="1" destOrd="0" presId="urn:microsoft.com/office/officeart/2005/8/layout/vList5"/>
    <dgm:cxn modelId="{354A9AEF-E172-4F26-94A3-155FAED129DF}" type="presParOf" srcId="{97407C53-B1C0-4609-9223-AE543916323D}" destId="{62487D8C-6FF7-4F6E-8F58-F92982FD7EC5}" srcOrd="3" destOrd="0" presId="urn:microsoft.com/office/officeart/2005/8/layout/vList5"/>
    <dgm:cxn modelId="{23929552-11E1-44E1-8A31-677D4887892B}" type="presParOf" srcId="{97407C53-B1C0-4609-9223-AE543916323D}" destId="{EF40A18E-C338-46B0-9989-3DD524094434}" srcOrd="4" destOrd="0" presId="urn:microsoft.com/office/officeart/2005/8/layout/vList5"/>
    <dgm:cxn modelId="{BDC7F9BD-9CEF-4940-8132-A6BF2911E858}" type="presParOf" srcId="{EF40A18E-C338-46B0-9989-3DD524094434}" destId="{BA83415D-B12B-4615-9114-961C4C7A8A2B}" srcOrd="0" destOrd="0" presId="urn:microsoft.com/office/officeart/2005/8/layout/vList5"/>
    <dgm:cxn modelId="{9D9FB682-4AF1-45B0-9239-F627A6D48C83}"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The money supply is elastic.</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1800" b="1" dirty="0" smtClean="0"/>
            <a:t>The value of currency is fixed in terms of gold.</a:t>
          </a:r>
          <a:endParaRPr lang="en-US" sz="18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1800" b="1" dirty="0" smtClean="0"/>
            <a:t>The rate of exchange between two countries is variable. </a:t>
          </a:r>
          <a:endParaRPr lang="en-US" sz="1800" b="1"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6C46EEC-E72A-42BF-9DC3-139D513E4516}" srcId="{91AFDB78-2283-43BC-B9E5-9B43727FBBB9}" destId="{03C30AA9-D6EA-4630-B3E6-34B1208B2269}" srcOrd="1" destOrd="0" parTransId="{9CC8353D-F6CA-45A6-A9FF-8897C8129A68}" sibTransId="{8B183231-0033-4CC0-A5EA-8109AD53C6A1}"/>
    <dgm:cxn modelId="{D26A669B-CF27-4D5F-910C-0A21DD431FF1}" type="presOf" srcId="{1BBFAE5C-FCE1-4691-AB4E-4B8BC739A29A}" destId="{F60653BF-ACC5-48A4-94AC-76BBE9FDEE22}"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564A094A-A8C1-4780-BB11-FAA60293E46D}" type="presOf" srcId="{C66512EE-59E3-4483-BCF1-B4469C4DCD06}" destId="{0EC62355-7D35-4415-97B3-B22F83BC20A3}" srcOrd="0" destOrd="0" presId="urn:microsoft.com/office/officeart/2005/8/layout/vList5"/>
    <dgm:cxn modelId="{0CA8EB13-5C2B-47FF-8F7A-2B2440A55A18}" type="presOf" srcId="{91AFDB78-2283-43BC-B9E5-9B43727FBBB9}" destId="{97407C53-B1C0-4609-9223-AE543916323D}" srcOrd="0" destOrd="0" presId="urn:microsoft.com/office/officeart/2005/8/layout/vList5"/>
    <dgm:cxn modelId="{C05B7478-00AD-463A-B343-E4616217C7F3}" type="presOf" srcId="{03C30AA9-D6EA-4630-B3E6-34B1208B2269}" destId="{E52D4EF3-D0CD-4267-A4D3-9316F5BC5745}" srcOrd="0" destOrd="0" presId="urn:microsoft.com/office/officeart/2005/8/layout/vList5"/>
    <dgm:cxn modelId="{CA814009-04A3-4E7F-AD41-9B8C304B5809}" type="presOf" srcId="{CB4B92F1-603A-4500-BEDA-502CDA5E8B1F}" destId="{BA83415D-B12B-4615-9114-961C4C7A8A2B}"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529C8221-9077-4DF1-AA6A-F06945E5413F}" srcId="{D2DA7791-044D-4E74-B818-1A2781E015F5}" destId="{C66512EE-59E3-4483-BCF1-B4469C4DCD06}" srcOrd="0" destOrd="0" parTransId="{618F88A7-2451-43FA-B15E-1CC5A19497D0}" sibTransId="{D9C28FE5-0190-4E4F-B425-64213F0FB4A4}"/>
    <dgm:cxn modelId="{9FB71FAD-3D35-4AF8-9AEF-78FDBE9E34A8}" type="presOf" srcId="{D2DA7791-044D-4E74-B818-1A2781E015F5}" destId="{C1C55C0B-7A8D-4006-9325-8F2B23B93869}" srcOrd="0" destOrd="0" presId="urn:microsoft.com/office/officeart/2005/8/layout/vList5"/>
    <dgm:cxn modelId="{6183E24C-886B-437B-BE37-D356BEDAFA1A}" type="presOf" srcId="{0525B2B5-7EDB-4E3F-8C1C-ABA06AC32631}" destId="{6549E521-AE71-424F-B576-53FC37A9FE64}" srcOrd="0" destOrd="0" presId="urn:microsoft.com/office/officeart/2005/8/layout/vList5"/>
    <dgm:cxn modelId="{A02AA2F6-54BF-45DF-9B39-BFB4742D047F}" type="presParOf" srcId="{97407C53-B1C0-4609-9223-AE543916323D}" destId="{4D52884C-8868-4939-B044-EB01A30D9541}" srcOrd="0" destOrd="0" presId="urn:microsoft.com/office/officeart/2005/8/layout/vList5"/>
    <dgm:cxn modelId="{F073F1FF-4BB3-47B6-9A05-D69577BEDA37}" type="presParOf" srcId="{4D52884C-8868-4939-B044-EB01A30D9541}" destId="{C1C55C0B-7A8D-4006-9325-8F2B23B93869}" srcOrd="0" destOrd="0" presId="urn:microsoft.com/office/officeart/2005/8/layout/vList5"/>
    <dgm:cxn modelId="{521582CA-3251-461F-B645-1FC8FD23791D}" type="presParOf" srcId="{4D52884C-8868-4939-B044-EB01A30D9541}" destId="{0EC62355-7D35-4415-97B3-B22F83BC20A3}" srcOrd="1" destOrd="0" presId="urn:microsoft.com/office/officeart/2005/8/layout/vList5"/>
    <dgm:cxn modelId="{E82CBCD2-5B3D-446F-A4E7-4F7B87CF1E3E}" type="presParOf" srcId="{97407C53-B1C0-4609-9223-AE543916323D}" destId="{48DBBA5F-2511-4F46-8DAF-3EA56C4915FE}" srcOrd="1" destOrd="0" presId="urn:microsoft.com/office/officeart/2005/8/layout/vList5"/>
    <dgm:cxn modelId="{F1CD9D58-C0CD-48E6-A163-FA4999BB6498}" type="presParOf" srcId="{97407C53-B1C0-4609-9223-AE543916323D}" destId="{7D3EBF86-7F2A-40FB-8A23-73962E042B8C}" srcOrd="2" destOrd="0" presId="urn:microsoft.com/office/officeart/2005/8/layout/vList5"/>
    <dgm:cxn modelId="{58BC567C-533B-49D1-9A1B-30C88026ABF9}" type="presParOf" srcId="{7D3EBF86-7F2A-40FB-8A23-73962E042B8C}" destId="{E52D4EF3-D0CD-4267-A4D3-9316F5BC5745}" srcOrd="0" destOrd="0" presId="urn:microsoft.com/office/officeart/2005/8/layout/vList5"/>
    <dgm:cxn modelId="{D8A33CF5-779F-4E2E-A9A0-7C54E55A5BE1}" type="presParOf" srcId="{7D3EBF86-7F2A-40FB-8A23-73962E042B8C}" destId="{6549E521-AE71-424F-B576-53FC37A9FE64}" srcOrd="1" destOrd="0" presId="urn:microsoft.com/office/officeart/2005/8/layout/vList5"/>
    <dgm:cxn modelId="{DD0685A0-ED3F-46C4-8638-2D3B1791ED66}" type="presParOf" srcId="{97407C53-B1C0-4609-9223-AE543916323D}" destId="{62487D8C-6FF7-4F6E-8F58-F92982FD7EC5}" srcOrd="3" destOrd="0" presId="urn:microsoft.com/office/officeart/2005/8/layout/vList5"/>
    <dgm:cxn modelId="{B4C9ABA6-4F99-4FF2-A826-2147F0E6224E}" type="presParOf" srcId="{97407C53-B1C0-4609-9223-AE543916323D}" destId="{EF40A18E-C338-46B0-9989-3DD524094434}" srcOrd="4" destOrd="0" presId="urn:microsoft.com/office/officeart/2005/8/layout/vList5"/>
    <dgm:cxn modelId="{63CEF367-6D3C-484B-993B-B55E1B524300}" type="presParOf" srcId="{EF40A18E-C338-46B0-9989-3DD524094434}" destId="{BA83415D-B12B-4615-9114-961C4C7A8A2B}" srcOrd="0" destOrd="0" presId="urn:microsoft.com/office/officeart/2005/8/layout/vList5"/>
    <dgm:cxn modelId="{8AE42CB1-9CB2-4196-B522-64722FC97980}"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Was caused by the collapse of the gold standard.</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1800" b="1" dirty="0" smtClean="0"/>
            <a:t>Was a severe financial crisis that served as a catalyst for financial reform.</a:t>
          </a:r>
          <a:endParaRPr lang="en-US" sz="18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1800" b="1" dirty="0" smtClean="0"/>
            <a:t>Caused the Great Depression.</a:t>
          </a:r>
          <a:endParaRPr lang="en-US" sz="1800" b="1"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LinFactNeighborY="-1717">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9D4AA014-122E-416B-89A8-628B8379BE7F}" type="presOf" srcId="{91AFDB78-2283-43BC-B9E5-9B43727FBBB9}" destId="{97407C53-B1C0-4609-9223-AE543916323D}" srcOrd="0" destOrd="0" presId="urn:microsoft.com/office/officeart/2005/8/layout/vList5"/>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988B83EA-B05B-439E-9F0B-76D2D99DC47D}" type="presOf" srcId="{D2DA7791-044D-4E74-B818-1A2781E015F5}" destId="{C1C55C0B-7A8D-4006-9325-8F2B23B93869}"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714174FD-A4AD-4502-900B-D8EBB47E8DAD}" type="presOf" srcId="{1BBFAE5C-FCE1-4691-AB4E-4B8BC739A29A}" destId="{F60653BF-ACC5-48A4-94AC-76BBE9FDEE22}" srcOrd="0" destOrd="0" presId="urn:microsoft.com/office/officeart/2005/8/layout/vList5"/>
    <dgm:cxn modelId="{AC8EF6F5-61F2-4036-A419-2BEB1AFB4654}" type="presOf" srcId="{C66512EE-59E3-4483-BCF1-B4469C4DCD06}" destId="{0EC62355-7D35-4415-97B3-B22F83BC20A3}"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F16707BF-0892-4CB9-9504-5BC06E6B780A}" type="presOf" srcId="{CB4B92F1-603A-4500-BEDA-502CDA5E8B1F}" destId="{BA83415D-B12B-4615-9114-961C4C7A8A2B}"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529C8221-9077-4DF1-AA6A-F06945E5413F}" srcId="{D2DA7791-044D-4E74-B818-1A2781E015F5}" destId="{C66512EE-59E3-4483-BCF1-B4469C4DCD06}" srcOrd="0" destOrd="0" parTransId="{618F88A7-2451-43FA-B15E-1CC5A19497D0}" sibTransId="{D9C28FE5-0190-4E4F-B425-64213F0FB4A4}"/>
    <dgm:cxn modelId="{9BC61B56-6E8D-49B8-85CB-6D5582383E83}" type="presOf" srcId="{03C30AA9-D6EA-4630-B3E6-34B1208B2269}" destId="{E52D4EF3-D0CD-4267-A4D3-9316F5BC5745}" srcOrd="0" destOrd="0" presId="urn:microsoft.com/office/officeart/2005/8/layout/vList5"/>
    <dgm:cxn modelId="{96D9FF50-2ED8-4ACB-9F63-50FC3808B61D}" type="presOf" srcId="{0525B2B5-7EDB-4E3F-8C1C-ABA06AC32631}" destId="{6549E521-AE71-424F-B576-53FC37A9FE64}" srcOrd="0" destOrd="0" presId="urn:microsoft.com/office/officeart/2005/8/layout/vList5"/>
    <dgm:cxn modelId="{B128E882-F074-4BEC-883E-6467EF793694}" type="presParOf" srcId="{97407C53-B1C0-4609-9223-AE543916323D}" destId="{4D52884C-8868-4939-B044-EB01A30D9541}" srcOrd="0" destOrd="0" presId="urn:microsoft.com/office/officeart/2005/8/layout/vList5"/>
    <dgm:cxn modelId="{DAE7D3CC-3FB6-4B58-A590-B6450863B66D}" type="presParOf" srcId="{4D52884C-8868-4939-B044-EB01A30D9541}" destId="{C1C55C0B-7A8D-4006-9325-8F2B23B93869}" srcOrd="0" destOrd="0" presId="urn:microsoft.com/office/officeart/2005/8/layout/vList5"/>
    <dgm:cxn modelId="{BB84116B-CAA1-46C0-A4D5-C7078C3680D4}" type="presParOf" srcId="{4D52884C-8868-4939-B044-EB01A30D9541}" destId="{0EC62355-7D35-4415-97B3-B22F83BC20A3}" srcOrd="1" destOrd="0" presId="urn:microsoft.com/office/officeart/2005/8/layout/vList5"/>
    <dgm:cxn modelId="{EF5D8C42-EF89-4E51-9B39-B7C15A6C425B}" type="presParOf" srcId="{97407C53-B1C0-4609-9223-AE543916323D}" destId="{48DBBA5F-2511-4F46-8DAF-3EA56C4915FE}" srcOrd="1" destOrd="0" presId="urn:microsoft.com/office/officeart/2005/8/layout/vList5"/>
    <dgm:cxn modelId="{B45758A2-8838-424A-A2DB-081F693FCCF7}" type="presParOf" srcId="{97407C53-B1C0-4609-9223-AE543916323D}" destId="{7D3EBF86-7F2A-40FB-8A23-73962E042B8C}" srcOrd="2" destOrd="0" presId="urn:microsoft.com/office/officeart/2005/8/layout/vList5"/>
    <dgm:cxn modelId="{562B536A-90BB-453C-81CE-8D12EB279137}" type="presParOf" srcId="{7D3EBF86-7F2A-40FB-8A23-73962E042B8C}" destId="{E52D4EF3-D0CD-4267-A4D3-9316F5BC5745}" srcOrd="0" destOrd="0" presId="urn:microsoft.com/office/officeart/2005/8/layout/vList5"/>
    <dgm:cxn modelId="{7CFA0D93-2D4B-47D9-B789-F297B2DAAAB0}" type="presParOf" srcId="{7D3EBF86-7F2A-40FB-8A23-73962E042B8C}" destId="{6549E521-AE71-424F-B576-53FC37A9FE64}" srcOrd="1" destOrd="0" presId="urn:microsoft.com/office/officeart/2005/8/layout/vList5"/>
    <dgm:cxn modelId="{BE679719-408B-43BC-91D9-3837B3C16BE1}" type="presParOf" srcId="{97407C53-B1C0-4609-9223-AE543916323D}" destId="{62487D8C-6FF7-4F6E-8F58-F92982FD7EC5}" srcOrd="3" destOrd="0" presId="urn:microsoft.com/office/officeart/2005/8/layout/vList5"/>
    <dgm:cxn modelId="{13A26056-95BF-4279-B546-F0E7DB58A9F7}" type="presParOf" srcId="{97407C53-B1C0-4609-9223-AE543916323D}" destId="{EF40A18E-C338-46B0-9989-3DD524094434}" srcOrd="4" destOrd="0" presId="urn:microsoft.com/office/officeart/2005/8/layout/vList5"/>
    <dgm:cxn modelId="{8B80933E-F2C2-4533-98F8-F17E003F8AE2}" type="presParOf" srcId="{EF40A18E-C338-46B0-9989-3DD524094434}" destId="{BA83415D-B12B-4615-9114-961C4C7A8A2B}" srcOrd="0" destOrd="0" presId="urn:microsoft.com/office/officeart/2005/8/layout/vList5"/>
    <dgm:cxn modelId="{0BFE52F1-170A-4E6A-91A7-DA05CC816802}"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Was signed by Woodrow Wilson in 1913.</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1800" b="1" dirty="0" smtClean="0"/>
            <a:t>Was signed by Woodrow Wilson in 1915</a:t>
          </a:r>
          <a:endParaRPr lang="en-US" sz="18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1800" b="1" dirty="0" smtClean="0"/>
            <a:t>Was signed by Warren Harding in 1913.</a:t>
          </a:r>
          <a:r>
            <a:rPr lang="en-US" sz="2300" dirty="0" smtClean="0"/>
            <a:t> </a:t>
          </a:r>
          <a:endParaRPr lang="en-US" sz="2300"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529C8221-9077-4DF1-AA6A-F06945E5413F}" srcId="{D2DA7791-044D-4E74-B818-1A2781E015F5}" destId="{C66512EE-59E3-4483-BCF1-B4469C4DCD06}" srcOrd="0" destOrd="0" parTransId="{618F88A7-2451-43FA-B15E-1CC5A19497D0}" sibTransId="{D9C28FE5-0190-4E4F-B425-64213F0FB4A4}"/>
    <dgm:cxn modelId="{CF5F372F-DFB8-4B71-8849-E470B174D887}" type="presOf" srcId="{C66512EE-59E3-4483-BCF1-B4469C4DCD06}" destId="{0EC62355-7D35-4415-97B3-B22F83BC20A3}" srcOrd="0" destOrd="0" presId="urn:microsoft.com/office/officeart/2005/8/layout/vList5"/>
    <dgm:cxn modelId="{958C587B-0354-421B-A7B2-D48F96BB2DD2}" type="presOf" srcId="{D2DA7791-044D-4E74-B818-1A2781E015F5}" destId="{C1C55C0B-7A8D-4006-9325-8F2B23B93869}"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FC247140-F7A4-477E-8A1C-84A41E42DE84}" type="presOf" srcId="{91AFDB78-2283-43BC-B9E5-9B43727FBBB9}" destId="{97407C53-B1C0-4609-9223-AE543916323D}"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507FB632-99E7-4CD4-BFB1-F02350375029}" srcId="{CB4B92F1-603A-4500-BEDA-502CDA5E8B1F}" destId="{1BBFAE5C-FCE1-4691-AB4E-4B8BC739A29A}" srcOrd="0" destOrd="0" parTransId="{00662E46-2731-4DE4-9FB4-CCF02B80D1B5}" sibTransId="{4854B361-B8A4-464E-B207-C992D50FFCC0}"/>
    <dgm:cxn modelId="{24454DE1-18C5-4B28-8255-F4CE754DD66C}" srcId="{91AFDB78-2283-43BC-B9E5-9B43727FBBB9}" destId="{CB4B92F1-603A-4500-BEDA-502CDA5E8B1F}" srcOrd="2" destOrd="0" parTransId="{44057423-395C-4958-A28B-19C6153F54E0}" sibTransId="{A884F9C7-A7B1-4DB3-8ACB-725309D55FE7}"/>
    <dgm:cxn modelId="{8AB9C65D-B362-4B3E-8C2E-BA619ED26E07}" type="presOf" srcId="{1BBFAE5C-FCE1-4691-AB4E-4B8BC739A29A}" destId="{F60653BF-ACC5-48A4-94AC-76BBE9FDEE22}" srcOrd="0" destOrd="0" presId="urn:microsoft.com/office/officeart/2005/8/layout/vList5"/>
    <dgm:cxn modelId="{D06AB02C-D664-4937-9F50-309625C89D89}" type="presOf" srcId="{0525B2B5-7EDB-4E3F-8C1C-ABA06AC32631}" destId="{6549E521-AE71-424F-B576-53FC37A9FE64}" srcOrd="0" destOrd="0" presId="urn:microsoft.com/office/officeart/2005/8/layout/vList5"/>
    <dgm:cxn modelId="{45807FE6-3058-43A5-94F2-6A8BE380A8F9}" type="presOf" srcId="{03C30AA9-D6EA-4630-B3E6-34B1208B2269}" destId="{E52D4EF3-D0CD-4267-A4D3-9316F5BC5745}" srcOrd="0" destOrd="0" presId="urn:microsoft.com/office/officeart/2005/8/layout/vList5"/>
    <dgm:cxn modelId="{028050DA-BDC3-4D58-870F-389DE8EBE806}" type="presOf" srcId="{CB4B92F1-603A-4500-BEDA-502CDA5E8B1F}" destId="{BA83415D-B12B-4615-9114-961C4C7A8A2B}" srcOrd="0" destOrd="0" presId="urn:microsoft.com/office/officeart/2005/8/layout/vList5"/>
    <dgm:cxn modelId="{8A384791-4D0A-41AC-A887-AE28F52FFD17}" type="presParOf" srcId="{97407C53-B1C0-4609-9223-AE543916323D}" destId="{4D52884C-8868-4939-B044-EB01A30D9541}" srcOrd="0" destOrd="0" presId="urn:microsoft.com/office/officeart/2005/8/layout/vList5"/>
    <dgm:cxn modelId="{E4F4C0F2-1CD2-4ACE-9ED2-C2A40933388D}" type="presParOf" srcId="{4D52884C-8868-4939-B044-EB01A30D9541}" destId="{C1C55C0B-7A8D-4006-9325-8F2B23B93869}" srcOrd="0" destOrd="0" presId="urn:microsoft.com/office/officeart/2005/8/layout/vList5"/>
    <dgm:cxn modelId="{5FA48CF5-6C4F-4A39-B55A-6EF61629E31B}" type="presParOf" srcId="{4D52884C-8868-4939-B044-EB01A30D9541}" destId="{0EC62355-7D35-4415-97B3-B22F83BC20A3}" srcOrd="1" destOrd="0" presId="urn:microsoft.com/office/officeart/2005/8/layout/vList5"/>
    <dgm:cxn modelId="{9BD91AE9-4DBB-4434-91F9-E9A6103813F8}" type="presParOf" srcId="{97407C53-B1C0-4609-9223-AE543916323D}" destId="{48DBBA5F-2511-4F46-8DAF-3EA56C4915FE}" srcOrd="1" destOrd="0" presId="urn:microsoft.com/office/officeart/2005/8/layout/vList5"/>
    <dgm:cxn modelId="{2C002269-3E7B-43CA-859C-E86382B4BFCF}" type="presParOf" srcId="{97407C53-B1C0-4609-9223-AE543916323D}" destId="{7D3EBF86-7F2A-40FB-8A23-73962E042B8C}" srcOrd="2" destOrd="0" presId="urn:microsoft.com/office/officeart/2005/8/layout/vList5"/>
    <dgm:cxn modelId="{73C75DF2-ECAC-4129-94F9-57D42A0306A1}" type="presParOf" srcId="{7D3EBF86-7F2A-40FB-8A23-73962E042B8C}" destId="{E52D4EF3-D0CD-4267-A4D3-9316F5BC5745}" srcOrd="0" destOrd="0" presId="urn:microsoft.com/office/officeart/2005/8/layout/vList5"/>
    <dgm:cxn modelId="{415F8A00-837C-4844-BF28-64D6E5AD7BFE}" type="presParOf" srcId="{7D3EBF86-7F2A-40FB-8A23-73962E042B8C}" destId="{6549E521-AE71-424F-B576-53FC37A9FE64}" srcOrd="1" destOrd="0" presId="urn:microsoft.com/office/officeart/2005/8/layout/vList5"/>
    <dgm:cxn modelId="{922C2DD0-CC4B-4B3A-B0FD-884EA5E7697B}" type="presParOf" srcId="{97407C53-B1C0-4609-9223-AE543916323D}" destId="{62487D8C-6FF7-4F6E-8F58-F92982FD7EC5}" srcOrd="3" destOrd="0" presId="urn:microsoft.com/office/officeart/2005/8/layout/vList5"/>
    <dgm:cxn modelId="{ED0776A2-7E6C-41E3-824C-EF9E942C3EAE}" type="presParOf" srcId="{97407C53-B1C0-4609-9223-AE543916323D}" destId="{EF40A18E-C338-46B0-9989-3DD524094434}" srcOrd="4" destOrd="0" presId="urn:microsoft.com/office/officeart/2005/8/layout/vList5"/>
    <dgm:cxn modelId="{10BF8D51-77ED-475E-82EA-6CFE14460AE9}" type="presParOf" srcId="{EF40A18E-C338-46B0-9989-3DD524094434}" destId="{BA83415D-B12B-4615-9114-961C4C7A8A2B}" srcOrd="0" destOrd="0" presId="urn:microsoft.com/office/officeart/2005/8/layout/vList5"/>
    <dgm:cxn modelId="{D886AD02-FA64-411D-8686-7B452B453CDC}"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There was a significant decrease in bank failures.</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1800" b="1" dirty="0" smtClean="0"/>
            <a:t>There was a significant rise in prices.</a:t>
          </a:r>
          <a:endParaRPr lang="en-US" sz="18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1800" b="1" dirty="0" smtClean="0"/>
            <a:t>There was a significant rise in unemployment.</a:t>
          </a:r>
          <a:endParaRPr lang="en-US" sz="1800" b="1"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5231587A-9E1E-4E7C-AAF6-074AABD52F6D}"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28A058F0-82BA-4C1F-B045-AA834B4BE6B2}" type="presOf" srcId="{D2DA7791-044D-4E74-B818-1A2781E015F5}" destId="{C1C55C0B-7A8D-4006-9325-8F2B23B93869}"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F145300A-EDB7-4D43-AE4B-E2A551B85031}"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A314543D-0A9F-4A6D-ABA8-AB6ABC2942B8}" type="presOf" srcId="{1BBFAE5C-FCE1-4691-AB4E-4B8BC739A29A}" destId="{F60653BF-ACC5-48A4-94AC-76BBE9FDEE22}" srcOrd="0" destOrd="0" presId="urn:microsoft.com/office/officeart/2005/8/layout/vList5"/>
    <dgm:cxn modelId="{534EFE83-C9E6-4855-BA29-FEBB399B11C6}" type="presOf" srcId="{91AFDB78-2283-43BC-B9E5-9B43727FBBB9}" destId="{97407C53-B1C0-4609-9223-AE543916323D}" srcOrd="0" destOrd="0" presId="urn:microsoft.com/office/officeart/2005/8/layout/vList5"/>
    <dgm:cxn modelId="{6173F55D-25A0-4277-AB3C-DD1931D5EC09}" type="presOf" srcId="{03C30AA9-D6EA-4630-B3E6-34B1208B2269}" destId="{E52D4EF3-D0CD-4267-A4D3-9316F5BC5745}" srcOrd="0" destOrd="0" presId="urn:microsoft.com/office/officeart/2005/8/layout/vList5"/>
    <dgm:cxn modelId="{8A1F5EAD-8D88-4DC5-904E-EF4C31E6DD98}" type="presOf" srcId="{C66512EE-59E3-4483-BCF1-B4469C4DCD06}" destId="{0EC62355-7D35-4415-97B3-B22F83BC20A3}" srcOrd="0" destOrd="0" presId="urn:microsoft.com/office/officeart/2005/8/layout/vList5"/>
    <dgm:cxn modelId="{97640F27-1BD1-4BDF-AED8-EDA951EF72F8}" type="presParOf" srcId="{97407C53-B1C0-4609-9223-AE543916323D}" destId="{4D52884C-8868-4939-B044-EB01A30D9541}" srcOrd="0" destOrd="0" presId="urn:microsoft.com/office/officeart/2005/8/layout/vList5"/>
    <dgm:cxn modelId="{F2B50674-4EC8-4FE0-8B60-2D7EE82F441C}" type="presParOf" srcId="{4D52884C-8868-4939-B044-EB01A30D9541}" destId="{C1C55C0B-7A8D-4006-9325-8F2B23B93869}" srcOrd="0" destOrd="0" presId="urn:microsoft.com/office/officeart/2005/8/layout/vList5"/>
    <dgm:cxn modelId="{8EFBDA11-F874-4163-9DBE-5643DB7DEE4C}" type="presParOf" srcId="{4D52884C-8868-4939-B044-EB01A30D9541}" destId="{0EC62355-7D35-4415-97B3-B22F83BC20A3}" srcOrd="1" destOrd="0" presId="urn:microsoft.com/office/officeart/2005/8/layout/vList5"/>
    <dgm:cxn modelId="{551F7D7E-32B7-43B6-89EE-5A1A8E70183F}" type="presParOf" srcId="{97407C53-B1C0-4609-9223-AE543916323D}" destId="{48DBBA5F-2511-4F46-8DAF-3EA56C4915FE}" srcOrd="1" destOrd="0" presId="urn:microsoft.com/office/officeart/2005/8/layout/vList5"/>
    <dgm:cxn modelId="{B7CE55F9-18FB-4E1C-961D-D4C5879FB00E}" type="presParOf" srcId="{97407C53-B1C0-4609-9223-AE543916323D}" destId="{7D3EBF86-7F2A-40FB-8A23-73962E042B8C}" srcOrd="2" destOrd="0" presId="urn:microsoft.com/office/officeart/2005/8/layout/vList5"/>
    <dgm:cxn modelId="{AFE9A2CE-0320-45FC-854A-CB7C087A44ED}" type="presParOf" srcId="{7D3EBF86-7F2A-40FB-8A23-73962E042B8C}" destId="{E52D4EF3-D0CD-4267-A4D3-9316F5BC5745}" srcOrd="0" destOrd="0" presId="urn:microsoft.com/office/officeart/2005/8/layout/vList5"/>
    <dgm:cxn modelId="{ED2A70F6-D8AF-493B-9496-9B6F26822542}" type="presParOf" srcId="{7D3EBF86-7F2A-40FB-8A23-73962E042B8C}" destId="{6549E521-AE71-424F-B576-53FC37A9FE64}" srcOrd="1" destOrd="0" presId="urn:microsoft.com/office/officeart/2005/8/layout/vList5"/>
    <dgm:cxn modelId="{91D2D69D-688C-4BE0-9240-508D1EA4356E}" type="presParOf" srcId="{97407C53-B1C0-4609-9223-AE543916323D}" destId="{62487D8C-6FF7-4F6E-8F58-F92982FD7EC5}" srcOrd="3" destOrd="0" presId="urn:microsoft.com/office/officeart/2005/8/layout/vList5"/>
    <dgm:cxn modelId="{11CE8A2B-E934-4333-807E-EB3C4648727C}" type="presParOf" srcId="{97407C53-B1C0-4609-9223-AE543916323D}" destId="{EF40A18E-C338-46B0-9989-3DD524094434}" srcOrd="4" destOrd="0" presId="urn:microsoft.com/office/officeart/2005/8/layout/vList5"/>
    <dgm:cxn modelId="{25A924B0-34AD-429E-8248-1C95632CE2AE}" type="presParOf" srcId="{EF40A18E-C338-46B0-9989-3DD524094434}" destId="{BA83415D-B12B-4615-9114-961C4C7A8A2B}" srcOrd="0" destOrd="0" presId="urn:microsoft.com/office/officeart/2005/8/layout/vList5"/>
    <dgm:cxn modelId="{3C0D7FC0-8907-41D4-94B3-034192E6E52F}"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Implemented tight monetary policy by contracting the money supply. </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1800" b="1" dirty="0" smtClean="0"/>
            <a:t>Implemented expansionary monetary policy by growing the money supply. </a:t>
          </a:r>
          <a:endParaRPr lang="en-US" sz="18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1800" b="1" dirty="0" smtClean="0"/>
            <a:t>Implemented a strong response to bank failures.</a:t>
          </a:r>
          <a:endParaRPr lang="en-US" sz="1800" b="1"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LinFactNeighborX="-1953" custLinFactNeighborY="1419">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6C46EEC-E72A-42BF-9DC3-139D513E4516}" srcId="{91AFDB78-2283-43BC-B9E5-9B43727FBBB9}" destId="{03C30AA9-D6EA-4630-B3E6-34B1208B2269}" srcOrd="1" destOrd="0" parTransId="{9CC8353D-F6CA-45A6-A9FF-8897C8129A68}" sibTransId="{8B183231-0033-4CC0-A5EA-8109AD53C6A1}"/>
    <dgm:cxn modelId="{787A85BA-09F5-460E-892E-38A3A29DE284}" type="presOf" srcId="{03C30AA9-D6EA-4630-B3E6-34B1208B2269}" destId="{E52D4EF3-D0CD-4267-A4D3-9316F5BC5745}" srcOrd="0" destOrd="0" presId="urn:microsoft.com/office/officeart/2005/8/layout/vList5"/>
    <dgm:cxn modelId="{62D07633-270A-4DB5-A938-CCEE18100384}" type="presOf" srcId="{CB4B92F1-603A-4500-BEDA-502CDA5E8B1F}" destId="{BA83415D-B12B-4615-9114-961C4C7A8A2B}"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3EDCCB2F-E263-4EAD-94D2-E0366D3A28C6}"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37612BA9-ACF1-46D3-9EA8-088D5A9061B5}" type="presOf" srcId="{C66512EE-59E3-4483-BCF1-B4469C4DCD06}" destId="{0EC62355-7D35-4415-97B3-B22F83BC20A3}"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29F225B-96D1-40B5-A6F9-2A5A909BBB4D}" type="presOf" srcId="{1BBFAE5C-FCE1-4691-AB4E-4B8BC739A29A}" destId="{F60653BF-ACC5-48A4-94AC-76BBE9FDEE22}" srcOrd="0" destOrd="0" presId="urn:microsoft.com/office/officeart/2005/8/layout/vList5"/>
    <dgm:cxn modelId="{B4393013-D5DA-4C1A-9056-72D9DAC801FF}" type="presOf" srcId="{D2DA7791-044D-4E74-B818-1A2781E015F5}" destId="{C1C55C0B-7A8D-4006-9325-8F2B23B93869}"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A2E150FF-F212-43D2-B272-34D9F401908C}" type="presOf" srcId="{91AFDB78-2283-43BC-B9E5-9B43727FBBB9}" destId="{97407C53-B1C0-4609-9223-AE543916323D}" srcOrd="0" destOrd="0" presId="urn:microsoft.com/office/officeart/2005/8/layout/vList5"/>
    <dgm:cxn modelId="{D6AEEBDD-BE3F-4156-B47F-00870ED86429}" type="presParOf" srcId="{97407C53-B1C0-4609-9223-AE543916323D}" destId="{4D52884C-8868-4939-B044-EB01A30D9541}" srcOrd="0" destOrd="0" presId="urn:microsoft.com/office/officeart/2005/8/layout/vList5"/>
    <dgm:cxn modelId="{5F8A9B19-3045-4D3B-9B22-812A250621E6}" type="presParOf" srcId="{4D52884C-8868-4939-B044-EB01A30D9541}" destId="{C1C55C0B-7A8D-4006-9325-8F2B23B93869}" srcOrd="0" destOrd="0" presId="urn:microsoft.com/office/officeart/2005/8/layout/vList5"/>
    <dgm:cxn modelId="{666AC32E-EAF9-44BA-8293-D2FE41186F58}" type="presParOf" srcId="{4D52884C-8868-4939-B044-EB01A30D9541}" destId="{0EC62355-7D35-4415-97B3-B22F83BC20A3}" srcOrd="1" destOrd="0" presId="urn:microsoft.com/office/officeart/2005/8/layout/vList5"/>
    <dgm:cxn modelId="{52B1EBBE-A2A5-4DEA-B94C-B796B1966D7E}" type="presParOf" srcId="{97407C53-B1C0-4609-9223-AE543916323D}" destId="{48DBBA5F-2511-4F46-8DAF-3EA56C4915FE}" srcOrd="1" destOrd="0" presId="urn:microsoft.com/office/officeart/2005/8/layout/vList5"/>
    <dgm:cxn modelId="{E0208FBB-06BF-476F-B8AB-AAE8FD106172}" type="presParOf" srcId="{97407C53-B1C0-4609-9223-AE543916323D}" destId="{7D3EBF86-7F2A-40FB-8A23-73962E042B8C}" srcOrd="2" destOrd="0" presId="urn:microsoft.com/office/officeart/2005/8/layout/vList5"/>
    <dgm:cxn modelId="{FEF4B5D2-8471-479B-96F0-C7B4D5A173FB}" type="presParOf" srcId="{7D3EBF86-7F2A-40FB-8A23-73962E042B8C}" destId="{E52D4EF3-D0CD-4267-A4D3-9316F5BC5745}" srcOrd="0" destOrd="0" presId="urn:microsoft.com/office/officeart/2005/8/layout/vList5"/>
    <dgm:cxn modelId="{856CBA61-9EF6-4952-9AE8-2AAB5AD7D02E}" type="presParOf" srcId="{7D3EBF86-7F2A-40FB-8A23-73962E042B8C}" destId="{6549E521-AE71-424F-B576-53FC37A9FE64}" srcOrd="1" destOrd="0" presId="urn:microsoft.com/office/officeart/2005/8/layout/vList5"/>
    <dgm:cxn modelId="{407BAB2E-BFDA-4D00-97A5-D962B7C966ED}" type="presParOf" srcId="{97407C53-B1C0-4609-9223-AE543916323D}" destId="{62487D8C-6FF7-4F6E-8F58-F92982FD7EC5}" srcOrd="3" destOrd="0" presId="urn:microsoft.com/office/officeart/2005/8/layout/vList5"/>
    <dgm:cxn modelId="{2D04F46A-71C4-47D1-8CE9-EB6429221CB5}" type="presParOf" srcId="{97407C53-B1C0-4609-9223-AE543916323D}" destId="{EF40A18E-C338-46B0-9989-3DD524094434}" srcOrd="4" destOrd="0" presId="urn:microsoft.com/office/officeart/2005/8/layout/vList5"/>
    <dgm:cxn modelId="{01517216-9012-449A-8974-321BE4B317F8}" type="presParOf" srcId="{EF40A18E-C338-46B0-9989-3DD524094434}" destId="{BA83415D-B12B-4615-9114-961C4C7A8A2B}" srcOrd="0" destOrd="0" presId="urn:microsoft.com/office/officeart/2005/8/layout/vList5"/>
    <dgm:cxn modelId="{61BDCECB-2A0E-4973-9DE4-9B6915204005}"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dgm:t>
        <a:bodyPr/>
        <a:lstStyle/>
        <a:p>
          <a:r>
            <a:rPr lang="en-US" dirty="0" smtClean="0">
              <a:hlinkClick xmlns:r="http://schemas.openxmlformats.org/officeDocument/2006/relationships" r:id="rId1" action="ppaction://hlinksldjump"/>
            </a:rPr>
            <a:t>A</a:t>
          </a:r>
          <a:endParaRPr lang="en-US" dirty="0"/>
        </a:p>
      </dgm: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dgm:t>
        <a:bodyPr/>
        <a:lstStyle/>
        <a:p>
          <a:r>
            <a:rPr lang="en-US" sz="1800" b="1" dirty="0" smtClean="0"/>
            <a:t>Monetary and fiscal policy.</a:t>
          </a:r>
          <a:endParaRPr lang="en-US" sz="1800" b="1"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dgm:t>
        <a:bodyPr/>
        <a:lstStyle/>
        <a:p>
          <a:r>
            <a:rPr lang="en-US" dirty="0" smtClean="0">
              <a:hlinkClick xmlns:r="http://schemas.openxmlformats.org/officeDocument/2006/relationships" r:id="rId2" action="ppaction://hlinksldjump"/>
            </a:rPr>
            <a:t>B</a:t>
          </a:r>
          <a:endParaRPr lang="en-US" dirty="0"/>
        </a:p>
      </dgm: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dgm:t>
        <a:bodyPr/>
        <a:lstStyle/>
        <a:p>
          <a:r>
            <a:rPr lang="en-US" sz="1800" b="1" dirty="0" smtClean="0"/>
            <a:t>Fiscal policy.</a:t>
          </a:r>
          <a:endParaRPr lang="en-US" sz="1800" b="1"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dgm:t>
        <a:bodyPr/>
        <a:lstStyle/>
        <a:p>
          <a:r>
            <a:rPr lang="en-US" dirty="0" smtClean="0">
              <a:hlinkClick xmlns:r="http://schemas.openxmlformats.org/officeDocument/2006/relationships" r:id="rId3" action="ppaction://hlinksldjump"/>
            </a:rPr>
            <a:t>C</a:t>
          </a:r>
          <a:endParaRPr lang="en-US" dirty="0"/>
        </a:p>
      </dgm: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dgm:t>
        <a:bodyPr/>
        <a:lstStyle/>
        <a:p>
          <a:r>
            <a:rPr lang="en-US" sz="1800" b="1" dirty="0" smtClean="0"/>
            <a:t>Monetary policy and financial stability.</a:t>
          </a:r>
          <a:endParaRPr lang="en-US" sz="1800" b="1"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529C8221-9077-4DF1-AA6A-F06945E5413F}" srcId="{D2DA7791-044D-4E74-B818-1A2781E015F5}" destId="{C66512EE-59E3-4483-BCF1-B4469C4DCD06}" srcOrd="0" destOrd="0" parTransId="{618F88A7-2451-43FA-B15E-1CC5A19497D0}" sibTransId="{D9C28FE5-0190-4E4F-B425-64213F0FB4A4}"/>
    <dgm:cxn modelId="{36972B0B-108D-42AB-9AEF-BBED7421364D}" type="presOf" srcId="{03C30AA9-D6EA-4630-B3E6-34B1208B2269}" destId="{E52D4EF3-D0CD-4267-A4D3-9316F5BC5745}" srcOrd="0" destOrd="0" presId="urn:microsoft.com/office/officeart/2005/8/layout/vList5"/>
    <dgm:cxn modelId="{EFB59B98-D921-40C7-B1E2-01688CAA2039}" type="presOf" srcId="{CB4B92F1-603A-4500-BEDA-502CDA5E8B1F}" destId="{BA83415D-B12B-4615-9114-961C4C7A8A2B}"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E96DEAEA-B5A2-4392-B15C-A39A9D70CF7B}" type="presOf" srcId="{91AFDB78-2283-43BC-B9E5-9B43727FBBB9}" destId="{97407C53-B1C0-4609-9223-AE543916323D}" srcOrd="0" destOrd="0" presId="urn:microsoft.com/office/officeart/2005/8/layout/vList5"/>
    <dgm:cxn modelId="{029BC68D-F341-44B0-BEA0-8C31791D70BE}" type="presOf" srcId="{D2DA7791-044D-4E74-B818-1A2781E015F5}" destId="{C1C55C0B-7A8D-4006-9325-8F2B23B93869}"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24454DE1-18C5-4B28-8255-F4CE754DD66C}" srcId="{91AFDB78-2283-43BC-B9E5-9B43727FBBB9}" destId="{CB4B92F1-603A-4500-BEDA-502CDA5E8B1F}" srcOrd="2" destOrd="0" parTransId="{44057423-395C-4958-A28B-19C6153F54E0}" sibTransId="{A884F9C7-A7B1-4DB3-8ACB-725309D55FE7}"/>
    <dgm:cxn modelId="{91D682E3-5285-44FB-B9EA-7ACF880F0B89}" type="presOf" srcId="{0525B2B5-7EDB-4E3F-8C1C-ABA06AC32631}" destId="{6549E521-AE71-424F-B576-53FC37A9FE64}" srcOrd="0" destOrd="0" presId="urn:microsoft.com/office/officeart/2005/8/layout/vList5"/>
    <dgm:cxn modelId="{31233965-985F-4366-98EF-D4034A7EFF73}" type="presOf" srcId="{C66512EE-59E3-4483-BCF1-B4469C4DCD06}" destId="{0EC62355-7D35-4415-97B3-B22F83BC20A3}" srcOrd="0" destOrd="0" presId="urn:microsoft.com/office/officeart/2005/8/layout/vList5"/>
    <dgm:cxn modelId="{06DD11B7-D9AA-4B56-B8ED-505A129B4EFA}" type="presOf" srcId="{1BBFAE5C-FCE1-4691-AB4E-4B8BC739A29A}" destId="{F60653BF-ACC5-48A4-94AC-76BBE9FDEE22}" srcOrd="0" destOrd="0" presId="urn:microsoft.com/office/officeart/2005/8/layout/vList5"/>
    <dgm:cxn modelId="{017BA9DE-49AD-499C-A186-172503A73932}" type="presParOf" srcId="{97407C53-B1C0-4609-9223-AE543916323D}" destId="{4D52884C-8868-4939-B044-EB01A30D9541}" srcOrd="0" destOrd="0" presId="urn:microsoft.com/office/officeart/2005/8/layout/vList5"/>
    <dgm:cxn modelId="{17781B4A-3C06-4D0C-B43A-38AF1E120419}" type="presParOf" srcId="{4D52884C-8868-4939-B044-EB01A30D9541}" destId="{C1C55C0B-7A8D-4006-9325-8F2B23B93869}" srcOrd="0" destOrd="0" presId="urn:microsoft.com/office/officeart/2005/8/layout/vList5"/>
    <dgm:cxn modelId="{CD6AFB8D-A13B-48AA-8281-4CE30ADDA20C}" type="presParOf" srcId="{4D52884C-8868-4939-B044-EB01A30D9541}" destId="{0EC62355-7D35-4415-97B3-B22F83BC20A3}" srcOrd="1" destOrd="0" presId="urn:microsoft.com/office/officeart/2005/8/layout/vList5"/>
    <dgm:cxn modelId="{D4D0178F-DD84-4B4C-B0A4-476389AF6DF6}" type="presParOf" srcId="{97407C53-B1C0-4609-9223-AE543916323D}" destId="{48DBBA5F-2511-4F46-8DAF-3EA56C4915FE}" srcOrd="1" destOrd="0" presId="urn:microsoft.com/office/officeart/2005/8/layout/vList5"/>
    <dgm:cxn modelId="{29DF1011-B429-42D9-8265-73C4E4D8FF64}" type="presParOf" srcId="{97407C53-B1C0-4609-9223-AE543916323D}" destId="{7D3EBF86-7F2A-40FB-8A23-73962E042B8C}" srcOrd="2" destOrd="0" presId="urn:microsoft.com/office/officeart/2005/8/layout/vList5"/>
    <dgm:cxn modelId="{3C8D7B42-9142-4762-BA43-5B244BD27D56}" type="presParOf" srcId="{7D3EBF86-7F2A-40FB-8A23-73962E042B8C}" destId="{E52D4EF3-D0CD-4267-A4D3-9316F5BC5745}" srcOrd="0" destOrd="0" presId="urn:microsoft.com/office/officeart/2005/8/layout/vList5"/>
    <dgm:cxn modelId="{A6F9C716-5D6F-4AB1-B1C7-7A7081FCF0C9}" type="presParOf" srcId="{7D3EBF86-7F2A-40FB-8A23-73962E042B8C}" destId="{6549E521-AE71-424F-B576-53FC37A9FE64}" srcOrd="1" destOrd="0" presId="urn:microsoft.com/office/officeart/2005/8/layout/vList5"/>
    <dgm:cxn modelId="{01E3FDF1-C375-4429-BAF2-6696404C26C6}" type="presParOf" srcId="{97407C53-B1C0-4609-9223-AE543916323D}" destId="{62487D8C-6FF7-4F6E-8F58-F92982FD7EC5}" srcOrd="3" destOrd="0" presId="urn:microsoft.com/office/officeart/2005/8/layout/vList5"/>
    <dgm:cxn modelId="{E81E86F4-93D0-4DAA-987E-D71BA43B1DAF}" type="presParOf" srcId="{97407C53-B1C0-4609-9223-AE543916323D}" destId="{EF40A18E-C338-46B0-9989-3DD524094434}" srcOrd="4" destOrd="0" presId="urn:microsoft.com/office/officeart/2005/8/layout/vList5"/>
    <dgm:cxn modelId="{5DBD7B57-B87A-44B0-835C-FFD614C76A6F}" type="presParOf" srcId="{EF40A18E-C338-46B0-9989-3DD524094434}" destId="{BA83415D-B12B-4615-9114-961C4C7A8A2B}" srcOrd="0" destOrd="0" presId="urn:microsoft.com/office/officeart/2005/8/layout/vList5"/>
    <dgm:cxn modelId="{3B795ABE-7C9D-4EE1-ADE0-BAF94CE84AA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66F6A4-120B-4F78-9A40-43329545B906}">
      <dsp:nvSpPr>
        <dsp:cNvPr id="0" name=""/>
        <dsp:cNvSpPr/>
      </dsp:nvSpPr>
      <dsp:spPr>
        <a:xfrm>
          <a:off x="257174" y="0"/>
          <a:ext cx="2914650" cy="1447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61D58F-A608-43B0-99F1-F90CFFA4FFF6}">
      <dsp:nvSpPr>
        <dsp:cNvPr id="0" name=""/>
        <dsp:cNvSpPr/>
      </dsp:nvSpPr>
      <dsp:spPr>
        <a:xfrm>
          <a:off x="10715" y="434340"/>
          <a:ext cx="1028700" cy="5791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a:t>
          </a:r>
          <a:endParaRPr lang="en-US" sz="2400" kern="1200" dirty="0"/>
        </a:p>
      </dsp:txBody>
      <dsp:txXfrm>
        <a:off x="10715" y="434340"/>
        <a:ext cx="1028700" cy="579120"/>
      </dsp:txXfrm>
    </dsp:sp>
    <dsp:sp modelId="{7F8A63BD-92C5-472E-9529-2FB55952F365}">
      <dsp:nvSpPr>
        <dsp:cNvPr id="0" name=""/>
        <dsp:cNvSpPr/>
      </dsp:nvSpPr>
      <dsp:spPr>
        <a:xfrm>
          <a:off x="1200150" y="434340"/>
          <a:ext cx="1028700" cy="5791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B</a:t>
          </a:r>
          <a:endParaRPr lang="en-US" sz="2400" kern="1200" dirty="0"/>
        </a:p>
      </dsp:txBody>
      <dsp:txXfrm>
        <a:off x="1200150" y="434340"/>
        <a:ext cx="1028700" cy="579120"/>
      </dsp:txXfrm>
    </dsp:sp>
    <dsp:sp modelId="{DD00F9FC-F8C8-4A41-8F92-7BC1C9BCA1A0}">
      <dsp:nvSpPr>
        <dsp:cNvPr id="0" name=""/>
        <dsp:cNvSpPr/>
      </dsp:nvSpPr>
      <dsp:spPr>
        <a:xfrm>
          <a:off x="2389584" y="434340"/>
          <a:ext cx="1028700" cy="5791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a:t>
          </a:r>
          <a:endParaRPr lang="en-US" sz="2400" kern="1200" dirty="0"/>
        </a:p>
      </dsp:txBody>
      <dsp:txXfrm>
        <a:off x="2389584" y="434340"/>
        <a:ext cx="1028700" cy="5791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C62355-7D35-4415-97B3-B22F83BC20A3}">
      <dsp:nvSpPr>
        <dsp:cNvPr id="0" name=""/>
        <dsp:cNvSpPr/>
      </dsp:nvSpPr>
      <dsp:spPr>
        <a:xfrm rot="5400000">
          <a:off x="4093725" y="-1480259"/>
          <a:ext cx="1139428" cy="438912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Promoted by Alexander Hamilton to manage the nation’s money and regulate credit.</a:t>
          </a:r>
          <a:endParaRPr lang="en-US" sz="1800" b="1" kern="1200" dirty="0"/>
        </a:p>
      </dsp:txBody>
      <dsp:txXfrm rot="5400000">
        <a:off x="4093725" y="-1480259"/>
        <a:ext cx="1139428" cy="4389120"/>
      </dsp:txXfrm>
    </dsp:sp>
    <dsp:sp modelId="{C1C55C0B-7A8D-4006-9325-8F2B23B93869}">
      <dsp:nvSpPr>
        <dsp:cNvPr id="0" name=""/>
        <dsp:cNvSpPr/>
      </dsp:nvSpPr>
      <dsp:spPr>
        <a:xfrm>
          <a:off x="0" y="7"/>
          <a:ext cx="2468880" cy="14242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b="0" u="sng" kern="1200" dirty="0" smtClean="0">
              <a:solidFill>
                <a:schemeClr val="bg1"/>
              </a:solidFill>
              <a:hlinkClick xmlns:r="http://schemas.openxmlformats.org/officeDocument/2006/relationships" r:id="" action="ppaction://hlinksldjump"/>
            </a:rPr>
            <a:t>A</a:t>
          </a:r>
          <a:endParaRPr lang="en-US" sz="6500" b="0" u="sng" kern="1200" dirty="0">
            <a:solidFill>
              <a:schemeClr val="bg1"/>
            </a:solidFill>
          </a:endParaRPr>
        </a:p>
      </dsp:txBody>
      <dsp:txXfrm>
        <a:off x="0" y="7"/>
        <a:ext cx="2468880" cy="1424285"/>
      </dsp:txXfrm>
    </dsp:sp>
    <dsp:sp modelId="{6549E521-AE71-424F-B576-53FC37A9FE64}">
      <dsp:nvSpPr>
        <dsp:cNvPr id="0" name=""/>
        <dsp:cNvSpPr/>
      </dsp:nvSpPr>
      <dsp:spPr>
        <a:xfrm rot="5400000">
          <a:off x="4093725" y="-53433"/>
          <a:ext cx="1139428" cy="438912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Promoted by Thomas Jefferson to manage the nation’s money and regulate credit.</a:t>
          </a:r>
          <a:endParaRPr lang="en-US" sz="1800" b="1" kern="1200" dirty="0"/>
        </a:p>
      </dsp:txBody>
      <dsp:txXfrm rot="5400000">
        <a:off x="4093725" y="-53433"/>
        <a:ext cx="1139428" cy="4389120"/>
      </dsp:txXfrm>
    </dsp:sp>
    <dsp:sp modelId="{E52D4EF3-D0CD-4267-A4D3-9316F5BC5745}">
      <dsp:nvSpPr>
        <dsp:cNvPr id="0" name=""/>
        <dsp:cNvSpPr/>
      </dsp:nvSpPr>
      <dsp:spPr>
        <a:xfrm>
          <a:off x="0" y="1497657"/>
          <a:ext cx="2468880" cy="14242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hlinkClick xmlns:r="http://schemas.openxmlformats.org/officeDocument/2006/relationships" r:id="" action="ppaction://hlinksldjump"/>
            </a:rPr>
            <a:t>B</a:t>
          </a:r>
          <a:endParaRPr lang="en-US" sz="6500" kern="1200" dirty="0"/>
        </a:p>
      </dsp:txBody>
      <dsp:txXfrm>
        <a:off x="0" y="1497657"/>
        <a:ext cx="2468880" cy="1424285"/>
      </dsp:txXfrm>
    </dsp:sp>
    <dsp:sp modelId="{F60653BF-ACC5-48A4-94AC-76BBE9FDEE22}">
      <dsp:nvSpPr>
        <dsp:cNvPr id="0" name=""/>
        <dsp:cNvSpPr/>
      </dsp:nvSpPr>
      <dsp:spPr>
        <a:xfrm rot="5400000">
          <a:off x="4093725" y="1510739"/>
          <a:ext cx="1139428" cy="438912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Promoted by Andrew Jackson to manage the nation’s money and credit.</a:t>
          </a:r>
          <a:endParaRPr lang="en-US" sz="1800" b="1" kern="1200" dirty="0"/>
        </a:p>
      </dsp:txBody>
      <dsp:txXfrm rot="5400000">
        <a:off x="4093725" y="1510739"/>
        <a:ext cx="1139428" cy="4389120"/>
      </dsp:txXfrm>
    </dsp:sp>
    <dsp:sp modelId="{BA83415D-B12B-4615-9114-961C4C7A8A2B}">
      <dsp:nvSpPr>
        <dsp:cNvPr id="0" name=""/>
        <dsp:cNvSpPr/>
      </dsp:nvSpPr>
      <dsp:spPr>
        <a:xfrm>
          <a:off x="0" y="2993156"/>
          <a:ext cx="2468880" cy="14242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b="0" kern="1200" dirty="0" smtClean="0">
              <a:hlinkClick xmlns:r="http://schemas.openxmlformats.org/officeDocument/2006/relationships" r:id="" action="ppaction://hlinksldjump"/>
            </a:rPr>
            <a:t>C</a:t>
          </a:r>
          <a:endParaRPr lang="en-US" sz="6500" b="0" kern="1200" dirty="0"/>
        </a:p>
      </dsp:txBody>
      <dsp:txXfrm>
        <a:off x="0" y="2993156"/>
        <a:ext cx="2468880" cy="142428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Established the Second Bank of the United States.</a:t>
          </a:r>
          <a:endParaRPr lang="en-US" sz="1800" b="1" kern="1200" dirty="0"/>
        </a:p>
      </dsp:txBody>
      <dsp:txXfrm rot="5400000">
        <a:off x="3703260" y="-1396521"/>
        <a:ext cx="884039" cy="3901440"/>
      </dsp:txXfrm>
    </dsp:sp>
    <dsp:sp modelId="{C1C55C0B-7A8D-4006-9325-8F2B23B93869}">
      <dsp:nvSpPr>
        <dsp:cNvPr id="0" name=""/>
        <dsp:cNvSpPr/>
      </dsp:nvSpPr>
      <dsp:spPr>
        <a:xfrm>
          <a:off x="0" y="5"/>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A</a:t>
          </a:r>
          <a:endParaRPr lang="en-US" sz="5600" kern="1200" dirty="0"/>
        </a:p>
      </dsp:txBody>
      <dsp:txXfrm>
        <a:off x="0" y="5"/>
        <a:ext cx="2194560" cy="1105048"/>
      </dsp:txXfrm>
    </dsp:sp>
    <dsp:sp modelId="{6549E521-AE71-424F-B576-53FC37A9FE64}">
      <dsp:nvSpPr>
        <dsp:cNvPr id="0" name=""/>
        <dsp:cNvSpPr/>
      </dsp:nvSpPr>
      <dsp:spPr>
        <a:xfrm rot="5400000">
          <a:off x="3703260" y="-28950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tab pos="173736" algn="l"/>
            </a:tabLst>
            <a:defRPr/>
          </a:pPr>
          <a:r>
            <a:rPr lang="en-US" sz="1800" b="1" kern="1200" dirty="0" smtClean="0"/>
            <a:t>Called for the creation of national banknotes and allowed banks to apply for a national charter. </a:t>
          </a:r>
        </a:p>
      </dsp:txBody>
      <dsp:txXfrm rot="5400000">
        <a:off x="3703260" y="-289501"/>
        <a:ext cx="884039" cy="3901440"/>
      </dsp:txXfrm>
    </dsp:sp>
    <dsp:sp modelId="{E52D4EF3-D0CD-4267-A4D3-9316F5BC5745}">
      <dsp:nvSpPr>
        <dsp:cNvPr id="0" name=""/>
        <dsp:cNvSpPr/>
      </dsp:nvSpPr>
      <dsp:spPr>
        <a:xfrm>
          <a:off x="0" y="1161975"/>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B</a:t>
          </a:r>
          <a:endParaRPr lang="en-US" sz="5600" kern="1200" dirty="0"/>
        </a:p>
      </dsp:txBody>
      <dsp:txXfrm>
        <a:off x="0" y="1161975"/>
        <a:ext cx="2194560" cy="1105048"/>
      </dsp:txXfrm>
    </dsp:sp>
    <dsp:sp modelId="{F60653BF-ACC5-48A4-94AC-76BBE9FDEE22}">
      <dsp:nvSpPr>
        <dsp:cNvPr id="0" name=""/>
        <dsp:cNvSpPr/>
      </dsp:nvSpPr>
      <dsp:spPr>
        <a:xfrm rot="5400000">
          <a:off x="3703260" y="92408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800" b="1" kern="1200" dirty="0" smtClean="0"/>
            <a:t>Established the fundamentals of central banking.</a:t>
          </a:r>
        </a:p>
      </dsp:txBody>
      <dsp:txXfrm rot="5400000">
        <a:off x="3703260" y="924081"/>
        <a:ext cx="884039" cy="3901440"/>
      </dsp:txXfrm>
    </dsp:sp>
    <dsp:sp modelId="{BA83415D-B12B-4615-9114-961C4C7A8A2B}">
      <dsp:nvSpPr>
        <dsp:cNvPr id="0" name=""/>
        <dsp:cNvSpPr/>
      </dsp:nvSpPr>
      <dsp:spPr>
        <a:xfrm>
          <a:off x="0" y="2285998"/>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C</a:t>
          </a:r>
          <a:endParaRPr lang="en-US" sz="5600" kern="1200" dirty="0"/>
        </a:p>
      </dsp:txBody>
      <dsp:txXfrm>
        <a:off x="0" y="2285998"/>
        <a:ext cx="2194560" cy="110504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The money supply is elastic.</a:t>
          </a:r>
          <a:endParaRPr lang="en-US" sz="1800" b="1" kern="1200" dirty="0"/>
        </a:p>
      </dsp:txBody>
      <dsp:txXfrm rot="5400000">
        <a:off x="3703260" y="-1396521"/>
        <a:ext cx="884039" cy="3901440"/>
      </dsp:txXfrm>
    </dsp:sp>
    <dsp:sp modelId="{C1C55C0B-7A8D-4006-9325-8F2B23B93869}">
      <dsp:nvSpPr>
        <dsp:cNvPr id="0" name=""/>
        <dsp:cNvSpPr/>
      </dsp:nvSpPr>
      <dsp:spPr>
        <a:xfrm>
          <a:off x="0" y="5"/>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A</a:t>
          </a:r>
          <a:endParaRPr lang="en-US" sz="5600" kern="1200" dirty="0"/>
        </a:p>
      </dsp:txBody>
      <dsp:txXfrm>
        <a:off x="0" y="5"/>
        <a:ext cx="2194560" cy="1105048"/>
      </dsp:txXfrm>
    </dsp:sp>
    <dsp:sp modelId="{6549E521-AE71-424F-B576-53FC37A9FE64}">
      <dsp:nvSpPr>
        <dsp:cNvPr id="0" name=""/>
        <dsp:cNvSpPr/>
      </dsp:nvSpPr>
      <dsp:spPr>
        <a:xfrm rot="5400000">
          <a:off x="3703260" y="-28950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The value of currency is fixed in terms of gold.</a:t>
          </a:r>
          <a:endParaRPr lang="en-US" sz="1800" b="1" kern="1200" dirty="0"/>
        </a:p>
      </dsp:txBody>
      <dsp:txXfrm rot="5400000">
        <a:off x="3703260" y="-289501"/>
        <a:ext cx="884039" cy="3901440"/>
      </dsp:txXfrm>
    </dsp:sp>
    <dsp:sp modelId="{E52D4EF3-D0CD-4267-A4D3-9316F5BC5745}">
      <dsp:nvSpPr>
        <dsp:cNvPr id="0" name=""/>
        <dsp:cNvSpPr/>
      </dsp:nvSpPr>
      <dsp:spPr>
        <a:xfrm>
          <a:off x="0" y="1161975"/>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B</a:t>
          </a:r>
          <a:endParaRPr lang="en-US" sz="5600" kern="1200" dirty="0"/>
        </a:p>
      </dsp:txBody>
      <dsp:txXfrm>
        <a:off x="0" y="1161975"/>
        <a:ext cx="2194560" cy="1105048"/>
      </dsp:txXfrm>
    </dsp:sp>
    <dsp:sp modelId="{F60653BF-ACC5-48A4-94AC-76BBE9FDEE22}">
      <dsp:nvSpPr>
        <dsp:cNvPr id="0" name=""/>
        <dsp:cNvSpPr/>
      </dsp:nvSpPr>
      <dsp:spPr>
        <a:xfrm rot="5400000">
          <a:off x="3703260" y="92408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The rate of exchange between two countries is variable. </a:t>
          </a:r>
          <a:endParaRPr lang="en-US" sz="1800" b="1" kern="1200" dirty="0"/>
        </a:p>
      </dsp:txBody>
      <dsp:txXfrm rot="5400000">
        <a:off x="3703260" y="924081"/>
        <a:ext cx="884039" cy="3901440"/>
      </dsp:txXfrm>
    </dsp:sp>
    <dsp:sp modelId="{BA83415D-B12B-4615-9114-961C4C7A8A2B}">
      <dsp:nvSpPr>
        <dsp:cNvPr id="0" name=""/>
        <dsp:cNvSpPr/>
      </dsp:nvSpPr>
      <dsp:spPr>
        <a:xfrm>
          <a:off x="0" y="2322276"/>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C</a:t>
          </a:r>
          <a:endParaRPr lang="en-US" sz="5600" kern="1200" dirty="0"/>
        </a:p>
      </dsp:txBody>
      <dsp:txXfrm>
        <a:off x="0" y="2322276"/>
        <a:ext cx="2194560" cy="110504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Was caused by the collapse of the gold standard.</a:t>
          </a:r>
          <a:endParaRPr lang="en-US" sz="1800" b="1" kern="1200" dirty="0"/>
        </a:p>
      </dsp:txBody>
      <dsp:txXfrm rot="5400000">
        <a:off x="3703260" y="-1396521"/>
        <a:ext cx="884039" cy="3901440"/>
      </dsp:txXfrm>
    </dsp:sp>
    <dsp:sp modelId="{C1C55C0B-7A8D-4006-9325-8F2B23B93869}">
      <dsp:nvSpPr>
        <dsp:cNvPr id="0" name=""/>
        <dsp:cNvSpPr/>
      </dsp:nvSpPr>
      <dsp:spPr>
        <a:xfrm>
          <a:off x="0" y="5"/>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A</a:t>
          </a:r>
          <a:endParaRPr lang="en-US" sz="5600" kern="1200" dirty="0"/>
        </a:p>
      </dsp:txBody>
      <dsp:txXfrm>
        <a:off x="0" y="5"/>
        <a:ext cx="2194560" cy="1105048"/>
      </dsp:txXfrm>
    </dsp:sp>
    <dsp:sp modelId="{6549E521-AE71-424F-B576-53FC37A9FE64}">
      <dsp:nvSpPr>
        <dsp:cNvPr id="0" name=""/>
        <dsp:cNvSpPr/>
      </dsp:nvSpPr>
      <dsp:spPr>
        <a:xfrm rot="5400000">
          <a:off x="3703260" y="-28950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Was a severe financial crisis that served as a catalyst for financial reform.</a:t>
          </a:r>
          <a:endParaRPr lang="en-US" sz="1800" b="1" kern="1200" dirty="0"/>
        </a:p>
      </dsp:txBody>
      <dsp:txXfrm rot="5400000">
        <a:off x="3703260" y="-289501"/>
        <a:ext cx="884039" cy="3901440"/>
      </dsp:txXfrm>
    </dsp:sp>
    <dsp:sp modelId="{E52D4EF3-D0CD-4267-A4D3-9316F5BC5745}">
      <dsp:nvSpPr>
        <dsp:cNvPr id="0" name=""/>
        <dsp:cNvSpPr/>
      </dsp:nvSpPr>
      <dsp:spPr>
        <a:xfrm>
          <a:off x="0" y="1143001"/>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B</a:t>
          </a:r>
          <a:endParaRPr lang="en-US" sz="5600" kern="1200" dirty="0"/>
        </a:p>
      </dsp:txBody>
      <dsp:txXfrm>
        <a:off x="0" y="1143001"/>
        <a:ext cx="2194560" cy="1105048"/>
      </dsp:txXfrm>
    </dsp:sp>
    <dsp:sp modelId="{F60653BF-ACC5-48A4-94AC-76BBE9FDEE22}">
      <dsp:nvSpPr>
        <dsp:cNvPr id="0" name=""/>
        <dsp:cNvSpPr/>
      </dsp:nvSpPr>
      <dsp:spPr>
        <a:xfrm rot="5400000">
          <a:off x="3703260" y="924081"/>
          <a:ext cx="884039"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Caused the Great Depression.</a:t>
          </a:r>
          <a:endParaRPr lang="en-US" sz="1800" b="1" kern="1200" dirty="0"/>
        </a:p>
      </dsp:txBody>
      <dsp:txXfrm rot="5400000">
        <a:off x="3703260" y="924081"/>
        <a:ext cx="884039" cy="3901440"/>
      </dsp:txXfrm>
    </dsp:sp>
    <dsp:sp modelId="{BA83415D-B12B-4615-9114-961C4C7A8A2B}">
      <dsp:nvSpPr>
        <dsp:cNvPr id="0" name=""/>
        <dsp:cNvSpPr/>
      </dsp:nvSpPr>
      <dsp:spPr>
        <a:xfrm>
          <a:off x="0" y="2322276"/>
          <a:ext cx="2194560"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hlinkClick xmlns:r="http://schemas.openxmlformats.org/officeDocument/2006/relationships" r:id="" action="ppaction://hlinksldjump"/>
            </a:rPr>
            <a:t>C</a:t>
          </a:r>
          <a:endParaRPr lang="en-US" sz="5600" kern="1200" dirty="0"/>
        </a:p>
      </dsp:txBody>
      <dsp:txXfrm>
        <a:off x="0" y="2322276"/>
        <a:ext cx="2194560" cy="110504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BD8DFF-DFAD-4B2A-981C-AB2D8FDAA499}" type="datetimeFigureOut">
              <a:rPr lang="en-US" smtClean="0"/>
              <a:pPr/>
              <a:t>9/21/2012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3509A8-FC7E-4317-99BF-4FDD52916CA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7A9713-E8E8-4A24-8A6D-121CF929CCE8}" type="datetimeFigureOut">
              <a:rPr lang="en-US" smtClean="0"/>
              <a:pPr/>
              <a:t>9/21/2012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24BD8-897F-4D72-9C9D-1306468554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0B7C573-9C3B-4C8B-9BE4-2074F927BA9A}" type="datetimeFigureOut">
              <a:rPr lang="en-US" smtClean="0"/>
              <a:pPr/>
              <a:t>9/21/2012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6FC99F3-8CFD-4634-840A-BA431A4640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B0B7C573-9C3B-4C8B-9BE4-2074F927BA9A}" type="datetimeFigureOut">
              <a:rPr lang="en-US" smtClean="0"/>
              <a:pPr/>
              <a:t>9/21/2012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56FC99F3-8CFD-4634-840A-BA431A4640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7.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5.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9.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Test Your Knowledge</a:t>
            </a:r>
            <a:br>
              <a:rPr lang="en-US" b="1" u="sng" dirty="0" smtClean="0"/>
            </a:br>
            <a:r>
              <a:rPr lang="en-US" b="1" dirty="0" smtClean="0"/>
              <a:t>History of Central Banking</a:t>
            </a:r>
            <a:br>
              <a:rPr lang="en-US" b="1" dirty="0" smtClean="0"/>
            </a:br>
            <a:endParaRPr lang="en-US" b="1" dirty="0"/>
          </a:p>
        </p:txBody>
      </p:sp>
      <p:sp>
        <p:nvSpPr>
          <p:cNvPr id="5" name="Subtitle 4"/>
          <p:cNvSpPr>
            <a:spLocks noGrp="1"/>
          </p:cNvSpPr>
          <p:nvPr>
            <p:ph type="subTitle" idx="1"/>
          </p:nvPr>
        </p:nvSpPr>
        <p:spPr>
          <a:xfrm>
            <a:off x="1371600" y="3886200"/>
            <a:ext cx="6400800" cy="1295400"/>
          </a:xfrm>
        </p:spPr>
        <p:txBody>
          <a:bodyPr/>
          <a:lstStyle/>
          <a:p>
            <a:r>
              <a:rPr lang="en-US" i="1" dirty="0" smtClean="0"/>
              <a:t>Click on the letter choices to test your understanding</a:t>
            </a:r>
          </a:p>
          <a:p>
            <a:pPr algn="l"/>
            <a:endParaRPr lang="en-US" dirty="0"/>
          </a:p>
        </p:txBody>
      </p:sp>
      <p:graphicFrame>
        <p:nvGraphicFramePr>
          <p:cNvPr id="9" name="Diagram 8"/>
          <p:cNvGraphicFramePr/>
          <p:nvPr/>
        </p:nvGraphicFramePr>
        <p:xfrm>
          <a:off x="2667000" y="4953000"/>
          <a:ext cx="3429000" cy="144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381000" y="1524000"/>
            <a:ext cx="8229600" cy="1371600"/>
          </a:xfrm>
        </p:spPr>
        <p:txBody>
          <a:bodyPr/>
          <a:lstStyle/>
          <a:p>
            <a:r>
              <a:rPr lang="en-US" dirty="0" smtClean="0"/>
              <a:t>Under the gold standard :</a:t>
            </a:r>
            <a:endParaRPr lang="en-US" dirty="0"/>
          </a:p>
        </p:txBody>
      </p:sp>
      <p:graphicFrame>
        <p:nvGraphicFramePr>
          <p:cNvPr id="16" name="Diagram 15"/>
          <p:cNvGraphicFramePr/>
          <p:nvPr/>
        </p:nvGraphicFramePr>
        <p:xfrm>
          <a:off x="1447800" y="25908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Because the money supply is determined by the supply of gold, it cannot be adjusted in response to changing economic conditions. Therefore, the money supply is not elastic. </a:t>
            </a:r>
            <a:endParaRPr lang="en-US" dirty="0"/>
          </a:p>
        </p:txBody>
      </p:sp>
      <p:sp>
        <p:nvSpPr>
          <p:cNvPr id="4" name="Left Arrow 3">
            <a:hlinkClick r:id="rId3" action="ppaction://hlinksldjump"/>
          </p:cNvPr>
          <p:cNvSpPr/>
          <p:nvPr/>
        </p:nvSpPr>
        <p:spPr>
          <a:xfrm>
            <a:off x="7391400" y="60198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On an international level, the rate of exchange between any two currencies with the gold standard system is fixed. Of note, fixed exchange rates can subject a currency to speculative attacks if investors doubt the ability of a country to maintain the value of its currency at the legally specified parity.</a:t>
            </a:r>
            <a:endParaRPr lang="en-US" dirty="0"/>
          </a:p>
        </p:txBody>
      </p:sp>
      <p:sp>
        <p:nvSpPr>
          <p:cNvPr id="6" name="Left Arrow 5">
            <a:hlinkClick r:id="rId3" action="ppaction://hlinksldjump"/>
          </p:cNvPr>
          <p:cNvSpPr/>
          <p:nvPr/>
        </p:nvSpPr>
        <p:spPr>
          <a:xfrm>
            <a:off x="6858000" y="57912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dirty="0" smtClean="0"/>
              <a:t>Under the gold standard, the value of currency is fixed in terms of gold. </a:t>
            </a:r>
            <a:r>
              <a:rPr lang="en-US" dirty="0" err="1" smtClean="0"/>
              <a:t>Conse-quently</a:t>
            </a:r>
            <a:r>
              <a:rPr lang="en-US" dirty="0" smtClean="0"/>
              <a:t>, a gold standard sets the money supply and price level generally with limited central bank intervention.</a:t>
            </a:r>
            <a:endParaRPr lang="en-US" dirty="0"/>
          </a:p>
        </p:txBody>
      </p:sp>
      <p:sp>
        <p:nvSpPr>
          <p:cNvPr id="4" name="Right Arrow 3">
            <a:hlinkClick r:id="rId3" action="ppaction://hlinksldjump"/>
          </p:cNvPr>
          <p:cNvSpPr/>
          <p:nvPr/>
        </p:nvSpPr>
        <p:spPr>
          <a:xfrm>
            <a:off x="6629400" y="60198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Next</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a:xfrm>
            <a:off x="381000" y="1524000"/>
            <a:ext cx="8229600" cy="1371600"/>
          </a:xfrm>
        </p:spPr>
        <p:txBody>
          <a:bodyPr/>
          <a:lstStyle/>
          <a:p>
            <a:r>
              <a:rPr lang="en-US" dirty="0" smtClean="0"/>
              <a:t>The Panic of 1907: </a:t>
            </a:r>
            <a:endParaRPr lang="en-US" dirty="0"/>
          </a:p>
        </p:txBody>
      </p:sp>
      <p:graphicFrame>
        <p:nvGraphicFramePr>
          <p:cNvPr id="16" name="Diagram 15"/>
          <p:cNvGraphicFramePr/>
          <p:nvPr/>
        </p:nvGraphicFramePr>
        <p:xfrm>
          <a:off x="1447800" y="25908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The Panic of 1907 was a banking crisis caused by the failure of banks. As banks failed, the public’s confidence in financial stability waned. In turn, bank panics and runs occurred with greater frequency, resulting in severe crises like the Panic of 1907. </a:t>
            </a:r>
          </a:p>
        </p:txBody>
      </p:sp>
      <p:sp>
        <p:nvSpPr>
          <p:cNvPr id="4" name="Left Arrow 3">
            <a:hlinkClick r:id="rId3" action="ppaction://hlinksldjump"/>
          </p:cNvPr>
          <p:cNvSpPr/>
          <p:nvPr/>
        </p:nvSpPr>
        <p:spPr>
          <a:xfrm>
            <a:off x="7391400" y="58674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dirty="0" smtClean="0"/>
              <a:t>The Panic of 1907 was the last and most severe of the bank panics that plagued the National Banking Era of the United States. It served as a catalyst for financial reform. </a:t>
            </a:r>
          </a:p>
        </p:txBody>
      </p:sp>
      <p:sp>
        <p:nvSpPr>
          <p:cNvPr id="4" name="Right Arrow 3">
            <a:hlinkClick r:id="rId3" action="ppaction://hlinksldjump"/>
          </p:cNvPr>
          <p:cNvSpPr/>
          <p:nvPr/>
        </p:nvSpPr>
        <p:spPr>
          <a:xfrm>
            <a:off x="6400800" y="50292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Next</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The Panic of 1907 did not cause the Great Depression. The Great Depression did not begin until 1929. The stock market crash of 1929 marked the beginning of the economic depression that had several causes. </a:t>
            </a:r>
          </a:p>
        </p:txBody>
      </p:sp>
      <p:sp>
        <p:nvSpPr>
          <p:cNvPr id="4" name="Left Arrow 3">
            <a:hlinkClick r:id="rId3" action="ppaction://hlinksldjump"/>
          </p:cNvPr>
          <p:cNvSpPr/>
          <p:nvPr/>
        </p:nvSpPr>
        <p:spPr>
          <a:xfrm>
            <a:off x="6553200" y="54102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a:xfrm>
            <a:off x="381000" y="1524000"/>
            <a:ext cx="8229600" cy="1371600"/>
          </a:xfrm>
        </p:spPr>
        <p:txBody>
          <a:bodyPr/>
          <a:lstStyle/>
          <a:p>
            <a:r>
              <a:rPr lang="en-US" dirty="0" smtClean="0"/>
              <a:t>The Federal Reserve Act:</a:t>
            </a:r>
          </a:p>
          <a:p>
            <a:pPr>
              <a:buNone/>
            </a:pPr>
            <a:endParaRPr lang="en-US" dirty="0"/>
          </a:p>
        </p:txBody>
      </p:sp>
      <p:graphicFrame>
        <p:nvGraphicFramePr>
          <p:cNvPr id="16" name="Diagram 15"/>
          <p:cNvGraphicFramePr/>
          <p:nvPr/>
        </p:nvGraphicFramePr>
        <p:xfrm>
          <a:off x="1447800" y="27432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dirty="0" smtClean="0"/>
              <a:t>On December 23, 1913, President Woodrow Wilson signed the Federal Reserve Act. </a:t>
            </a:r>
            <a:endParaRPr lang="en-US" dirty="0"/>
          </a:p>
        </p:txBody>
      </p:sp>
      <p:sp>
        <p:nvSpPr>
          <p:cNvPr id="4" name="Right Arrow 3">
            <a:hlinkClick r:id="rId3" action="ppaction://hlinksldjump"/>
          </p:cNvPr>
          <p:cNvSpPr/>
          <p:nvPr/>
        </p:nvSpPr>
        <p:spPr>
          <a:xfrm>
            <a:off x="6858000" y="58674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Next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a:xfrm>
            <a:off x="381000" y="1524000"/>
            <a:ext cx="8229600" cy="1371600"/>
          </a:xfrm>
        </p:spPr>
        <p:txBody>
          <a:bodyPr/>
          <a:lstStyle/>
          <a:p>
            <a:r>
              <a:rPr lang="en-US" dirty="0" smtClean="0"/>
              <a:t>The First Bank of the United States was: </a:t>
            </a:r>
          </a:p>
          <a:p>
            <a:pPr>
              <a:buNone/>
            </a:pPr>
            <a:endParaRPr lang="en-US" dirty="0"/>
          </a:p>
        </p:txBody>
      </p:sp>
      <p:graphicFrame>
        <p:nvGraphicFramePr>
          <p:cNvPr id="16" name="Diagram 15"/>
          <p:cNvGraphicFramePr/>
          <p:nvPr/>
        </p:nvGraphicFramePr>
        <p:xfrm>
          <a:off x="1447800" y="2209800"/>
          <a:ext cx="68580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 </a:t>
            </a:r>
            <a:endParaRPr lang="en-US" dirty="0"/>
          </a:p>
        </p:txBody>
      </p:sp>
      <p:sp>
        <p:nvSpPr>
          <p:cNvPr id="3" name="Content Placeholder 2"/>
          <p:cNvSpPr>
            <a:spLocks noGrp="1"/>
          </p:cNvSpPr>
          <p:nvPr>
            <p:ph idx="1"/>
          </p:nvPr>
        </p:nvSpPr>
        <p:spPr/>
        <p:txBody>
          <a:bodyPr/>
          <a:lstStyle/>
          <a:p>
            <a:pPr indent="0">
              <a:buNone/>
            </a:pPr>
            <a:r>
              <a:rPr lang="en-US" dirty="0" smtClean="0"/>
              <a:t>President Woodrow Wilson did not sign the Federal Reserve Act in 1915. </a:t>
            </a:r>
            <a:endParaRPr lang="en-US" dirty="0"/>
          </a:p>
        </p:txBody>
      </p:sp>
      <p:sp>
        <p:nvSpPr>
          <p:cNvPr id="5" name="Left Arrow 4">
            <a:hlinkClick r:id="rId3" action="ppaction://hlinksldjump"/>
          </p:cNvPr>
          <p:cNvSpPr/>
          <p:nvPr/>
        </p:nvSpPr>
        <p:spPr>
          <a:xfrm>
            <a:off x="6477000" y="56388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 </a:t>
            </a:r>
            <a:endParaRPr lang="en-US" dirty="0"/>
          </a:p>
        </p:txBody>
      </p:sp>
      <p:sp>
        <p:nvSpPr>
          <p:cNvPr id="3" name="Content Placeholder 2"/>
          <p:cNvSpPr>
            <a:spLocks noGrp="1"/>
          </p:cNvSpPr>
          <p:nvPr>
            <p:ph idx="1"/>
          </p:nvPr>
        </p:nvSpPr>
        <p:spPr/>
        <p:txBody>
          <a:bodyPr/>
          <a:lstStyle/>
          <a:p>
            <a:pPr indent="0">
              <a:buNone/>
            </a:pPr>
            <a:r>
              <a:rPr lang="en-US" dirty="0" smtClean="0"/>
              <a:t>Warren Harding did not take presidential office until 1921.</a:t>
            </a:r>
          </a:p>
        </p:txBody>
      </p:sp>
      <p:sp>
        <p:nvSpPr>
          <p:cNvPr id="4" name="Left Arrow 3">
            <a:hlinkClick r:id="rId3" action="ppaction://hlinksldjump"/>
          </p:cNvPr>
          <p:cNvSpPr/>
          <p:nvPr/>
        </p:nvSpPr>
        <p:spPr>
          <a:xfrm>
            <a:off x="6629400" y="51816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a:xfrm>
            <a:off x="381000" y="1524000"/>
            <a:ext cx="8229600" cy="1371600"/>
          </a:xfrm>
        </p:spPr>
        <p:txBody>
          <a:bodyPr/>
          <a:lstStyle/>
          <a:p>
            <a:r>
              <a:rPr lang="en-US" dirty="0" smtClean="0"/>
              <a:t>During the Great Depression: </a:t>
            </a:r>
          </a:p>
          <a:p>
            <a:pPr>
              <a:buNone/>
            </a:pPr>
            <a:endParaRPr lang="en-US" dirty="0"/>
          </a:p>
        </p:txBody>
      </p:sp>
      <p:graphicFrame>
        <p:nvGraphicFramePr>
          <p:cNvPr id="16" name="Diagram 15"/>
          <p:cNvGraphicFramePr/>
          <p:nvPr/>
        </p:nvGraphicFramePr>
        <p:xfrm>
          <a:off x="1447800" y="27432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The number of bank failures increased sharply during the Great Depression. </a:t>
            </a:r>
            <a:endParaRPr lang="en-US" dirty="0"/>
          </a:p>
        </p:txBody>
      </p:sp>
      <p:sp>
        <p:nvSpPr>
          <p:cNvPr id="4" name="Left Arrow 3">
            <a:hlinkClick r:id="rId3" action="ppaction://hlinksldjump"/>
          </p:cNvPr>
          <p:cNvSpPr/>
          <p:nvPr/>
        </p:nvSpPr>
        <p:spPr>
          <a:xfrm>
            <a:off x="6781800" y="55626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Prices fell sharply during the Great Depression. In fact, the Great Depression was marked by deflation. </a:t>
            </a:r>
            <a:endParaRPr lang="en-US" dirty="0"/>
          </a:p>
        </p:txBody>
      </p:sp>
      <p:sp>
        <p:nvSpPr>
          <p:cNvPr id="4" name="Left Arrow 3">
            <a:hlinkClick r:id="rId3" action="ppaction://hlinksldjump"/>
          </p:cNvPr>
          <p:cNvSpPr/>
          <p:nvPr/>
        </p:nvSpPr>
        <p:spPr>
          <a:xfrm>
            <a:off x="6400800" y="55626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dirty="0" smtClean="0"/>
              <a:t>There was a significant increase in unemployment. As prices, profits, and output decreased, businesses struggled to remain open. Many firms closed or let go of workers. Simultaneously, farmers struggled to make a profit. As a result, the number of unemployed workers increased sharply. </a:t>
            </a:r>
            <a:endParaRPr lang="en-US" dirty="0"/>
          </a:p>
        </p:txBody>
      </p:sp>
      <p:sp>
        <p:nvSpPr>
          <p:cNvPr id="4" name="Right Arrow 3">
            <a:hlinkClick r:id="rId3" action="ppaction://hlinksldjump"/>
          </p:cNvPr>
          <p:cNvSpPr/>
          <p:nvPr/>
        </p:nvSpPr>
        <p:spPr>
          <a:xfrm>
            <a:off x="6858000" y="51816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Next</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381000" y="1371600"/>
            <a:ext cx="8229600" cy="1524000"/>
          </a:xfrm>
        </p:spPr>
        <p:txBody>
          <a:bodyPr/>
          <a:lstStyle/>
          <a:p>
            <a:r>
              <a:rPr lang="en-US" dirty="0" smtClean="0"/>
              <a:t>During the Great Depression, the Federal Reserve:</a:t>
            </a:r>
            <a:endParaRPr lang="en-US" dirty="0"/>
          </a:p>
        </p:txBody>
      </p:sp>
      <p:graphicFrame>
        <p:nvGraphicFramePr>
          <p:cNvPr id="16" name="Diagram 15"/>
          <p:cNvGraphicFramePr/>
          <p:nvPr/>
        </p:nvGraphicFramePr>
        <p:xfrm>
          <a:off x="1447800" y="2971800"/>
          <a:ext cx="60960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dirty="0" smtClean="0"/>
              <a:t>The Federal Reserve implemented tight monetary policy by contracting the money supply. The Federal Reserve was concerned about speculation on Wall Street in the late 1920s and about a speculative attack on the dollar in 1931. Some policymakers also maintained the view that a corrective response to the excesses of the 1920s was needed.</a:t>
            </a:r>
            <a:endParaRPr lang="en-US" dirty="0"/>
          </a:p>
        </p:txBody>
      </p:sp>
      <p:pic>
        <p:nvPicPr>
          <p:cNvPr id="6" name="Picture 5" descr="arrow right.png">
            <a:hlinkClick r:id="rId3" action="ppaction://hlinksldjump"/>
          </p:cNvPr>
          <p:cNvPicPr>
            <a:picLocks noChangeAspect="1"/>
          </p:cNvPicPr>
          <p:nvPr/>
        </p:nvPicPr>
        <p:blipFill>
          <a:blip r:embed="rId4" cstate="print"/>
          <a:stretch>
            <a:fillRect/>
          </a:stretch>
        </p:blipFill>
        <p:spPr>
          <a:xfrm>
            <a:off x="6858000" y="5334000"/>
            <a:ext cx="1219200" cy="838200"/>
          </a:xfrm>
          <a:prstGeom prst="rect">
            <a:avLst/>
          </a:prstGeom>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Despite falling prices and output, the Federal Reserve did not implement expansionary monetary policy to grow the money supply and spur economic growth. To the contrary, the Federal Reserve  implemented </a:t>
            </a:r>
            <a:r>
              <a:rPr lang="en-US" dirty="0" err="1" smtClean="0"/>
              <a:t>contractionary</a:t>
            </a:r>
            <a:r>
              <a:rPr lang="en-US" dirty="0" smtClean="0"/>
              <a:t> policy and decreased the money stock. </a:t>
            </a:r>
            <a:endParaRPr lang="en-US" dirty="0"/>
          </a:p>
        </p:txBody>
      </p:sp>
      <p:sp>
        <p:nvSpPr>
          <p:cNvPr id="5" name="Left Arrow 4">
            <a:hlinkClick r:id="rId3" action="ppaction://hlinksldjump"/>
          </p:cNvPr>
          <p:cNvSpPr/>
          <p:nvPr/>
        </p:nvSpPr>
        <p:spPr>
          <a:xfrm>
            <a:off x="6934200" y="54102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hlinkClick r:id="rId3" action="ppaction://hlinksldjump"/>
              </a:rPr>
              <a:t>Back</a:t>
            </a:r>
            <a:endParaRPr lang="en-US" dirty="0">
              <a:solidFill>
                <a:schemeClr val="bg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Despite an increase in bank failures, the Federal Reserve did not maintain a strong response to bank failures. Because many of the banks were small, nonmember banks, the Federal Reserve did not intervene to prevent or mitigate the impact of the bank failures. </a:t>
            </a:r>
          </a:p>
          <a:p>
            <a:pPr indent="0">
              <a:buNone/>
            </a:pPr>
            <a:endParaRPr lang="en-US" dirty="0"/>
          </a:p>
        </p:txBody>
      </p:sp>
      <p:sp>
        <p:nvSpPr>
          <p:cNvPr id="5" name="Left Arrow 4"/>
          <p:cNvSpPr/>
          <p:nvPr/>
        </p:nvSpPr>
        <p:spPr>
          <a:xfrm>
            <a:off x="6934200" y="54102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hlinkClick r:id="rId3" action="ppaction://hlinksldjump"/>
              </a:rPr>
              <a:t>Back</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dirty="0" smtClean="0"/>
              <a:t>Alexander Hamilton, Secretary of the Treasury, promoted the creation of the First Bank of the United States to manage the nation’s money and regulate credit.</a:t>
            </a:r>
            <a:endParaRPr lang="en-US" dirty="0"/>
          </a:p>
        </p:txBody>
      </p:sp>
      <p:sp>
        <p:nvSpPr>
          <p:cNvPr id="4" name="Right Arrow 3">
            <a:hlinkClick r:id="rId3" action="ppaction://hlinksldjump"/>
          </p:cNvPr>
          <p:cNvSpPr/>
          <p:nvPr/>
        </p:nvSpPr>
        <p:spPr>
          <a:xfrm>
            <a:off x="6553200" y="54864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Next</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Question 8</a:t>
            </a:r>
            <a:endParaRPr lang="en-US" dirty="0"/>
          </a:p>
        </p:txBody>
      </p:sp>
      <p:sp>
        <p:nvSpPr>
          <p:cNvPr id="3" name="Content Placeholder 2"/>
          <p:cNvSpPr>
            <a:spLocks noGrp="1"/>
          </p:cNvSpPr>
          <p:nvPr>
            <p:ph idx="1"/>
          </p:nvPr>
        </p:nvSpPr>
        <p:spPr>
          <a:xfrm>
            <a:off x="381000" y="914400"/>
            <a:ext cx="8534400" cy="1371600"/>
          </a:xfrm>
        </p:spPr>
        <p:txBody>
          <a:bodyPr/>
          <a:lstStyle/>
          <a:p>
            <a:r>
              <a:rPr lang="en-US" dirty="0" smtClean="0"/>
              <a:t>The Great Depression and historical beginnings </a:t>
            </a:r>
            <a:br>
              <a:rPr lang="en-US" dirty="0" smtClean="0"/>
            </a:br>
            <a:r>
              <a:rPr lang="en-US" dirty="0" smtClean="0"/>
              <a:t>of central banking in the United States highlight the important role of a central bank in:  </a:t>
            </a:r>
          </a:p>
          <a:p>
            <a:pPr>
              <a:buNone/>
            </a:pPr>
            <a:endParaRPr lang="en-US" dirty="0"/>
          </a:p>
        </p:txBody>
      </p:sp>
      <p:graphicFrame>
        <p:nvGraphicFramePr>
          <p:cNvPr id="16" name="Diagram 15"/>
          <p:cNvGraphicFramePr/>
          <p:nvPr/>
        </p:nvGraphicFramePr>
        <p:xfrm>
          <a:off x="1447800" y="27432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sz="2800" dirty="0" smtClean="0"/>
              <a:t>The central bank focuses on the development of monetary policy while the president and Congress create and implement fiscal policy. </a:t>
            </a:r>
          </a:p>
          <a:p>
            <a:endParaRPr lang="en-US" dirty="0"/>
          </a:p>
        </p:txBody>
      </p:sp>
      <p:sp>
        <p:nvSpPr>
          <p:cNvPr id="4" name="Left Arrow 3">
            <a:hlinkClick r:id="rId3" action="ppaction://hlinksldjump"/>
          </p:cNvPr>
          <p:cNvSpPr/>
          <p:nvPr/>
        </p:nvSpPr>
        <p:spPr>
          <a:xfrm>
            <a:off x="6553200" y="53340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sz="2800" dirty="0" smtClean="0"/>
              <a:t>The Federal Reserve does not develop fiscal policy. The president and Congress create and implement fiscal policy.</a:t>
            </a:r>
          </a:p>
        </p:txBody>
      </p:sp>
      <p:sp>
        <p:nvSpPr>
          <p:cNvPr id="4" name="Left Arrow 3">
            <a:hlinkClick r:id="rId3" action="ppaction://hlinksldjump"/>
          </p:cNvPr>
          <p:cNvSpPr/>
          <p:nvPr/>
        </p:nvSpPr>
        <p:spPr>
          <a:xfrm>
            <a:off x="6248400" y="53340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sz="2800" dirty="0" smtClean="0"/>
              <a:t>The Federal Reserve System, the central bank of the United States, focuses its efforts on monetary policy and financial stability. </a:t>
            </a:r>
          </a:p>
        </p:txBody>
      </p:sp>
      <p:sp>
        <p:nvSpPr>
          <p:cNvPr id="4" name="Right Arrow 3">
            <a:hlinkClick r:id="rId3" action="ppaction://hlinksldjump"/>
          </p:cNvPr>
          <p:cNvSpPr/>
          <p:nvPr/>
        </p:nvSpPr>
        <p:spPr>
          <a:xfrm>
            <a:off x="6400800" y="51054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Next</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a:xfrm>
            <a:off x="381000" y="1295400"/>
            <a:ext cx="8229600" cy="1371600"/>
          </a:xfrm>
        </p:spPr>
        <p:txBody>
          <a:bodyPr/>
          <a:lstStyle/>
          <a:p>
            <a:pPr indent="-1588">
              <a:buNone/>
            </a:pPr>
            <a:r>
              <a:rPr lang="en-US" sz="2800" dirty="0" smtClean="0"/>
              <a:t>The Federal Reserve Act called upon the central bank to:</a:t>
            </a:r>
            <a:endParaRPr lang="en-US" sz="2800" dirty="0"/>
          </a:p>
        </p:txBody>
      </p:sp>
      <p:graphicFrame>
        <p:nvGraphicFramePr>
          <p:cNvPr id="16" name="Diagram 15"/>
          <p:cNvGraphicFramePr/>
          <p:nvPr/>
        </p:nvGraphicFramePr>
        <p:xfrm>
          <a:off x="1447800" y="27432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lvl="0">
              <a:buNone/>
            </a:pPr>
            <a:r>
              <a:rPr lang="en-US" dirty="0" smtClean="0"/>
              <a:t>	The Federal Reserve Act did charge the Federal Reserve System with serving as a “lender of last resort” to provide liquidity and promote financial stability, but this is not the only function called upon in the Federal Reserve Act. </a:t>
            </a:r>
            <a:endParaRPr lang="en-US" dirty="0"/>
          </a:p>
        </p:txBody>
      </p:sp>
      <p:sp>
        <p:nvSpPr>
          <p:cNvPr id="5" name="Left Arrow 4">
            <a:hlinkClick r:id="rId3" action="ppaction://hlinksldjump"/>
          </p:cNvPr>
          <p:cNvSpPr/>
          <p:nvPr/>
        </p:nvSpPr>
        <p:spPr>
          <a:xfrm>
            <a:off x="6934200" y="54102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The Federal Reserve Act did call upon the Federal Reserve System to promote price stability through monetary policy, but this is only one of the functions spelled out in the act.</a:t>
            </a:r>
          </a:p>
        </p:txBody>
      </p:sp>
      <p:sp>
        <p:nvSpPr>
          <p:cNvPr id="4" name="Left Arrow 3">
            <a:hlinkClick r:id="rId3" action="ppaction://hlinksldjump"/>
          </p:cNvPr>
          <p:cNvSpPr/>
          <p:nvPr/>
        </p:nvSpPr>
        <p:spPr>
          <a:xfrm>
            <a:off x="6705600" y="54864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dirty="0" smtClean="0"/>
              <a:t>The Federal Reserve Act called upon the Federal Reserve System to serve as a “lender of last resort” to provide liquidity and to promote price stability through monetary policy. </a:t>
            </a:r>
          </a:p>
        </p:txBody>
      </p:sp>
      <p:pic>
        <p:nvPicPr>
          <p:cNvPr id="6" name="Picture 5" descr="arrow right.png">
            <a:hlinkClick r:id="rId3" action="ppaction://hlinksldjump"/>
          </p:cNvPr>
          <p:cNvPicPr>
            <a:picLocks noChangeAspect="1"/>
          </p:cNvPicPr>
          <p:nvPr/>
        </p:nvPicPr>
        <p:blipFill>
          <a:blip r:embed="rId4" cstate="print"/>
          <a:stretch>
            <a:fillRect/>
          </a:stretch>
        </p:blipFill>
        <p:spPr>
          <a:xfrm>
            <a:off x="7239000" y="5791200"/>
            <a:ext cx="990600" cy="838200"/>
          </a:xfrm>
          <a:prstGeom prst="rect">
            <a:avLst/>
          </a:prstGeom>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Question 10</a:t>
            </a:r>
            <a:endParaRPr lang="en-US" dirty="0"/>
          </a:p>
        </p:txBody>
      </p:sp>
      <p:sp>
        <p:nvSpPr>
          <p:cNvPr id="3" name="Content Placeholder 2"/>
          <p:cNvSpPr>
            <a:spLocks noGrp="1"/>
          </p:cNvSpPr>
          <p:nvPr>
            <p:ph idx="1"/>
          </p:nvPr>
        </p:nvSpPr>
        <p:spPr>
          <a:xfrm>
            <a:off x="0" y="914400"/>
            <a:ext cx="9144000" cy="1371600"/>
          </a:xfrm>
        </p:spPr>
        <p:txBody>
          <a:bodyPr/>
          <a:lstStyle/>
          <a:p>
            <a:pPr indent="0">
              <a:buNone/>
            </a:pPr>
            <a:r>
              <a:rPr lang="en-US" sz="2800" dirty="0" smtClean="0"/>
              <a:t>In what year was the Federal Reserve Act amended to allow the Federal Reserve System to provide payment services by which banks could collect checks through the Federal Reserve System?</a:t>
            </a:r>
          </a:p>
          <a:p>
            <a:pPr indent="0">
              <a:buNone/>
            </a:pPr>
            <a:endParaRPr lang="en-US" sz="2800" dirty="0" smtClean="0"/>
          </a:p>
        </p:txBody>
      </p:sp>
      <p:graphicFrame>
        <p:nvGraphicFramePr>
          <p:cNvPr id="16" name="Diagram 15"/>
          <p:cNvGraphicFramePr/>
          <p:nvPr/>
        </p:nvGraphicFramePr>
        <p:xfrm>
          <a:off x="1447800" y="27432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55563">
              <a:buNone/>
            </a:pPr>
            <a:r>
              <a:rPr lang="en-US" dirty="0" smtClean="0"/>
              <a:t>The stock market crashed in 1929. The Federal Reserve Act was not amended at this time.</a:t>
            </a:r>
            <a:endParaRPr lang="en-US" dirty="0"/>
          </a:p>
        </p:txBody>
      </p:sp>
      <p:sp>
        <p:nvSpPr>
          <p:cNvPr id="4" name="Left Arrow 3">
            <a:hlinkClick r:id="rId3" action="ppaction://hlinksldjump"/>
          </p:cNvPr>
          <p:cNvSpPr/>
          <p:nvPr/>
        </p:nvSpPr>
        <p:spPr>
          <a:xfrm>
            <a:off x="6781800" y="55626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a:xfrm>
            <a:off x="457200" y="1371600"/>
            <a:ext cx="8229600" cy="4830763"/>
          </a:xfrm>
        </p:spPr>
        <p:txBody>
          <a:bodyPr/>
          <a:lstStyle/>
          <a:p>
            <a:pPr>
              <a:buNone/>
            </a:pPr>
            <a:r>
              <a:rPr lang="en-US" dirty="0" smtClean="0"/>
              <a:t>	Thomas Jefferson, Secretary of State, opposed the creation of the First Bank of the United States. Jefferson maintained that the Constitution did not provide Congress the authority to create a central bank.  </a:t>
            </a:r>
            <a:endParaRPr lang="en-US" dirty="0"/>
          </a:p>
        </p:txBody>
      </p:sp>
      <p:sp>
        <p:nvSpPr>
          <p:cNvPr id="4" name="Left Arrow 3">
            <a:hlinkClick r:id="rId3" action="ppaction://hlinksldjump"/>
          </p:cNvPr>
          <p:cNvSpPr/>
          <p:nvPr/>
        </p:nvSpPr>
        <p:spPr>
          <a:xfrm>
            <a:off x="6629400" y="5867400"/>
            <a:ext cx="1676400" cy="685800"/>
          </a:xfrm>
          <a:prstGeom prst="leftArrow">
            <a:avLst>
              <a:gd name="adj1" fmla="val 50000"/>
              <a:gd name="adj2" fmla="val 5131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55563">
              <a:buNone/>
            </a:pPr>
            <a:r>
              <a:rPr lang="en-US" dirty="0" smtClean="0"/>
              <a:t>A major financial crisis, the Panic of 1907, occurred in this year. The Federal Reserve Act had not yet been signed into legislation.</a:t>
            </a:r>
            <a:endParaRPr lang="en-US" dirty="0"/>
          </a:p>
        </p:txBody>
      </p:sp>
      <p:sp>
        <p:nvSpPr>
          <p:cNvPr id="4" name="Left Arrow 3">
            <a:hlinkClick r:id="rId3" action="ppaction://hlinksldjump"/>
          </p:cNvPr>
          <p:cNvSpPr/>
          <p:nvPr/>
        </p:nvSpPr>
        <p:spPr>
          <a:xfrm>
            <a:off x="6553200" y="54864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indent="0">
              <a:buNone/>
            </a:pPr>
            <a:r>
              <a:rPr lang="en-US" dirty="0" smtClean="0"/>
              <a:t>The Federal Reserve Act was signed in 1913 and amended in 1917 to allow banks to collect checks through the Federal Reserve System. </a:t>
            </a:r>
          </a:p>
        </p:txBody>
      </p:sp>
      <p:sp>
        <p:nvSpPr>
          <p:cNvPr id="4" name="Right Arrow 3">
            <a:hlinkClick r:id="" action="ppaction://hlinkshowjump?jump=lastslide"/>
          </p:cNvPr>
          <p:cNvSpPr/>
          <p:nvPr/>
        </p:nvSpPr>
        <p:spPr>
          <a:xfrm>
            <a:off x="6553200" y="51816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Next</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Thank you </a:t>
            </a:r>
            <a:r>
              <a:rPr lang="en-US" dirty="0" smtClean="0"/>
              <a:t>for participating in “Test Your Knowledge”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 </a:t>
            </a:r>
            <a:endParaRPr lang="en-US" dirty="0"/>
          </a:p>
        </p:txBody>
      </p:sp>
      <p:sp>
        <p:nvSpPr>
          <p:cNvPr id="3" name="Content Placeholder 2"/>
          <p:cNvSpPr>
            <a:spLocks noGrp="1"/>
          </p:cNvSpPr>
          <p:nvPr>
            <p:ph idx="1"/>
          </p:nvPr>
        </p:nvSpPr>
        <p:spPr/>
        <p:txBody>
          <a:bodyPr/>
          <a:lstStyle/>
          <a:p>
            <a:pPr lvl="0" indent="0">
              <a:buNone/>
            </a:pPr>
            <a:r>
              <a:rPr lang="en-US" dirty="0" smtClean="0"/>
              <a:t>Andrew Jackson strongly opposed the renewal of the charter of the Second Bank of the United States. He built his platform for the presidential election of 1832 on doing away with the Second Bank of the United States. </a:t>
            </a:r>
          </a:p>
          <a:p>
            <a:pPr indent="0">
              <a:buNone/>
            </a:pPr>
            <a:endParaRPr lang="en-US" dirty="0"/>
          </a:p>
        </p:txBody>
      </p:sp>
      <p:sp>
        <p:nvSpPr>
          <p:cNvPr id="4" name="Left Arrow 3">
            <a:hlinkClick r:id="rId3" action="ppaction://hlinksldjump"/>
          </p:cNvPr>
          <p:cNvSpPr/>
          <p:nvPr/>
        </p:nvSpPr>
        <p:spPr>
          <a:xfrm>
            <a:off x="6858000" y="54864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381000" y="1295400"/>
            <a:ext cx="8229600" cy="1600200"/>
          </a:xfrm>
        </p:spPr>
        <p:txBody>
          <a:bodyPr/>
          <a:lstStyle/>
          <a:p>
            <a:pPr lvl="0"/>
            <a:r>
              <a:rPr lang="en-US" dirty="0" smtClean="0"/>
              <a:t>The National Banking Act: </a:t>
            </a:r>
          </a:p>
          <a:p>
            <a:pPr>
              <a:buNone/>
            </a:pPr>
            <a:endParaRPr lang="en-US" dirty="0"/>
          </a:p>
        </p:txBody>
      </p:sp>
      <p:graphicFrame>
        <p:nvGraphicFramePr>
          <p:cNvPr id="16" name="Diagram 15"/>
          <p:cNvGraphicFramePr/>
          <p:nvPr/>
        </p:nvGraphicFramePr>
        <p:xfrm>
          <a:off x="1524000" y="2667000"/>
          <a:ext cx="6096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again!</a:t>
            </a:r>
            <a:endParaRPr lang="en-US" dirty="0"/>
          </a:p>
        </p:txBody>
      </p:sp>
      <p:sp>
        <p:nvSpPr>
          <p:cNvPr id="3" name="Content Placeholder 2"/>
          <p:cNvSpPr>
            <a:spLocks noGrp="1"/>
          </p:cNvSpPr>
          <p:nvPr>
            <p:ph idx="1"/>
          </p:nvPr>
        </p:nvSpPr>
        <p:spPr/>
        <p:txBody>
          <a:bodyPr/>
          <a:lstStyle/>
          <a:p>
            <a:pPr indent="0">
              <a:buNone/>
            </a:pPr>
            <a:r>
              <a:rPr lang="en-US" dirty="0" smtClean="0"/>
              <a:t>The Second Bank of the United States was established in 1816. Its charter lasted for 20 years. The National Banking Act was legislation that passed in 1863. </a:t>
            </a:r>
            <a:endParaRPr lang="en-US" dirty="0"/>
          </a:p>
        </p:txBody>
      </p:sp>
      <p:sp>
        <p:nvSpPr>
          <p:cNvPr id="4" name="Left Arrow 3">
            <a:hlinkClick r:id="rId3" action="ppaction://hlinksldjump"/>
          </p:cNvPr>
          <p:cNvSpPr/>
          <p:nvPr/>
        </p:nvSpPr>
        <p:spPr>
          <a:xfrm>
            <a:off x="6400800" y="54864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3" name="Content Placeholder 2"/>
          <p:cNvSpPr>
            <a:spLocks noGrp="1"/>
          </p:cNvSpPr>
          <p:nvPr>
            <p:ph idx="1"/>
          </p:nvPr>
        </p:nvSpPr>
        <p:spPr/>
        <p:txBody>
          <a:bodyPr/>
          <a:lstStyle/>
          <a:p>
            <a:pPr marL="0" lvl="0" indent="0" defTabSz="914400" fontAlgn="auto">
              <a:spcBef>
                <a:spcPts val="0"/>
              </a:spcBef>
              <a:spcAft>
                <a:spcPts val="0"/>
              </a:spcAft>
              <a:buNone/>
              <a:defRPr/>
            </a:pPr>
            <a:r>
              <a:rPr lang="en-US" dirty="0" smtClean="0"/>
              <a:t>The National Banking Act of 1863 called for the creation of national banknotes and allowed banks to apply for a national charter. Many banks switched from a state to a national charter. </a:t>
            </a:r>
          </a:p>
        </p:txBody>
      </p:sp>
      <p:sp>
        <p:nvSpPr>
          <p:cNvPr id="4" name="Right Arrow 3">
            <a:hlinkClick r:id="rId3" action="ppaction://hlinksldjump"/>
          </p:cNvPr>
          <p:cNvSpPr/>
          <p:nvPr/>
        </p:nvSpPr>
        <p:spPr>
          <a:xfrm>
            <a:off x="6858000" y="55626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Next</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Try again!</a:t>
            </a:r>
            <a:endParaRPr lang="en-US" dirty="0"/>
          </a:p>
        </p:txBody>
      </p:sp>
      <p:sp>
        <p:nvSpPr>
          <p:cNvPr id="3" name="Content Placeholder 2"/>
          <p:cNvSpPr>
            <a:spLocks noGrp="1"/>
          </p:cNvSpPr>
          <p:nvPr>
            <p:ph idx="1"/>
          </p:nvPr>
        </p:nvSpPr>
        <p:spPr>
          <a:xfrm>
            <a:off x="457200" y="1219200"/>
            <a:ext cx="8229600" cy="4419600"/>
          </a:xfrm>
        </p:spPr>
        <p:txBody>
          <a:bodyPr/>
          <a:lstStyle/>
          <a:p>
            <a:pPr indent="0">
              <a:buNone/>
            </a:pPr>
            <a:r>
              <a:rPr lang="en-US" dirty="0" smtClean="0"/>
              <a:t>The National Banking Act did not provide the essentials of central banking. Banking remained a local function without an effective mechanism to regulate the flows of money and credit that could assure the security of the nation’s system of finance. As a result, the amount of currency in circulation was tied to the bond market and not the needs of </a:t>
            </a:r>
            <a:r>
              <a:rPr lang="en-US" dirty="0" smtClean="0"/>
              <a:t>the economy</a:t>
            </a:r>
            <a:r>
              <a:rPr lang="en-US" dirty="0" smtClean="0"/>
              <a:t>. The currency was inelastic and the reserves immobile.</a:t>
            </a:r>
            <a:endParaRPr lang="en-US" dirty="0"/>
          </a:p>
        </p:txBody>
      </p:sp>
      <p:sp>
        <p:nvSpPr>
          <p:cNvPr id="5" name="Left Arrow 4">
            <a:hlinkClick r:id="rId3" action="ppaction://hlinksldjump"/>
          </p:cNvPr>
          <p:cNvSpPr/>
          <p:nvPr/>
        </p:nvSpPr>
        <p:spPr>
          <a:xfrm>
            <a:off x="6705600" y="5867400"/>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Back</a:t>
            </a:r>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est Your Knowledge&amp;#x0D;&amp;#x0A;Monetary Policy&amp;#x0D;&amp;#x0A;&amp;quot;&quot;/&gt;&lt;property id=&quot;20307&quot; value=&quot;256&quot;/&gt;&lt;/object&gt;&lt;object type=&quot;3&quot; unique_id=&quot;10005&quot;&gt;&lt;property id=&quot;20148&quot; value=&quot;5&quot;/&gt;&lt;property id=&quot;20300&quot; value=&quot;Slide 2 - &amp;quot;Question 1&amp;quot;&quot;/&gt;&lt;property id=&quot;20307&quot; value=&quot;257&quot;/&gt;&lt;/object&gt;&lt;object type=&quot;3&quot; unique_id=&quot;10006&quot;&gt;&lt;property id=&quot;20148&quot; value=&quot;5&quot;/&gt;&lt;property id=&quot;20300&quot; value=&quot;Slide 3 - &amp;quot;Correct!&amp;quot;&quot;/&gt;&lt;property id=&quot;20307&quot; value=&quot;268&quot;/&gt;&lt;/object&gt;&lt;object type=&quot;3&quot; unique_id=&quot;10007&quot;&gt;&lt;property id=&quot;20148&quot; value=&quot;5&quot;/&gt;&lt;property id=&quot;20300&quot; value=&quot;Slide 4 - &amp;quot;Try again!&amp;quot;&quot;/&gt;&lt;property id=&quot;20307&quot; value=&quot;267&quot;/&gt;&lt;/object&gt;&lt;object type=&quot;3&quot; unique_id=&quot;10008&quot;&gt;&lt;property id=&quot;20148&quot; value=&quot;5&quot;/&gt;&lt;property id=&quot;20300&quot; value=&quot;Slide 5 - &amp;quot;Try again! &amp;quot;&quot;/&gt;&lt;property id=&quot;20307&quot; value=&quot;269&quot;/&gt;&lt;/object&gt;&lt;object type=&quot;3&quot; unique_id=&quot;10009&quot;&gt;&lt;property id=&quot;20148&quot; value=&quot;5&quot;/&gt;&lt;property id=&quot;20300&quot; value=&quot;Slide 6 - &amp;quot;Question  2&amp;quot;&quot;/&gt;&lt;property id=&quot;20307&quot; value=&quot;258&quot;/&gt;&lt;/object&gt;&lt;object type=&quot;3&quot; unique_id=&quot;10010&quot;&gt;&lt;property id=&quot;20148&quot; value=&quot;5&quot;/&gt;&lt;property id=&quot;20300&quot; value=&quot;Slide 7 - &amp;quot;Try again!&amp;quot;&quot;/&gt;&lt;property id=&quot;20307&quot; value=&quot;270&quot;/&gt;&lt;/object&gt;&lt;object type=&quot;3&quot; unique_id=&quot;10011&quot;&gt;&lt;property id=&quot;20148&quot; value=&quot;5&quot;/&gt;&lt;property id=&quot;20300&quot; value=&quot;Slide 8 - &amp;quot;Correct!&amp;quot;&quot;/&gt;&lt;property id=&quot;20307&quot; value=&quot;272&quot;/&gt;&lt;/object&gt;&lt;object type=&quot;3&quot; unique_id=&quot;10012&quot;&gt;&lt;property id=&quot;20148&quot; value=&quot;5&quot;/&gt;&lt;property id=&quot;20300&quot; value=&quot;Slide 9 - &amp;quot;Try again!&amp;quot;&quot;/&gt;&lt;property id=&quot;20307&quot; value=&quot;271&quot;/&gt;&lt;/object&gt;&lt;object type=&quot;3&quot; unique_id=&quot;10013&quot;&gt;&lt;property id=&quot;20148&quot; value=&quot;5&quot;/&gt;&lt;property id=&quot;20300&quot; value=&quot;Slide 10 - &amp;quot;Question  3&amp;quot;&quot;/&gt;&lt;property id=&quot;20307&quot; value=&quot;264&quot;/&gt;&lt;/object&gt;&lt;object type=&quot;3&quot; unique_id=&quot;10014&quot;&gt;&lt;property id=&quot;20148&quot; value=&quot;5&quot;/&gt;&lt;property id=&quot;20300&quot; value=&quot;Slide 11 - &amp;quot;Try again!&amp;quot;&quot;/&gt;&lt;property id=&quot;20307&quot; value=&quot;274&quot;/&gt;&lt;/object&gt;&lt;object type=&quot;3&quot; unique_id=&quot;10015&quot;&gt;&lt;property id=&quot;20148&quot; value=&quot;5&quot;/&gt;&lt;property id=&quot;20300&quot; value=&quot;Slide 12 - &amp;quot;Correct!&amp;quot;&quot;/&gt;&lt;property id=&quot;20307&quot; value=&quot;273&quot;/&gt;&lt;/object&gt;&lt;object type=&quot;3&quot; unique_id=&quot;10016&quot;&gt;&lt;property id=&quot;20148&quot; value=&quot;5&quot;/&gt;&lt;property id=&quot;20300&quot; value=&quot;Slide 13 - &amp;quot;Try again!&amp;quot;&quot;/&gt;&lt;property id=&quot;20307&quot; value=&quot;275&quot;/&gt;&lt;/object&gt;&lt;object type=&quot;3&quot; unique_id=&quot;10017&quot;&gt;&lt;property id=&quot;20148&quot; value=&quot;5&quot;/&gt;&lt;property id=&quot;20300&quot; value=&quot;Slide 14 - &amp;quot;Question  4&amp;quot;&quot;/&gt;&lt;property id=&quot;20307&quot; value=&quot;265&quot;/&gt;&lt;/object&gt;&lt;object type=&quot;3&quot; unique_id=&quot;10018&quot;&gt;&lt;property id=&quot;20148&quot; value=&quot;5&quot;/&gt;&lt;property id=&quot;20300&quot; value=&quot;Slide 15 - &amp;quot;Try again!&amp;quot;&quot;/&gt;&lt;property id=&quot;20307&quot; value=&quot;276&quot;/&gt;&lt;/object&gt;&lt;object type=&quot;3&quot; unique_id=&quot;10019&quot;&gt;&lt;property id=&quot;20148&quot; value=&quot;5&quot;/&gt;&lt;property id=&quot;20300&quot; value=&quot;Slide 16 - &amp;quot;Correct!&amp;quot;&quot;/&gt;&lt;property id=&quot;20307&quot; value=&quot;279&quot;/&gt;&lt;/object&gt;&lt;object type=&quot;3&quot; unique_id=&quot;10020&quot;&gt;&lt;property id=&quot;20148&quot; value=&quot;5&quot;/&gt;&lt;property id=&quot;20300&quot; value=&quot;Slide 17 - &amp;quot;Try again!&amp;quot;&quot;/&gt;&lt;property id=&quot;20307&quot; value=&quot;280&quot;/&gt;&lt;/object&gt;&lt;object type=&quot;3&quot; unique_id=&quot;10021&quot;&gt;&lt;property id=&quot;20148&quot; value=&quot;5&quot;/&gt;&lt;property id=&quot;20300&quot; value=&quot;Slide 18 - &amp;quot;Question 5&amp;quot;&quot;/&gt;&lt;property id=&quot;20307&quot; value=&quot;259&quot;/&gt;&lt;/object&gt;&lt;object type=&quot;3&quot; unique_id=&quot;10022&quot;&gt;&lt;property id=&quot;20148&quot; value=&quot;5&quot;/&gt;&lt;property id=&quot;20300&quot; value=&quot;Slide 19 - &amp;quot;Correct!&amp;quot;&quot;/&gt;&lt;property id=&quot;20307&quot; value=&quot;277&quot;/&gt;&lt;/object&gt;&lt;object type=&quot;3&quot; unique_id=&quot;10023&quot;&gt;&lt;property id=&quot;20148&quot; value=&quot;5&quot;/&gt;&lt;property id=&quot;20300&quot; value=&quot;Slide 20 - &amp;quot;Try again! &amp;quot;&quot;/&gt;&lt;property id=&quot;20307&quot; value=&quot;278&quot;/&gt;&lt;/object&gt;&lt;object type=&quot;3&quot; unique_id=&quot;10024&quot;&gt;&lt;property id=&quot;20148&quot; value=&quot;5&quot;/&gt;&lt;property id=&quot;20300&quot; value=&quot;Slide 21 - &amp;quot;Try again! &amp;quot;&quot;/&gt;&lt;property id=&quot;20307&quot; value=&quot;281&quot;/&gt;&lt;/object&gt;&lt;object type=&quot;3&quot; unique_id=&quot;10025&quot;&gt;&lt;property id=&quot;20148&quot; value=&quot;5&quot;/&gt;&lt;property id=&quot;20300&quot; value=&quot;Slide 22 - &amp;quot;Question 6&amp;quot;&quot;/&gt;&lt;property id=&quot;20307&quot; value=&quot;260&quot;/&gt;&lt;/object&gt;&lt;object type=&quot;3&quot; unique_id=&quot;10026&quot;&gt;&lt;property id=&quot;20148&quot; value=&quot;5&quot;/&gt;&lt;property id=&quot;20300&quot; value=&quot;Slide 23 - &amp;quot;Try again!&amp;quot;&quot;/&gt;&lt;property id=&quot;20307&quot; value=&quot;282&quot;/&gt;&lt;/object&gt;&lt;object type=&quot;3&quot; unique_id=&quot;10027&quot;&gt;&lt;property id=&quot;20148&quot; value=&quot;5&quot;/&gt;&lt;property id=&quot;20300&quot; value=&quot;Slide 24 - &amp;quot;Try again!&amp;quot;&quot;/&gt;&lt;property id=&quot;20307&quot; value=&quot;283&quot;/&gt;&lt;/object&gt;&lt;object type=&quot;3&quot; unique_id=&quot;10028&quot;&gt;&lt;property id=&quot;20148&quot; value=&quot;5&quot;/&gt;&lt;property id=&quot;20300&quot; value=&quot;Slide 25 - &amp;quot;Correct!&amp;quot;&quot;/&gt;&lt;property id=&quot;20307&quot; value=&quot;284&quot;/&gt;&lt;/object&gt;&lt;object type=&quot;3&quot; unique_id=&quot;10029&quot;&gt;&lt;property id=&quot;20148&quot; value=&quot;5&quot;/&gt;&lt;property id=&quot;20300&quot; value=&quot;Slide 26 - &amp;quot;Question 7&amp;quot;&quot;/&gt;&lt;property id=&quot;20307&quot; value=&quot;261&quot;/&gt;&lt;/object&gt;&lt;object type=&quot;3&quot; unique_id=&quot;10030&quot;&gt;&lt;property id=&quot;20148&quot; value=&quot;5&quot;/&gt;&lt;property id=&quot;20300&quot; value=&quot;Slide 27 - &amp;quot;Correct!&amp;quot;&quot;/&gt;&lt;property id=&quot;20307&quot; value=&quot;285&quot;/&gt;&lt;/object&gt;&lt;object type=&quot;3&quot; unique_id=&quot;10031&quot;&gt;&lt;property id=&quot;20148&quot; value=&quot;5&quot;/&gt;&lt;property id=&quot;20300&quot; value=&quot;Slide 28 - &amp;quot;Try Again!&amp;quot;&quot;/&gt;&lt;property id=&quot;20307&quot; value=&quot;286&quot;/&gt;&lt;/object&gt;&lt;object type=&quot;3&quot; unique_id=&quot;10032&quot;&gt;&lt;property id=&quot;20148&quot; value=&quot;5&quot;/&gt;&lt;property id=&quot;20300&quot; value=&quot;Slide 29 - &amp;quot;Try again!&amp;quot;&quot;/&gt;&lt;property id=&quot;20307&quot; value=&quot;287&quot;/&gt;&lt;/object&gt;&lt;object type=&quot;3&quot; unique_id=&quot;10033&quot;&gt;&lt;property id=&quot;20148&quot; value=&quot;5&quot;/&gt;&lt;property id=&quot;20300&quot; value=&quot;Slide 30 - &amp;quot;Question 8&amp;quot;&quot;/&gt;&lt;property id=&quot;20307&quot; value=&quot;266&quot;/&gt;&lt;/object&gt;&lt;object type=&quot;3&quot; unique_id=&quot;10034&quot;&gt;&lt;property id=&quot;20148&quot; value=&quot;5&quot;/&gt;&lt;property id=&quot;20300&quot; value=&quot;Slide 31 - &amp;quot;Try again!&amp;quot;&quot;/&gt;&lt;property id=&quot;20307&quot; value=&quot;288&quot;/&gt;&lt;/object&gt;&lt;object type=&quot;3&quot; unique_id=&quot;10035&quot;&gt;&lt;property id=&quot;20148&quot; value=&quot;5&quot;/&gt;&lt;property id=&quot;20300&quot; value=&quot;Slide 32 - &amp;quot;Try again!&amp;quot;&quot;/&gt;&lt;property id=&quot;20307&quot; value=&quot;289&quot;/&gt;&lt;/object&gt;&lt;object type=&quot;3&quot; unique_id=&quot;10036&quot;&gt;&lt;property id=&quot;20148&quot; value=&quot;5&quot;/&gt;&lt;property id=&quot;20300&quot; value=&quot;Slide 33 - &amp;quot;Correct!&amp;quot;&quot;/&gt;&lt;property id=&quot;20307&quot; value=&quot;290&quot;/&gt;&lt;/object&gt;&lt;object type=&quot;3&quot; unique_id=&quot;10037&quot;&gt;&lt;property id=&quot;20148&quot; value=&quot;5&quot;/&gt;&lt;property id=&quot;20300&quot; value=&quot;Slide 34 - &amp;quot;Question 9&amp;quot;&quot;/&gt;&lt;property id=&quot;20307&quot; value=&quot;262&quot;/&gt;&lt;/object&gt;&lt;object type=&quot;3&quot; unique_id=&quot;10038&quot;&gt;&lt;property id=&quot;20148&quot; value=&quot;5&quot;/&gt;&lt;property id=&quot;20300&quot; value=&quot;Slide 35 - &amp;quot;Try Again!&amp;quot;&quot;/&gt;&lt;property id=&quot;20307&quot; value=&quot;293&quot;/&gt;&lt;/object&gt;&lt;object type=&quot;3&quot; unique_id=&quot;10039&quot;&gt;&lt;property id=&quot;20148&quot; value=&quot;5&quot;/&gt;&lt;property id=&quot;20300&quot; value=&quot;Slide 36 - &amp;quot;Try again!&amp;quot;&quot;/&gt;&lt;property id=&quot;20307&quot; value=&quot;291&quot;/&gt;&lt;/object&gt;&lt;object type=&quot;3&quot; unique_id=&quot;10040&quot;&gt;&lt;property id=&quot;20148&quot; value=&quot;5&quot;/&gt;&lt;property id=&quot;20300&quot; value=&quot;Slide 37 - &amp;quot;Correct!&amp;quot;&quot;/&gt;&lt;property id=&quot;20307&quot; value=&quot;292&quot;/&gt;&lt;/object&gt;&lt;object type=&quot;3&quot; unique_id=&quot;10041&quot;&gt;&lt;property id=&quot;20148&quot; value=&quot;5&quot;/&gt;&lt;property id=&quot;20300&quot; value=&quot;Slide 38 - &amp;quot;Question 10&amp;quot;&quot;/&gt;&lt;property id=&quot;20307&quot; value=&quot;263&quot;/&gt;&lt;/object&gt;&lt;object type=&quot;3&quot; unique_id=&quot;10042&quot;&gt;&lt;property id=&quot;20148&quot; value=&quot;5&quot;/&gt;&lt;property id=&quot;20300&quot; value=&quot;Slide 39 - &amp;quot;Try again!&amp;quot;&quot;/&gt;&lt;property id=&quot;20307&quot; value=&quot;294&quot;/&gt;&lt;/object&gt;&lt;object type=&quot;3&quot; unique_id=&quot;10043&quot;&gt;&lt;property id=&quot;20148&quot; value=&quot;5&quot;/&gt;&lt;property id=&quot;20300&quot; value=&quot;Slide 40 - &amp;quot;Try again!&amp;quot;&quot;/&gt;&lt;property id=&quot;20307&quot; value=&quot;295&quot;/&gt;&lt;/object&gt;&lt;object type=&quot;3&quot; unique_id=&quot;10044&quot;&gt;&lt;property id=&quot;20148&quot; value=&quot;5&quot;/&gt;&lt;property id=&quot;20300&quot; value=&quot;Slide 41 - &amp;quot;Correct&amp;quot;&quot;/&gt;&lt;property id=&quot;20307&quot; value=&quot;296&quot;/&gt;&lt;/object&gt;&lt;object type=&quot;3&quot; unique_id=&quot;10045&quot;&gt;&lt;property id=&quot;20148&quot; value=&quot;5&quot;/&gt;&lt;property id=&quot;20300&quot; value=&quot;Slide 42 - &amp;quot;Thank You for participating in “Test Your Knowledge”&amp;quot;&quot;/&gt;&lt;property id=&quot;20307&quot; value=&quot;297&quot;/&gt;&lt;/object&gt;&lt;/object&gt;&lt;/object&gt;&lt;/database&gt;"/>
  <p:tag name="SECTOMILLISECCONVERTED" val="1"/>
</p:tagLst>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1631</TotalTime>
  <Words>1489</Words>
  <Application>Microsoft Office PowerPoint</Application>
  <PresentationFormat>On-screen Show (4:3)</PresentationFormat>
  <Paragraphs>216</Paragraphs>
  <Slides>42</Slides>
  <Notes>42</Notes>
  <HiddenSlides>30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Theme1</vt:lpstr>
      <vt:lpstr>Test Your Knowledge History of Central Banking </vt:lpstr>
      <vt:lpstr>Question 1</vt:lpstr>
      <vt:lpstr>Correct!</vt:lpstr>
      <vt:lpstr>Try again!</vt:lpstr>
      <vt:lpstr>Try again! </vt:lpstr>
      <vt:lpstr>Question  2</vt:lpstr>
      <vt:lpstr>Try again!</vt:lpstr>
      <vt:lpstr>Correct!</vt:lpstr>
      <vt:lpstr>Try again!</vt:lpstr>
      <vt:lpstr>Question  3</vt:lpstr>
      <vt:lpstr>Try again!</vt:lpstr>
      <vt:lpstr>Try again!</vt:lpstr>
      <vt:lpstr>Correct!</vt:lpstr>
      <vt:lpstr>Question  4</vt:lpstr>
      <vt:lpstr>Try again!</vt:lpstr>
      <vt:lpstr>Correct!</vt:lpstr>
      <vt:lpstr>Try again!</vt:lpstr>
      <vt:lpstr>Question 5</vt:lpstr>
      <vt:lpstr>Correct!</vt:lpstr>
      <vt:lpstr>Try again! </vt:lpstr>
      <vt:lpstr>Try again! </vt:lpstr>
      <vt:lpstr>Question 6</vt:lpstr>
      <vt:lpstr>Try again!</vt:lpstr>
      <vt:lpstr>Try again!</vt:lpstr>
      <vt:lpstr>Correct!</vt:lpstr>
      <vt:lpstr>Question 7</vt:lpstr>
      <vt:lpstr>Correct!</vt:lpstr>
      <vt:lpstr>Try again!</vt:lpstr>
      <vt:lpstr>Try again!</vt:lpstr>
      <vt:lpstr>Question 8</vt:lpstr>
      <vt:lpstr>Try again!</vt:lpstr>
      <vt:lpstr>Try again!</vt:lpstr>
      <vt:lpstr>Correct!</vt:lpstr>
      <vt:lpstr>Question 9</vt:lpstr>
      <vt:lpstr>Try again!</vt:lpstr>
      <vt:lpstr>Try again!</vt:lpstr>
      <vt:lpstr>Correct!</vt:lpstr>
      <vt:lpstr>Question 10</vt:lpstr>
      <vt:lpstr>Try again!</vt:lpstr>
      <vt:lpstr>Try again!</vt:lpstr>
      <vt:lpstr>Correct</vt:lpstr>
      <vt:lpstr>Thank you for participating in “Test Your Knowledge”</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Your Knowledge</dc:title>
  <dc:creator>Lesley Mace</dc:creator>
  <cp:lastModifiedBy>f1nlc02</cp:lastModifiedBy>
  <cp:revision>87</cp:revision>
  <dcterms:created xsi:type="dcterms:W3CDTF">2010-11-02T17:27:31Z</dcterms:created>
  <dcterms:modified xsi:type="dcterms:W3CDTF">2012-09-21T21:01:49Z</dcterms:modified>
</cp:coreProperties>
</file>