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3"/>
  </p:notesMasterIdLst>
  <p:handoutMasterIdLst>
    <p:handoutMasterId r:id="rId34"/>
  </p:handoutMasterIdLst>
  <p:sldIdLst>
    <p:sldId id="333" r:id="rId2"/>
    <p:sldId id="335" r:id="rId3"/>
    <p:sldId id="312" r:id="rId4"/>
    <p:sldId id="336" r:id="rId5"/>
    <p:sldId id="314" r:id="rId6"/>
    <p:sldId id="328" r:id="rId7"/>
    <p:sldId id="272" r:id="rId8"/>
    <p:sldId id="273" r:id="rId9"/>
    <p:sldId id="275" r:id="rId10"/>
    <p:sldId id="316" r:id="rId11"/>
    <p:sldId id="327" r:id="rId12"/>
    <p:sldId id="318" r:id="rId13"/>
    <p:sldId id="319" r:id="rId14"/>
    <p:sldId id="308" r:id="rId15"/>
    <p:sldId id="307" r:id="rId16"/>
    <p:sldId id="282" r:id="rId17"/>
    <p:sldId id="321" r:id="rId18"/>
    <p:sldId id="322" r:id="rId19"/>
    <p:sldId id="310" r:id="rId20"/>
    <p:sldId id="323" r:id="rId21"/>
    <p:sldId id="281" r:id="rId22"/>
    <p:sldId id="306" r:id="rId23"/>
    <p:sldId id="329" r:id="rId24"/>
    <p:sldId id="279" r:id="rId25"/>
    <p:sldId id="330" r:id="rId26"/>
    <p:sldId id="331" r:id="rId27"/>
    <p:sldId id="332" r:id="rId28"/>
    <p:sldId id="283" r:id="rId29"/>
    <p:sldId id="284" r:id="rId30"/>
    <p:sldId id="263" r:id="rId31"/>
    <p:sldId id="334" r:id="rId32"/>
  </p:sldIdLst>
  <p:sldSz cx="9144000" cy="6858000" type="screen4x3"/>
  <p:notesSz cx="7010400" cy="92964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4C4"/>
    <a:srgbClr val="009AE1"/>
    <a:srgbClr val="BBC86E"/>
    <a:srgbClr val="ADBD4F"/>
    <a:srgbClr val="A0B042"/>
    <a:srgbClr val="899638"/>
    <a:srgbClr val="7B9445"/>
    <a:srgbClr val="F7994B"/>
    <a:srgbClr val="F9B277"/>
    <a:srgbClr val="793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2" autoAdjust="0"/>
    <p:restoredTop sz="98122" autoAdjust="0"/>
  </p:normalViewPr>
  <p:slideViewPr>
    <p:cSldViewPr>
      <p:cViewPr>
        <p:scale>
          <a:sx n="134" d="100"/>
          <a:sy n="134" d="100"/>
        </p:scale>
        <p:origin x="-58" y="15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61" cy="465140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1"/>
            <a:ext cx="3038161" cy="465140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166C715B-EEA0-4A71-994B-34C24AD36A40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62"/>
            <a:ext cx="3038161" cy="465140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29662"/>
            <a:ext cx="3038161" cy="465140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2649EAED-C4F4-4B25-AA2A-00A23014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26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C8661A03-80D2-4B65-9D48-52FE5386E3D7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93B0F0E5-B97A-45DD-B715-F817C342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F0395-FEB2-490C-B89A-8150F363189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93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26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69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01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5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362185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6800"/>
            <a:ext cx="6400800" cy="553998"/>
          </a:xfrm>
        </p:spPr>
        <p:txBody>
          <a:bodyPr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99866" y="1396800"/>
            <a:ext cx="5544269" cy="359928"/>
          </a:xfrm>
        </p:spPr>
        <p:txBody>
          <a:bodyPr>
            <a:spAutoFit/>
          </a:bodyPr>
          <a:lstStyle>
            <a:lvl1pPr algn="ctr">
              <a:lnSpc>
                <a:spcPts val="2000"/>
              </a:lnSpc>
              <a:defRPr sz="2100" spc="-5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9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2" spcCol="540000">
            <a:no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7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10</a:t>
            </a:r>
            <a:endParaRPr lang="en-US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3" spcCol="468000">
            <a:no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29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11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2" spcCol="540000">
            <a:noAutofit/>
          </a:bodyPr>
          <a:lstStyle>
            <a:lvl1pPr marL="342900" indent="-342900" algn="just">
              <a:lnSpc>
                <a:spcPts val="1500"/>
              </a:lnSpc>
              <a:spcBef>
                <a:spcPts val="1200"/>
              </a:spcBef>
              <a:buClr>
                <a:srgbClr val="009AE1"/>
              </a:buClr>
              <a:buFont typeface="+mj-lt"/>
              <a:buAutoNum type="arabicPeriod"/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2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12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019600"/>
            <a:ext cx="7833600" cy="284693"/>
          </a:xfrm>
        </p:spPr>
        <p:txBody>
          <a:bodyPr wrap="square" numCol="1" spcCol="540000">
            <a:sp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651600" y="34335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51600" y="2880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51600" y="5094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51600" y="45405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651600" y="3987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3636000" y="2970000"/>
            <a:ext cx="4744800" cy="2520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8" name="Picture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56000"/>
            <a:ext cx="7772400" cy="2362185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00" y="3225600"/>
            <a:ext cx="7772400" cy="457818"/>
          </a:xfrm>
        </p:spPr>
        <p:txBody>
          <a:bodyPr wrap="square">
            <a:spAutoFit/>
          </a:bodyPr>
          <a:lstStyle>
            <a:lvl1pPr algn="ctr">
              <a:lnSpc>
                <a:spcPts val="2700"/>
              </a:lnSpc>
              <a:defRPr sz="3000" spc="-50" baseline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98" y="6357600"/>
            <a:ext cx="103623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00" y="6350400"/>
            <a:ext cx="134101" cy="1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10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4B02C71E-6533-4DB1-851A-36BC8FA51DAD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4B02C71E-6533-4DB1-851A-36BC8FA51DAD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4B02C71E-6533-4DB1-851A-36BC8FA51DAD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979936"/>
            <a:ext cx="7920000" cy="1296936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5964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3000291"/>
            <a:ext cx="3888000" cy="284693"/>
          </a:xfrm>
        </p:spPr>
        <p:txBody>
          <a:bodyPr>
            <a:sp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5600" y="5050800"/>
            <a:ext cx="3675632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 sz="1300" b="1" cap="none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52000" y="5302800"/>
            <a:ext cx="3675600" cy="259045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4860000" y="3085200"/>
            <a:ext cx="3567600" cy="194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spcBef>
                <a:spcPts val="0"/>
              </a:spcBef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2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5964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8800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658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3250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842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251088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5842800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55576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35"/>
          </p:nvPr>
        </p:nvSpPr>
        <p:spPr>
          <a:xfrm>
            <a:off x="3349030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5940152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37"/>
          </p:nvPr>
        </p:nvSpPr>
        <p:spPr>
          <a:xfrm>
            <a:off x="754410" y="5114401"/>
            <a:ext cx="2449166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38"/>
          </p:nvPr>
        </p:nvSpPr>
        <p:spPr>
          <a:xfrm>
            <a:off x="3347864" y="5114401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9"/>
          <p:cNvSpPr>
            <a:spLocks noGrp="1"/>
          </p:cNvSpPr>
          <p:nvPr>
            <p:ph type="body" sz="quarter" idx="39"/>
          </p:nvPr>
        </p:nvSpPr>
        <p:spPr>
          <a:xfrm>
            <a:off x="5938986" y="5114401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756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3348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5940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756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63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3348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64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5940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27" name="Picture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9" grpId="0" animBg="1"/>
      <p:bldP spid="51" grpId="0" animBg="1"/>
      <p:bldP spid="63" grpId="0" animBg="1"/>
      <p:bldP spid="6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092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678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264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092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696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0264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1156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6880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92920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1156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326880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92920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3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7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4</a:t>
            </a:r>
            <a:endParaRPr lang="en-US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5670000" y="21096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3492000" y="21096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5670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3492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6" hasCustomPrompt="1"/>
          </p:nvPr>
        </p:nvSpPr>
        <p:spPr>
          <a:xfrm>
            <a:off x="1314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7"/>
          </p:nvPr>
        </p:nvSpPr>
        <p:spPr>
          <a:xfrm>
            <a:off x="1314000" y="2109600"/>
            <a:ext cx="2156400" cy="1764000"/>
          </a:xfrm>
          <a:solidFill>
            <a:srgbClr val="009AE1"/>
          </a:solidFill>
        </p:spPr>
        <p:txBody>
          <a:bodyPr lIns="198000" tIns="234000" rIns="198000" bIns="234000">
            <a:noAutofit/>
          </a:bodyPr>
          <a:lstStyle>
            <a:lvl1pPr algn="just">
              <a:lnSpc>
                <a:spcPts val="1400"/>
              </a:lnSpc>
              <a:spcBef>
                <a:spcPts val="600"/>
              </a:spcBef>
              <a:defRPr sz="1200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1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44" grpId="0" animBg="1"/>
      <p:bldP spid="4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5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39" hasCustomPrompt="1"/>
          </p:nvPr>
        </p:nvSpPr>
        <p:spPr>
          <a:xfrm>
            <a:off x="1990800" y="2304000"/>
            <a:ext cx="5166000" cy="2905200"/>
          </a:xfrm>
          <a:solidFill>
            <a:srgbClr val="333333"/>
          </a:solidFill>
          <a:effectLst>
            <a:outerShdw blurRad="292100" dist="25400" dir="54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algn="ct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video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7"/>
          </p:nvPr>
        </p:nvSpPr>
        <p:spPr>
          <a:xfrm>
            <a:off x="1989000" y="5207616"/>
            <a:ext cx="5166000" cy="165600"/>
          </a:xfrm>
          <a:solidFill>
            <a:srgbClr val="3D88C8"/>
          </a:solidFill>
          <a:effectLst>
            <a:reflection blurRad="12700" stA="25000" endPos="75000" dir="5400000" sy="-100000" algn="bl" rotWithShape="0"/>
          </a:effectLst>
        </p:spPr>
        <p:txBody>
          <a:bodyPr wrap="square" lIns="43200" tIns="0" rIns="43200" bIns="0" anchor="ctr">
            <a:noAutofit/>
          </a:bodyPr>
          <a:lstStyle>
            <a:lvl1pPr>
              <a:defRPr sz="1200" b="0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6</a:t>
            </a:r>
            <a:endParaRPr 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58800" y="4820400"/>
            <a:ext cx="7826400" cy="984864"/>
          </a:xfrm>
        </p:spPr>
        <p:txBody>
          <a:bodyPr wrap="square" numCol="2" spcCol="360000">
            <a:no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756000" y="2098800"/>
            <a:ext cx="7632000" cy="248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56000" y="4569596"/>
            <a:ext cx="7632000" cy="203064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7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24128" y="4816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24000" y="4986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724256" y="39240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724128" y="4093235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5724256" y="30312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724128" y="32004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724256" y="21384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5724128" y="23076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32"/>
          </p:nvPr>
        </p:nvSpPr>
        <p:spPr>
          <a:xfrm>
            <a:off x="468000" y="2206800"/>
            <a:ext cx="5076000" cy="3384000"/>
          </a:xfrm>
        </p:spPr>
        <p:txBody>
          <a:bodyPr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0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8</a:t>
            </a:r>
            <a:endParaRPr lang="en-US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24128" y="4402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24000" y="4572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724256" y="3250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724128" y="3420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5724256" y="2098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724128" y="2268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hart Placeholder 9"/>
          <p:cNvSpPr>
            <a:spLocks noGrp="1"/>
          </p:cNvSpPr>
          <p:nvPr>
            <p:ph type="chart" sz="quarter" idx="32"/>
          </p:nvPr>
        </p:nvSpPr>
        <p:spPr>
          <a:xfrm>
            <a:off x="612000" y="1990800"/>
            <a:ext cx="5004000" cy="3974400"/>
          </a:xfrm>
        </p:spPr>
        <p:txBody>
          <a:bodyPr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59193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3356991"/>
            <a:ext cx="7920000" cy="9977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66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6897" y="6237312"/>
            <a:ext cx="1004675" cy="596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57911"/>
            <a:ext cx="323528" cy="432048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972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640" y="6257911"/>
            <a:ext cx="119112" cy="432048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6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5900"/>
        </a:lnSpc>
        <a:spcBef>
          <a:spcPct val="0"/>
        </a:spcBef>
        <a:buNone/>
        <a:defRPr sz="4800" b="1" kern="1200" cap="all" spc="-150" baseline="0">
          <a:solidFill>
            <a:srgbClr val="33333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1300"/>
        </a:lnSpc>
        <a:spcBef>
          <a:spcPts val="0"/>
        </a:spcBef>
        <a:buFontTx/>
        <a:buNone/>
        <a:defRPr sz="1800" b="0" i="0" kern="1200" cap="all" spc="-40" baseline="0">
          <a:solidFill>
            <a:srgbClr val="4B4B4B"/>
          </a:solidFill>
          <a:latin typeface="Calibri" pitchFamily="34" charset="0"/>
          <a:ea typeface="+mn-ea"/>
          <a:cs typeface="Calibri" pitchFamily="34" charset="0"/>
        </a:defRPr>
      </a:lvl1pPr>
      <a:lvl2pPr marL="6286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jpeg"/><Relationship Id="rId2" Type="http://schemas.openxmlformats.org/officeDocument/2006/relationships/hyperlink" Target="http://www.bankrate.com/checking.aspx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mybanktracker.com/apy-calculato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federalreserve.gov/pubs/checkconv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.gov/topics/money/banking/atm-debit.shtml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batlanta.org/pubs/extracredit/12fall_high_tech_banking.cf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jpeg"/><Relationship Id="rId5" Type="http://schemas.openxmlformats.org/officeDocument/2006/relationships/hyperlink" Target="http://www.federalreserve.gov/econresdata/mobile-device-report-201203.pdf" TargetMode="Externa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://portalsandrails.frbatlanta.org/2013/05/which-is-riskier-change-or-avoiding-it.html" TargetMode="Externa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9.emf"/><Relationship Id="rId7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9.emf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eralreserve.gov/consumerinfo/wyntk_overdraft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louisfed.org/education_resources/personal_finance/PaydayLoan.html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microsoft.com/office/2007/relationships/hdphoto" Target="../media/hdphoto6.wdp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ZjquE75-TP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operationhope.org/emergency-kit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hyperlink" Target="http://www.phil.frb.org/education/federal-reserve-and-you/chapters.cfm?chapter=5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4134"/>
            <a:ext cx="4824536" cy="547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84168" y="2636912"/>
            <a:ext cx="2853886" cy="3204344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524" y="2924944"/>
            <a:ext cx="720080" cy="3204344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800" y="3260824"/>
            <a:ext cx="3670300" cy="218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12" y="5380733"/>
            <a:ext cx="3172716" cy="3525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1524" y="2662313"/>
            <a:ext cx="720080" cy="144016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5054" y="5949280"/>
            <a:ext cx="2879434" cy="180008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248400" y="3276600"/>
            <a:ext cx="2514600" cy="608885"/>
          </a:xfrm>
        </p:spPr>
        <p:txBody>
          <a:bodyPr wrap="square"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1800" dirty="0"/>
              <a:t>Lesson 2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2300" dirty="0" smtClean="0"/>
              <a:t>In the Aftermath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2113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229600" cy="451406"/>
          </a:xfrm>
          <a:prstGeom prst="rect">
            <a:avLst/>
          </a:prstGeom>
          <a:noFill/>
        </p:spPr>
        <p:txBody>
          <a:bodyPr vert="horz" wrap="square" lIns="78163" tIns="0" rIns="78163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LIQUIDITY </a:t>
            </a:r>
            <a:r>
              <a:rPr lang="en-US" sz="3200" b="1" spc="-150" dirty="0" smtClean="0">
                <a:solidFill>
                  <a:srgbClr val="009AE1"/>
                </a:solidFill>
                <a:latin typeface="Arial"/>
                <a:cs typeface="Arial"/>
              </a:rPr>
              <a:t>CHALLENGE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0" y="5181600"/>
            <a:ext cx="3458896" cy="690470"/>
            <a:chOff x="1115822" y="5334000"/>
            <a:chExt cx="7686435" cy="41910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" name="Freeform 2"/>
            <p:cNvSpPr/>
            <p:nvPr/>
          </p:nvSpPr>
          <p:spPr>
            <a:xfrm>
              <a:off x="1115822" y="5334000"/>
              <a:ext cx="7404101" cy="419101"/>
            </a:xfrm>
            <a:custGeom>
              <a:avLst/>
              <a:gdLst/>
              <a:ahLst/>
              <a:cxnLst/>
              <a:rect l="0" t="0" r="0" b="0"/>
              <a:pathLst>
                <a:path w="7404101" h="419101">
                  <a:moveTo>
                    <a:pt x="0" y="0"/>
                  </a:moveTo>
                  <a:lnTo>
                    <a:pt x="7404100" y="0"/>
                  </a:lnTo>
                  <a:lnTo>
                    <a:pt x="7404100" y="419100"/>
                  </a:lnTo>
                  <a:lnTo>
                    <a:pt x="0" y="419100"/>
                  </a:lnTo>
                  <a:close/>
                </a:path>
              </a:pathLst>
            </a:custGeom>
            <a:ln>
              <a:noFill/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71158" y="5401011"/>
              <a:ext cx="7531099" cy="280221"/>
            </a:xfrm>
            <a:prstGeom prst="rect">
              <a:avLst/>
            </a:prstGeom>
            <a:noFill/>
            <a:ln>
              <a:noFill/>
            </a:ln>
          </p:spPr>
          <p:txBody>
            <a:bodyPr vert="horz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Franklin Gothic Book" pitchFamily="34" charset="0"/>
                </a:rPr>
                <a:t>Checking Account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19400" y="3657600"/>
            <a:ext cx="3281296" cy="647462"/>
            <a:chOff x="1736848" y="3771900"/>
            <a:chExt cx="7404102" cy="41910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Freeform 5"/>
            <p:cNvSpPr/>
            <p:nvPr/>
          </p:nvSpPr>
          <p:spPr>
            <a:xfrm>
              <a:off x="1736848" y="3771900"/>
              <a:ext cx="7404102" cy="419101"/>
            </a:xfrm>
            <a:custGeom>
              <a:avLst/>
              <a:gdLst/>
              <a:ahLst/>
              <a:cxnLst/>
              <a:rect l="0" t="0" r="0" b="0"/>
              <a:pathLst>
                <a:path w="7404101" h="419101">
                  <a:moveTo>
                    <a:pt x="0" y="0"/>
                  </a:moveTo>
                  <a:lnTo>
                    <a:pt x="7404100" y="0"/>
                  </a:lnTo>
                  <a:lnTo>
                    <a:pt x="7404100" y="419100"/>
                  </a:lnTo>
                  <a:lnTo>
                    <a:pt x="0" y="4191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CE95B"/>
                </a:gs>
                <a:gs pos="100000">
                  <a:srgbClr val="FCEBB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47974" y="3835644"/>
              <a:ext cx="7176250" cy="29883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Franklin Gothic Book" pitchFamily="34" charset="0"/>
                </a:rPr>
                <a:t>Savings Account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2286000"/>
            <a:ext cx="3449423" cy="49992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ranklin Gothic Book" pitchFamily="34" charset="0"/>
              </a:rPr>
              <a:t>Money </a:t>
            </a:r>
            <a:r>
              <a:rPr lang="en-US" sz="2400" dirty="0" smtClean="0">
                <a:solidFill>
                  <a:srgbClr val="000000"/>
                </a:solidFill>
                <a:latin typeface="Franklin Gothic Book" pitchFamily="34" charset="0"/>
              </a:rPr>
              <a:t>Market Account</a:t>
            </a:r>
            <a:endParaRPr lang="en-US" sz="2400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76400" y="2971800"/>
            <a:ext cx="3396021" cy="571738"/>
            <a:chOff x="1471422" y="3058287"/>
            <a:chExt cx="7568341" cy="41910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Freeform 11"/>
            <p:cNvSpPr/>
            <p:nvPr/>
          </p:nvSpPr>
          <p:spPr>
            <a:xfrm>
              <a:off x="1471422" y="3058287"/>
              <a:ext cx="7404101" cy="419101"/>
            </a:xfrm>
            <a:custGeom>
              <a:avLst/>
              <a:gdLst/>
              <a:ahLst/>
              <a:cxnLst/>
              <a:rect l="0" t="0" r="0" b="0"/>
              <a:pathLst>
                <a:path w="7404101" h="419101">
                  <a:moveTo>
                    <a:pt x="0" y="0"/>
                  </a:moveTo>
                  <a:lnTo>
                    <a:pt x="7404100" y="0"/>
                  </a:lnTo>
                  <a:lnTo>
                    <a:pt x="7404100" y="419100"/>
                  </a:lnTo>
                  <a:lnTo>
                    <a:pt x="0" y="419100"/>
                  </a:lnTo>
                  <a:close/>
                </a:path>
              </a:pathLst>
            </a:custGeom>
            <a:ln>
              <a:noFill/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8663" y="3099539"/>
              <a:ext cx="7531100" cy="338414"/>
            </a:xfrm>
            <a:prstGeom prst="rect">
              <a:avLst/>
            </a:prstGeom>
            <a:noFill/>
            <a:ln>
              <a:noFill/>
            </a:ln>
          </p:spPr>
          <p:txBody>
            <a:bodyPr vert="horz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Franklin Gothic Book" pitchFamily="34" charset="0"/>
                </a:rPr>
                <a:t>Certificate of Deposit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57600" y="4419600"/>
            <a:ext cx="3445629" cy="647362"/>
            <a:chOff x="1484122" y="4552950"/>
            <a:chExt cx="7656953" cy="41910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5" name="Freeform 14"/>
            <p:cNvSpPr/>
            <p:nvPr/>
          </p:nvSpPr>
          <p:spPr>
            <a:xfrm>
              <a:off x="1484122" y="4552950"/>
              <a:ext cx="7404101" cy="419101"/>
            </a:xfrm>
            <a:custGeom>
              <a:avLst/>
              <a:gdLst/>
              <a:ahLst/>
              <a:cxnLst/>
              <a:rect l="0" t="0" r="0" b="0"/>
              <a:pathLst>
                <a:path w="7404101" h="419101">
                  <a:moveTo>
                    <a:pt x="0" y="0"/>
                  </a:moveTo>
                  <a:lnTo>
                    <a:pt x="7404100" y="0"/>
                  </a:lnTo>
                  <a:lnTo>
                    <a:pt x="7404100" y="419100"/>
                  </a:lnTo>
                  <a:lnTo>
                    <a:pt x="0" y="419100"/>
                  </a:lnTo>
                  <a:close/>
                </a:path>
              </a:pathLst>
            </a:custGeom>
            <a:ln>
              <a:noFill/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09975" y="4617174"/>
              <a:ext cx="7531100" cy="298881"/>
            </a:xfrm>
            <a:prstGeom prst="rect">
              <a:avLst/>
            </a:prstGeom>
            <a:noFill/>
            <a:ln>
              <a:noFill/>
            </a:ln>
          </p:spPr>
          <p:txBody>
            <a:bodyPr vert="horz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Franklin Gothic Book" pitchFamily="34" charset="0"/>
                </a:rPr>
                <a:t>Cash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43800" y="2057400"/>
            <a:ext cx="1112711" cy="952896"/>
            <a:chOff x="8940800" y="177800"/>
            <a:chExt cx="1236345" cy="1189355"/>
          </a:xfrm>
        </p:grpSpPr>
        <p:pic>
          <p:nvPicPr>
            <p:cNvPr id="18" name="Picture 17">
              <a:hlinkClick r:id="" action="ppaction://noaction"/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0800" y="177800"/>
              <a:ext cx="1236345" cy="11893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9" name="Picture 18">
              <a:hlinkClick r:id="" action="ppaction://noaction"/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2788" y="565150"/>
              <a:ext cx="406146" cy="37960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21" name="TextBox 20"/>
          <p:cNvSpPr txBox="1"/>
          <p:nvPr/>
        </p:nvSpPr>
        <p:spPr>
          <a:xfrm>
            <a:off x="457200" y="1219200"/>
            <a:ext cx="8458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HOW QUICKLY CAN YOU ACCESS YOUR MONEY IN AN EMERGENCY?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Rank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these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financial tools from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most to least liquid: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2800" y="4495800"/>
            <a:ext cx="4572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01000" y="5334000"/>
            <a:ext cx="5334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67200" y="2286000"/>
            <a:ext cx="4572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" pitchFamily="18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8400" y="3733800"/>
            <a:ext cx="4572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" pitchFamily="18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81600" y="2971800"/>
            <a:ext cx="5334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" pitchFamily="18" charset="0"/>
              </a:rPr>
              <a:t>5</a:t>
            </a:r>
          </a:p>
        </p:txBody>
      </p:sp>
      <p:sp>
        <p:nvSpPr>
          <p:cNvPr id="2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10</a:t>
            </a:fld>
            <a:endParaRPr lang="en-US" dirty="0"/>
          </a:p>
        </p:txBody>
      </p:sp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30" name="Picture 2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3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88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229600" cy="457200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LEARNING MORE </a:t>
            </a:r>
            <a:r>
              <a:rPr lang="en-US" sz="3000" b="1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ABOUT DEPOSIT ACCOUNTS</a:t>
            </a:r>
            <a:endParaRPr lang="es-ES" sz="3000" b="1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896510"/>
              </p:ext>
            </p:extLst>
          </p:nvPr>
        </p:nvGraphicFramePr>
        <p:xfrm>
          <a:off x="1" y="1219199"/>
          <a:ext cx="9144001" cy="484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1"/>
                <a:gridCol w="1371600"/>
                <a:gridCol w="1447800"/>
                <a:gridCol w="1447800"/>
                <a:gridCol w="1600200"/>
                <a:gridCol w="1981200"/>
              </a:tblGrid>
              <a:tr h="1266417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What is the minimum balance to open?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latin typeface="Calibri - 1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How much do you have to deposit to avoid fees?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latin typeface="Calibri - 1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What fees are associated</a:t>
                      </a:r>
                      <a:r>
                        <a:rPr lang="en-US" sz="1600" b="0" baseline="0" dirty="0" smtClean="0"/>
                        <a:t> with the account?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What is the annual</a:t>
                      </a:r>
                      <a:r>
                        <a:rPr lang="en-US" sz="1600" b="0" baseline="0" dirty="0" smtClean="0"/>
                        <a:t> percentage yield (APY) </a:t>
                      </a:r>
                      <a:r>
                        <a:rPr lang="en-US" sz="1600" b="0" dirty="0" smtClean="0"/>
                        <a:t>on the account?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latin typeface="Calibri - 1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How much interest would you earn monthly? Quarterly?</a:t>
                      </a:r>
                      <a:r>
                        <a:rPr lang="en-US" sz="1600" b="0" baseline="0" dirty="0" smtClean="0"/>
                        <a:t> Ye</a:t>
                      </a:r>
                      <a:r>
                        <a:rPr lang="en-US" sz="1600" b="0" dirty="0" smtClean="0"/>
                        <a:t>arly?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latin typeface="Calibri - 12"/>
                      </a:endParaRPr>
                    </a:p>
                  </a:txBody>
                  <a:tcPr/>
                </a:tc>
              </a:tr>
              <a:tr h="8835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Checking Account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 =</a:t>
                      </a:r>
                    </a:p>
                    <a:p>
                      <a:r>
                        <a:rPr lang="en-US" sz="1600" dirty="0" smtClean="0"/>
                        <a:t>Q =</a:t>
                      </a:r>
                    </a:p>
                    <a:p>
                      <a:r>
                        <a:rPr lang="en-US" sz="1600" dirty="0" smtClean="0"/>
                        <a:t>Y = </a:t>
                      </a:r>
                      <a:endParaRPr lang="en-US" sz="1600" b="1" dirty="0"/>
                    </a:p>
                  </a:txBody>
                  <a:tcPr/>
                </a:tc>
              </a:tr>
              <a:tr h="8835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Savings Account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 =</a:t>
                      </a:r>
                    </a:p>
                    <a:p>
                      <a:r>
                        <a:rPr lang="en-US" sz="1600" dirty="0" smtClean="0"/>
                        <a:t>Q =</a:t>
                      </a:r>
                    </a:p>
                    <a:p>
                      <a:r>
                        <a:rPr lang="en-US" sz="1600" dirty="0" smtClean="0"/>
                        <a:t>Y = 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8835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Certificate of Deposit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 =</a:t>
                      </a:r>
                    </a:p>
                    <a:p>
                      <a:r>
                        <a:rPr lang="en-US" sz="1600" dirty="0" smtClean="0"/>
                        <a:t>Q =</a:t>
                      </a:r>
                    </a:p>
                    <a:p>
                      <a:r>
                        <a:rPr lang="en-US" sz="1600" dirty="0" smtClean="0"/>
                        <a:t>Y = 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8835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Money Market Account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 =</a:t>
                      </a:r>
                    </a:p>
                    <a:p>
                      <a:r>
                        <a:rPr lang="en-US" sz="1600" dirty="0" smtClean="0"/>
                        <a:t>Q =</a:t>
                      </a:r>
                    </a:p>
                    <a:p>
                      <a:r>
                        <a:rPr lang="en-US" sz="1600" dirty="0" smtClean="0"/>
                        <a:t>Y = </a:t>
                      </a:r>
                      <a:endParaRPr lang="en-US" sz="1600" b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914400" cy="121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" name="Picture 9" descr="adding machines,businesses,calculators,households,office equipment,Photographs,technology">
            <a:hlinkClick r:id="rId6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t="21231" r="15077" b="22769"/>
          <a:stretch/>
        </p:blipFill>
        <p:spPr bwMode="auto">
          <a:xfrm>
            <a:off x="8287958" y="609600"/>
            <a:ext cx="838200" cy="5714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91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0"/>
            <a:ext cx="1623060" cy="386805"/>
          </a:xfrm>
          <a:prstGeom prst="rect">
            <a:avLst/>
          </a:prstGeom>
          <a:noFill/>
        </p:spPr>
        <p:txBody>
          <a:bodyPr vert="horz" lIns="78263" tIns="39132" rIns="78263" bIns="39132" rtlCol="0">
            <a:spAutoFit/>
          </a:bodyPr>
          <a:lstStyle/>
          <a:p>
            <a:pPr algn="ctr"/>
            <a:r>
              <a:rPr lang="en-US" sz="2000" b="1" dirty="0">
                <a:solidFill>
                  <a:srgbClr val="404040"/>
                </a:solidFill>
                <a:latin typeface="Arial - 31"/>
              </a:rPr>
              <a:t>Checking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3505200"/>
            <a:ext cx="8172450" cy="0"/>
          </a:xfrm>
          <a:prstGeom prst="line">
            <a:avLst/>
          </a:prstGeom>
          <a:ln w="12700" cap="flat" cmpd="sng" algn="ctr">
            <a:solidFill>
              <a:srgbClr val="009AE1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38400" y="3048000"/>
            <a:ext cx="1623060" cy="386805"/>
          </a:xfrm>
          <a:prstGeom prst="rect">
            <a:avLst/>
          </a:prstGeom>
          <a:noFill/>
        </p:spPr>
        <p:txBody>
          <a:bodyPr vert="horz" lIns="78263" tIns="39132" rIns="78263" bIns="39132" rtlCol="0">
            <a:spAutoFit/>
          </a:bodyPr>
          <a:lstStyle/>
          <a:p>
            <a:pPr algn="ctr"/>
            <a:r>
              <a:rPr lang="en-US" sz="2000" b="1" dirty="0">
                <a:solidFill>
                  <a:srgbClr val="404040"/>
                </a:solidFill>
                <a:latin typeface="Arial - 31"/>
              </a:rPr>
              <a:t>Savings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3048000"/>
            <a:ext cx="1623060" cy="386805"/>
          </a:xfrm>
          <a:prstGeom prst="rect">
            <a:avLst/>
          </a:prstGeom>
          <a:noFill/>
        </p:spPr>
        <p:txBody>
          <a:bodyPr vert="horz" lIns="78263" tIns="39132" rIns="78263" bIns="39132" rtlCol="0">
            <a:spAutoFit/>
          </a:bodyPr>
          <a:lstStyle/>
          <a:p>
            <a:pPr algn="ctr"/>
            <a:r>
              <a:rPr lang="en-US" sz="2000" b="1" dirty="0">
                <a:solidFill>
                  <a:srgbClr val="404040"/>
                </a:solidFill>
                <a:latin typeface="Arial - 31"/>
              </a:rPr>
              <a:t>CD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274570" y="3505200"/>
            <a:ext cx="11430" cy="1970995"/>
          </a:xfrm>
          <a:prstGeom prst="line">
            <a:avLst/>
          </a:prstGeom>
          <a:ln w="12700" cap="flat" cmpd="sng" algn="ctr">
            <a:solidFill>
              <a:srgbClr val="009AE1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29400" y="3505200"/>
            <a:ext cx="0" cy="2057400"/>
          </a:xfrm>
          <a:prstGeom prst="line">
            <a:avLst/>
          </a:prstGeom>
          <a:ln w="12700" cap="flat" cmpd="sng" algn="ctr">
            <a:solidFill>
              <a:srgbClr val="009AE1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3200" y="3048000"/>
            <a:ext cx="2223135" cy="386805"/>
          </a:xfrm>
          <a:prstGeom prst="rect">
            <a:avLst/>
          </a:prstGeom>
          <a:noFill/>
        </p:spPr>
        <p:txBody>
          <a:bodyPr vert="horz" lIns="78263" tIns="39132" rIns="78263" bIns="39132" rtlCol="0">
            <a:spAutoFit/>
          </a:bodyPr>
          <a:lstStyle/>
          <a:p>
            <a:pPr algn="ctr"/>
            <a:r>
              <a:rPr lang="en-US" sz="2000" b="1" dirty="0">
                <a:solidFill>
                  <a:srgbClr val="404040"/>
                </a:solidFill>
                <a:latin typeface="Arial - 31"/>
              </a:rPr>
              <a:t>MMA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20540" y="3505200"/>
            <a:ext cx="22860" cy="2057400"/>
          </a:xfrm>
          <a:prstGeom prst="line">
            <a:avLst/>
          </a:prstGeom>
          <a:ln w="12700" cap="flat" cmpd="sng" algn="ctr">
            <a:solidFill>
              <a:srgbClr val="009AE1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228600" y="914400"/>
            <a:ext cx="5257800" cy="1524000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404040"/>
                </a:solidFill>
                <a:latin typeface="Arial"/>
                <a:ea typeface="+mn-ea"/>
                <a:cs typeface="Arial"/>
              </a:rPr>
              <a:t>IT’S IN YOUR HANDS: </a:t>
            </a:r>
          </a:p>
          <a:p>
            <a:pPr algn="l"/>
            <a:r>
              <a:rPr lang="en-US" sz="3200" b="1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WHERE WOULD YOU PUT THE MONEY?</a:t>
            </a:r>
            <a:endParaRPr lang="es-ES" sz="3200" b="1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6000" y="990600"/>
            <a:ext cx="27580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stem - 20"/>
              </a:rPr>
              <a:t>Scenario #1: </a:t>
            </a:r>
          </a:p>
          <a:p>
            <a:r>
              <a:rPr lang="en-US" dirty="0" smtClean="0">
                <a:latin typeface="System - 20"/>
              </a:rPr>
              <a:t>You </a:t>
            </a:r>
            <a:r>
              <a:rPr lang="en-US" dirty="0">
                <a:latin typeface="System - 20"/>
              </a:rPr>
              <a:t>received your monthly allowance and will need to pay for incidentals like gas and fast food.</a:t>
            </a:r>
          </a:p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57200" y="3733800"/>
            <a:ext cx="162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1. Allowance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72200" y="1143000"/>
            <a:ext cx="2758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stem - 20"/>
              </a:rPr>
              <a:t>Scenario #2: </a:t>
            </a:r>
          </a:p>
          <a:p>
            <a:r>
              <a:rPr lang="en-US" dirty="0">
                <a:latin typeface="System - 20"/>
              </a:rPr>
              <a:t>You receive a dividend from your money market account of $50.</a:t>
            </a:r>
          </a:p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858000" y="3733800"/>
            <a:ext cx="162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Dividend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2200" y="1295400"/>
            <a:ext cx="2758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stem - 20"/>
              </a:rPr>
              <a:t>Scenario #3: </a:t>
            </a:r>
          </a:p>
          <a:p>
            <a:r>
              <a:rPr lang="en-US" dirty="0">
                <a:latin typeface="System - 20"/>
              </a:rPr>
              <a:t>You receive a $100 birthday gift from a relative.</a:t>
            </a:r>
          </a:p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438400" y="3733800"/>
            <a:ext cx="162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3. Birthday gift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0" y="1143000"/>
            <a:ext cx="2758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stem - 20"/>
              </a:rPr>
              <a:t>Scenario #4: </a:t>
            </a:r>
          </a:p>
          <a:p>
            <a:r>
              <a:rPr lang="en-US" dirty="0">
                <a:latin typeface="System - 20"/>
              </a:rPr>
              <a:t>You are 30 years old with a steady job. After paying bills, you have $500 left over.</a:t>
            </a:r>
          </a:p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438400" y="4114800"/>
            <a:ext cx="1882140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210312" indent="-201168">
              <a:buFont typeface="+mj-lt"/>
              <a:buAutoNum type="arabicPeriod" startAt="4"/>
            </a:pPr>
            <a:r>
              <a:rPr lang="en-US" dirty="0" smtClean="0">
                <a:solidFill>
                  <a:srgbClr val="404040"/>
                </a:solidFill>
              </a:rPr>
              <a:t>Money left </a:t>
            </a:r>
            <a:r>
              <a:rPr lang="en-US" dirty="0">
                <a:solidFill>
                  <a:srgbClr val="404040"/>
                </a:solidFill>
              </a:rPr>
              <a:t>a</a:t>
            </a:r>
            <a:r>
              <a:rPr lang="en-US" dirty="0" smtClean="0">
                <a:solidFill>
                  <a:srgbClr val="404040"/>
                </a:solidFill>
              </a:rPr>
              <a:t>fter bills are paid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72200" y="1143000"/>
            <a:ext cx="275808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stem - 20"/>
              </a:rPr>
              <a:t>Scenario #5: </a:t>
            </a:r>
          </a:p>
          <a:p>
            <a:r>
              <a:rPr lang="en-US" dirty="0">
                <a:latin typeface="System - 20"/>
              </a:rPr>
              <a:t>You are in college and have a job. Money is tight, but you have managed to save $1,000.</a:t>
            </a:r>
          </a:p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438400" y="4800600"/>
            <a:ext cx="217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5. College money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0" y="1143000"/>
            <a:ext cx="2758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stem - 20"/>
              </a:rPr>
              <a:t>Scenario #6: </a:t>
            </a:r>
          </a:p>
          <a:p>
            <a:r>
              <a:rPr lang="en-US" dirty="0">
                <a:latin typeface="System - 20"/>
              </a:rPr>
              <a:t>You receive your paycheck and need to pay your monthly </a:t>
            </a:r>
            <a:r>
              <a:rPr lang="en-US" dirty="0" smtClean="0">
                <a:latin typeface="System - 20"/>
              </a:rPr>
              <a:t>bills.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57200" y="4114800"/>
            <a:ext cx="217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6. Pay bills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96000" y="1143000"/>
            <a:ext cx="2758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stem - 20"/>
              </a:rPr>
              <a:t>Scenario #7: </a:t>
            </a:r>
          </a:p>
          <a:p>
            <a:r>
              <a:rPr lang="en-US" dirty="0">
                <a:latin typeface="System - 20"/>
              </a:rPr>
              <a:t>You receive an income tax refund in the amount of $500.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95800" y="3733800"/>
            <a:ext cx="217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7</a:t>
            </a:r>
            <a:r>
              <a:rPr lang="en-US" dirty="0" smtClean="0">
                <a:solidFill>
                  <a:srgbClr val="404040"/>
                </a:solidFill>
              </a:rPr>
              <a:t>. Tax refund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72200" y="1143000"/>
            <a:ext cx="2758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stem - 20"/>
              </a:rPr>
              <a:t>Scenario #8: </a:t>
            </a:r>
          </a:p>
          <a:p>
            <a:r>
              <a:rPr lang="en-US" dirty="0">
                <a:latin typeface="System - 20"/>
              </a:rPr>
              <a:t>Your retired grandparents are searching for a safe way to keep $5,000 and have ready if they need it.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81800" y="4267200"/>
            <a:ext cx="186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8</a:t>
            </a:r>
            <a:r>
              <a:rPr lang="en-US" dirty="0" smtClean="0">
                <a:solidFill>
                  <a:srgbClr val="404040"/>
                </a:solidFill>
              </a:rPr>
              <a:t>. Grandparents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96000" y="1143000"/>
            <a:ext cx="2758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stem - 20"/>
              </a:rPr>
              <a:t>Scenario #9: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ystem - 20"/>
              </a:rPr>
              <a:t>You are saving $50 a week from a summer job for college in a few years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stem - 20"/>
              </a:rPr>
              <a:t>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ystem - 2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95800" y="4267200"/>
            <a:ext cx="230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9</a:t>
            </a:r>
            <a:r>
              <a:rPr lang="en-US" dirty="0" smtClean="0">
                <a:solidFill>
                  <a:srgbClr val="404040"/>
                </a:solidFill>
              </a:rPr>
              <a:t>. Summer savings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19800" y="990600"/>
            <a:ext cx="2994660" cy="1938992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SCENARIOS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12</a:t>
            </a:fld>
            <a:endParaRPr lang="en-US" dirty="0"/>
          </a:p>
        </p:txBody>
      </p:sp>
      <p:pic>
        <p:nvPicPr>
          <p:cNvPr id="31" name="Picture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32" name="Picture 3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4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354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14400"/>
          </a:xfrm>
        </p:spPr>
        <p:txBody>
          <a:bodyPr tIns="0" bIns="0"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Benefits of </a:t>
            </a:r>
            <a:r>
              <a:rPr lang="en-US" sz="320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Checking Accounts</a:t>
            </a:r>
            <a:endParaRPr lang="es-ES" sz="3200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4648200" cy="3886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400" cap="none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Convenience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400" cap="none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Flexibility 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400" cap="none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Reliability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400" cap="none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Direct deposit funds available the same day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400" cap="none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Security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400" cap="none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Variety of account tools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en-US" sz="2400" cap="none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es-ES" sz="24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 descr="blank,checks,business,checkbooks,household,letters,pens,banking,finance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5" r="10330"/>
          <a:stretch/>
        </p:blipFill>
        <p:spPr bwMode="auto">
          <a:xfrm>
            <a:off x="5943600" y="2209800"/>
            <a:ext cx="2119198" cy="27146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13</a:t>
            </a:fld>
            <a:endParaRPr lang="en-US" dirty="0"/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76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28775" y="2495827"/>
            <a:ext cx="2019300" cy="51048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 tIns="0" bIns="0"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Check</a:t>
            </a:r>
            <a:endParaRPr lang="es-ES" sz="320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05966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b="1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A check is a written set of instructions to your financial institution.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Transfers money from your account to another account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Has blanks that you fill in to tell your financial institution:</a:t>
            </a:r>
          </a:p>
          <a:p>
            <a:pPr marL="1371600" lvl="1" indent="-457200">
              <a:lnSpc>
                <a:spcPct val="110000"/>
              </a:lnSpc>
              <a:buFont typeface="+mj-lt"/>
              <a:buAutoNum type="arabicParenR"/>
            </a:pPr>
            <a:r>
              <a:rPr lang="en-US" sz="2000" cap="none" dirty="0" smtClean="0">
                <a:solidFill>
                  <a:srgbClr val="404040"/>
                </a:solidFill>
                <a:cs typeface="Arial" pitchFamily="34" charset="0"/>
              </a:rPr>
              <a:t>The date you want to transfer the funds</a:t>
            </a:r>
          </a:p>
          <a:p>
            <a:pPr marL="1371600" lvl="1" indent="-457200">
              <a:lnSpc>
                <a:spcPct val="110000"/>
              </a:lnSpc>
              <a:buFont typeface="+mj-lt"/>
              <a:buAutoNum type="arabicParenR"/>
            </a:pPr>
            <a:r>
              <a:rPr lang="en-US" sz="2000" cap="none" dirty="0" smtClean="0">
                <a:solidFill>
                  <a:srgbClr val="404040"/>
                </a:solidFill>
                <a:cs typeface="Arial" pitchFamily="34" charset="0"/>
              </a:rPr>
              <a:t>To whom you want the funds to go</a:t>
            </a:r>
          </a:p>
          <a:p>
            <a:pPr marL="1371600" lvl="1" indent="-457200">
              <a:lnSpc>
                <a:spcPct val="110000"/>
              </a:lnSpc>
              <a:buFont typeface="+mj-lt"/>
              <a:buAutoNum type="arabicParenR"/>
            </a:pPr>
            <a:r>
              <a:rPr lang="en-US" sz="2000" cap="none" dirty="0" smtClean="0">
                <a:solidFill>
                  <a:srgbClr val="404040"/>
                </a:solidFill>
                <a:cs typeface="Arial" pitchFamily="34" charset="0"/>
              </a:rPr>
              <a:t>The amount of money you want to transfer</a:t>
            </a:r>
          </a:p>
          <a:p>
            <a:pPr marL="1371600" lvl="1" indent="-457200">
              <a:lnSpc>
                <a:spcPct val="110000"/>
              </a:lnSpc>
              <a:buFont typeface="+mj-lt"/>
              <a:buAutoNum type="arabicParenR"/>
            </a:pPr>
            <a:r>
              <a:rPr lang="en-US" sz="2000" cap="none" dirty="0" smtClean="0">
                <a:solidFill>
                  <a:srgbClr val="404040"/>
                </a:solidFill>
                <a:cs typeface="Arial" pitchFamily="34" charset="0"/>
              </a:rPr>
              <a:t>That you authorize the transfer (by signing the check)</a:t>
            </a:r>
          </a:p>
          <a:p>
            <a:pPr>
              <a:lnSpc>
                <a:spcPct val="110000"/>
              </a:lnSpc>
            </a:pPr>
            <a:endParaRPr lang="en-US" sz="2000" cap="none" dirty="0" smtClean="0">
              <a:solidFill>
                <a:srgbClr val="40404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42672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1-1-14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124200" y="46482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John Smith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4572000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  <a:latin typeface="Franklin Gothic Book" pitchFamily="34" charset="0"/>
              </a:rPr>
              <a:t>2</a:t>
            </a:r>
            <a:endParaRPr lang="en-US" b="1" dirty="0">
              <a:solidFill>
                <a:srgbClr val="404040"/>
              </a:solidFill>
              <a:latin typeface="Franklin Gothic Book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76400" y="4800600"/>
            <a:ext cx="5905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24800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  <a:latin typeface="Franklin Gothic Book" pitchFamily="34" charset="0"/>
              </a:rPr>
              <a:t>3</a:t>
            </a:r>
            <a:endParaRPr lang="en-US" b="1" dirty="0">
              <a:solidFill>
                <a:srgbClr val="404040"/>
              </a:solidFill>
              <a:latin typeface="Franklin Gothic Book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315200" y="4800600"/>
            <a:ext cx="609600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467600" y="4876800"/>
            <a:ext cx="438150" cy="241816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01000" y="4267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  <a:latin typeface="Franklin Gothic Book" pitchFamily="34" charset="0"/>
              </a:rPr>
              <a:t>1</a:t>
            </a:r>
            <a:endParaRPr lang="en-US" b="1" dirty="0">
              <a:solidFill>
                <a:srgbClr val="404040"/>
              </a:solidFill>
              <a:latin typeface="Franklin Gothic Book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391400" y="4495800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01000" y="5410200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04040"/>
                </a:solidFill>
                <a:latin typeface="Franklin Gothic Book" pitchFamily="34" charset="0"/>
              </a:rPr>
              <a:t>4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315200" y="5638800"/>
            <a:ext cx="609600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96361" y="4694366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                                                                            100.00</a:t>
            </a:r>
          </a:p>
          <a:p>
            <a:r>
              <a:rPr lang="en-US" sz="1600" dirty="0"/>
              <a:t>One hundred and </a:t>
            </a:r>
            <a:r>
              <a:rPr lang="en-US" sz="1600" dirty="0" smtClean="0"/>
              <a:t>no/100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5105400"/>
            <a:ext cx="221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unstler Script" pitchFamily="66" charset="0"/>
              </a:rPr>
              <a:t>Jane Doe</a:t>
            </a:r>
            <a:endParaRPr lang="en-US" sz="4000" dirty="0">
              <a:latin typeface="Kunstler Script" pitchFamily="66" charset="0"/>
            </a:endParaRPr>
          </a:p>
        </p:txBody>
      </p:sp>
      <p:sp>
        <p:nvSpPr>
          <p:cNvPr id="2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14</a:t>
            </a:fld>
            <a:endParaRPr lang="en-US" dirty="0"/>
          </a:p>
        </p:txBody>
      </p:sp>
      <p:pic>
        <p:nvPicPr>
          <p:cNvPr id="25" name="Picture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6" name="Picture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27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1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81507" y="581813"/>
            <a:ext cx="2171699" cy="51810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1981200" y="3771900"/>
            <a:ext cx="1371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685800" y="4355247"/>
            <a:ext cx="1828800" cy="1027331"/>
            <a:chOff x="762000" y="3810000"/>
            <a:chExt cx="1828800" cy="1027331"/>
          </a:xfrm>
        </p:grpSpPr>
        <p:cxnSp>
          <p:nvCxnSpPr>
            <p:cNvPr id="9" name="Straight Arrow Connector 8"/>
            <p:cNvCxnSpPr/>
            <p:nvPr/>
          </p:nvCxnSpPr>
          <p:spPr>
            <a:xfrm rot="5400000">
              <a:off x="1672735" y="3737465"/>
              <a:ext cx="360596" cy="505666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62000" y="4191000"/>
              <a:ext cx="1828800" cy="64633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04040"/>
                  </a:solidFill>
                </a:rPr>
                <a:t>Bank routing number</a:t>
              </a:r>
              <a:endParaRPr lang="es-ES" b="1" dirty="0">
                <a:solidFill>
                  <a:srgbClr val="404040"/>
                </a:solidFill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3962400" y="4355247"/>
            <a:ext cx="0" cy="647125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71800" y="5001578"/>
            <a:ext cx="18288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04040"/>
                </a:solidFill>
              </a:rPr>
              <a:t>Account number</a:t>
            </a:r>
            <a:endParaRPr lang="es-ES" b="1" dirty="0">
              <a:solidFill>
                <a:srgbClr val="40404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05400" y="4355247"/>
            <a:ext cx="1905000" cy="1011722"/>
            <a:chOff x="5105400" y="3548610"/>
            <a:chExt cx="1905000" cy="1011722"/>
          </a:xfrm>
        </p:grpSpPr>
        <p:sp>
          <p:nvSpPr>
            <p:cNvPr id="14" name="TextBox 13"/>
            <p:cNvSpPr txBox="1"/>
            <p:nvPr/>
          </p:nvSpPr>
          <p:spPr>
            <a:xfrm>
              <a:off x="5181600" y="4191000"/>
              <a:ext cx="1828800" cy="36933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404040"/>
                  </a:solidFill>
                </a:rPr>
                <a:t>Check number</a:t>
              </a:r>
              <a:endParaRPr lang="es-ES" b="1" dirty="0">
                <a:solidFill>
                  <a:srgbClr val="40404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5105400" y="3548610"/>
              <a:ext cx="381002" cy="64239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/>
          <p:cNvSpPr/>
          <p:nvPr/>
        </p:nvSpPr>
        <p:spPr>
          <a:xfrm>
            <a:off x="4419600" y="3848100"/>
            <a:ext cx="685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Straight Arrow Connector 18"/>
          <p:cNvCxnSpPr>
            <a:stCxn id="21" idx="2"/>
          </p:cNvCxnSpPr>
          <p:nvPr/>
        </p:nvCxnSpPr>
        <p:spPr>
          <a:xfrm flipH="1">
            <a:off x="6922742" y="3771900"/>
            <a:ext cx="1070638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40880" y="2294572"/>
            <a:ext cx="1905000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Dollar value of check </a:t>
            </a:r>
          </a:p>
          <a:p>
            <a:r>
              <a:rPr lang="en-US" b="1" dirty="0" smtClean="0">
                <a:solidFill>
                  <a:srgbClr val="404040"/>
                </a:solidFill>
              </a:rPr>
              <a:t>(added </a:t>
            </a:r>
            <a:r>
              <a:rPr lang="en-US" b="1" dirty="0">
                <a:solidFill>
                  <a:srgbClr val="404040"/>
                </a:solidFill>
              </a:rPr>
              <a:t>a</a:t>
            </a:r>
            <a:r>
              <a:rPr lang="en-US" b="1" dirty="0" smtClean="0">
                <a:solidFill>
                  <a:srgbClr val="404040"/>
                </a:solidFill>
              </a:rPr>
              <a:t>t </a:t>
            </a:r>
            <a:r>
              <a:rPr lang="en-US" b="1" dirty="0">
                <a:solidFill>
                  <a:srgbClr val="404040"/>
                </a:solidFill>
              </a:rPr>
              <a:t>r</a:t>
            </a:r>
            <a:r>
              <a:rPr lang="en-US" b="1" dirty="0" smtClean="0">
                <a:solidFill>
                  <a:srgbClr val="404040"/>
                </a:solidFill>
              </a:rPr>
              <a:t>etailer or financial institution)</a:t>
            </a:r>
            <a:endParaRPr lang="es-ES" b="1" dirty="0">
              <a:solidFill>
                <a:srgbClr val="40404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685800"/>
            <a:ext cx="8229600" cy="45720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CHECK</a:t>
            </a:r>
            <a:endParaRPr lang="es-E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430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04040"/>
                </a:solidFill>
                <a:cs typeface="Arial" pitchFamily="34" charset="0"/>
              </a:rPr>
              <a:t>CHECK MICR LINE</a:t>
            </a:r>
          </a:p>
          <a:p>
            <a:r>
              <a:rPr lang="en-US" sz="2000" dirty="0" smtClean="0">
                <a:solidFill>
                  <a:srgbClr val="404040"/>
                </a:solidFill>
                <a:cs typeface="Arial" pitchFamily="34" charset="0"/>
              </a:rPr>
              <a:t>MICR = Magnetic Ink Character Recognition</a:t>
            </a:r>
            <a:endParaRPr lang="en-US" sz="2000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38732" y="3771900"/>
            <a:ext cx="1028624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Oval 25"/>
          <p:cNvSpPr/>
          <p:nvPr/>
        </p:nvSpPr>
        <p:spPr>
          <a:xfrm>
            <a:off x="5943600" y="3848100"/>
            <a:ext cx="685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15</a:t>
            </a:fld>
            <a:endParaRPr lang="en-US" dirty="0"/>
          </a:p>
        </p:txBody>
      </p:sp>
      <p:pic>
        <p:nvPicPr>
          <p:cNvPr id="27" name="Picture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2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36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57474" y="-209274"/>
            <a:ext cx="2171699" cy="518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Electronic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Check </a:t>
            </a:r>
            <a:r>
              <a:rPr lang="en-US" sz="320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Conversion (ECC)</a:t>
            </a:r>
            <a:endParaRPr lang="es-ES" sz="3200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436" y="3505200"/>
            <a:ext cx="8686800" cy="2512375"/>
          </a:xfrm>
        </p:spPr>
        <p:txBody>
          <a:bodyPr tIns="45720" rIns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The MICR line is used as a source of information, providing the: </a:t>
            </a:r>
            <a:br>
              <a:rPr lang="en-US" sz="22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</a:br>
            <a:r>
              <a:rPr lang="en-US" sz="22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1) check number, 2) account number, and 3) financial institution routing number.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The information is used to make a one-time electronic payment from your account—an electronic funds transfer.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Many big box retailers and doctor offices use ECC. </a:t>
            </a:r>
          </a:p>
          <a:p>
            <a:pPr algn="r">
              <a:lnSpc>
                <a:spcPct val="100000"/>
              </a:lnSpc>
              <a:spcAft>
                <a:spcPts val="600"/>
              </a:spcAft>
            </a:pPr>
            <a:r>
              <a:rPr lang="en-US" sz="1200" cap="none" dirty="0" smtClean="0">
                <a:solidFill>
                  <a:srgbClr val="404040"/>
                </a:solidFill>
                <a:latin typeface="Arial"/>
                <a:cs typeface="Arial"/>
              </a:rPr>
              <a:t>Source: “When Is Your Check Not A Check?” Federal Reserve Board Of Governors (</a:t>
            </a:r>
            <a:r>
              <a:rPr lang="en-US" sz="1200" u="sng" cap="none" dirty="0" smtClean="0">
                <a:latin typeface="Arial"/>
                <a:cs typeface="Arial"/>
                <a:hlinkClick r:id="rId4"/>
              </a:rPr>
              <a:t>www.federalreserve.gov/pubs/checkconv/</a:t>
            </a:r>
            <a:r>
              <a:rPr lang="en-US" sz="1200" cap="none" dirty="0" smtClean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)</a:t>
            </a:r>
            <a:endParaRPr lang="en-US" sz="1200" cap="none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2971800"/>
            <a:ext cx="2590799" cy="338554"/>
            <a:chOff x="685800" y="2494672"/>
            <a:chExt cx="2590799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85800" y="2494672"/>
              <a:ext cx="1642404" cy="33855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404040"/>
                  </a:solidFill>
                  <a:latin typeface="Franklin Gothic Book" pitchFamily="34" charset="0"/>
                </a:rPr>
                <a:t>Check</a:t>
              </a:r>
              <a:r>
                <a:rPr lang="en-US" sz="1600" b="1" dirty="0" smtClean="0">
                  <a:solidFill>
                    <a:schemeClr val="bg1"/>
                  </a:solidFill>
                  <a:latin typeface="Franklin Gothic Book" pitchFamily="34" charset="0"/>
                </a:rPr>
                <a:t> </a:t>
              </a:r>
              <a:r>
                <a:rPr lang="en-US" sz="1600" b="1" dirty="0" smtClean="0">
                  <a:solidFill>
                    <a:srgbClr val="404040"/>
                  </a:solidFill>
                  <a:latin typeface="Franklin Gothic Book" pitchFamily="34" charset="0"/>
                </a:rPr>
                <a:t>MICR</a:t>
              </a:r>
              <a:r>
                <a:rPr lang="en-US" sz="1600" b="1" dirty="0" smtClean="0">
                  <a:solidFill>
                    <a:schemeClr val="bg1"/>
                  </a:solidFill>
                  <a:latin typeface="Franklin Gothic Book" pitchFamily="34" charset="0"/>
                </a:rPr>
                <a:t> </a:t>
              </a:r>
              <a:r>
                <a:rPr lang="en-US" sz="1600" b="1" dirty="0" smtClean="0">
                  <a:solidFill>
                    <a:srgbClr val="404040"/>
                  </a:solidFill>
                  <a:latin typeface="Franklin Gothic Book" pitchFamily="34" charset="0"/>
                </a:rPr>
                <a:t>line</a:t>
              </a:r>
              <a:endParaRPr lang="en-US" sz="1600" b="1" dirty="0">
                <a:solidFill>
                  <a:srgbClr val="404040"/>
                </a:solidFill>
                <a:latin typeface="Franklin Gothic Book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298042" y="2672760"/>
              <a:ext cx="978557" cy="0"/>
            </a:xfrm>
            <a:prstGeom prst="straightConnector1">
              <a:avLst/>
            </a:prstGeom>
            <a:ln w="25400" cmpd="sng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16</a:t>
            </a:fld>
            <a:endParaRPr lang="en-US" dirty="0"/>
          </a:p>
        </p:txBody>
      </p:sp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7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61772"/>
            <a:ext cx="1984477" cy="32912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23" y="1661772"/>
            <a:ext cx="1984477" cy="32912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61772"/>
            <a:ext cx="1984477" cy="32912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381000"/>
            <a:ext cx="8229600" cy="457200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CHECK </a:t>
            </a:r>
            <a:r>
              <a:rPr lang="en-US" sz="3200" b="1" spc="-15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ENDORSEMENTS</a:t>
            </a:r>
            <a:endParaRPr lang="es-ES" sz="3200" b="1" spc="-150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8454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Blank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rgbClr val="404040"/>
                </a:solidFill>
                <a:cs typeface="Arial" pitchFamily="34" charset="0"/>
              </a:rPr>
              <a:t>Endorsement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8454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04040"/>
                </a:solidFill>
                <a:cs typeface="Arial" pitchFamily="34" charset="0"/>
              </a:rPr>
              <a:t>Restrictive </a:t>
            </a:r>
            <a:r>
              <a:rPr lang="en-US" sz="2400" dirty="0">
                <a:solidFill>
                  <a:srgbClr val="404040"/>
                </a:solidFill>
                <a:cs typeface="Arial" pitchFamily="34" charset="0"/>
              </a:rPr>
              <a:t>Endorsement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8454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04040"/>
                </a:solidFill>
                <a:cs typeface="Arial" pitchFamily="34" charset="0"/>
              </a:rPr>
              <a:t>Special</a:t>
            </a:r>
          </a:p>
          <a:p>
            <a:pPr algn="ctr"/>
            <a:r>
              <a:rPr lang="en-US" sz="2400" dirty="0" smtClean="0">
                <a:solidFill>
                  <a:srgbClr val="404040"/>
                </a:solidFill>
                <a:cs typeface="Arial" pitchFamily="34" charset="0"/>
              </a:rPr>
              <a:t>Endorsement</a:t>
            </a:r>
            <a:endParaRPr lang="en-US" sz="2400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188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Kunstler Script" pitchFamily="66" charset="0"/>
              </a:rPr>
              <a:t>John Smith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Kunstler Script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7858" y="170453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For Deposit Only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5200" y="185693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Kunstler Script" pitchFamily="66" charset="0"/>
              </a:rPr>
              <a:t>John Smith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Kunstler Script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20236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Kunstler Script" pitchFamily="66" charset="0"/>
              </a:rPr>
              <a:t>John Smith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Kunstler Script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17188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Pay To The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rder Of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1800" y="18712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Lisa Reynolds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618936"/>
            <a:ext cx="3113314" cy="34008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You sign </a:t>
            </a:r>
            <a:r>
              <a:rPr lang="en-US" dirty="0">
                <a:solidFill>
                  <a:schemeClr val="bg1"/>
                </a:solidFill>
              </a:rPr>
              <a:t>your name the same way it appears on the front of the check.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 not sign your check with a blank endorsement until you are about to either cash or deposit </a:t>
            </a:r>
            <a:r>
              <a:rPr lang="en-US" dirty="0" smtClean="0">
                <a:solidFill>
                  <a:schemeClr val="bg1"/>
                </a:solidFill>
              </a:rPr>
              <a:t>it. If you do, someone </a:t>
            </a:r>
            <a:r>
              <a:rPr lang="en-US" dirty="0">
                <a:solidFill>
                  <a:schemeClr val="bg1"/>
                </a:solidFill>
              </a:rPr>
              <a:t>else </a:t>
            </a:r>
            <a:r>
              <a:rPr lang="en-US" dirty="0" smtClean="0">
                <a:solidFill>
                  <a:schemeClr val="bg1"/>
                </a:solidFill>
              </a:rPr>
              <a:t>could try </a:t>
            </a:r>
            <a:r>
              <a:rPr lang="en-US" dirty="0">
                <a:solidFill>
                  <a:schemeClr val="bg1"/>
                </a:solidFill>
              </a:rPr>
              <a:t>to cash your </a:t>
            </a:r>
            <a:r>
              <a:rPr lang="en-US" dirty="0" smtClean="0">
                <a:solidFill>
                  <a:schemeClr val="bg1"/>
                </a:solidFill>
              </a:rPr>
              <a:t>check.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Anyone </a:t>
            </a:r>
            <a:r>
              <a:rPr lang="en-US" dirty="0">
                <a:solidFill>
                  <a:schemeClr val="bg1"/>
                </a:solidFill>
              </a:rPr>
              <a:t>can cash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check once you endorse </a:t>
            </a:r>
            <a:r>
              <a:rPr lang="en-US" dirty="0" smtClean="0">
                <a:solidFill>
                  <a:schemeClr val="bg1"/>
                </a:solidFill>
              </a:rPr>
              <a:t>it with </a:t>
            </a:r>
            <a:r>
              <a:rPr lang="en-US" dirty="0">
                <a:solidFill>
                  <a:schemeClr val="bg1"/>
                </a:solidFill>
              </a:rPr>
              <a:t>a blank </a:t>
            </a:r>
            <a:r>
              <a:rPr lang="en-US" dirty="0" smtClean="0">
                <a:solidFill>
                  <a:schemeClr val="bg1"/>
                </a:solidFill>
              </a:rPr>
              <a:t>endorsement.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3314" y="2618936"/>
            <a:ext cx="3048000" cy="34008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bg1"/>
                </a:solidFill>
              </a:rPr>
              <a:t>This is a safer </a:t>
            </a:r>
            <a:r>
              <a:rPr lang="en-US" sz="1700" dirty="0">
                <a:solidFill>
                  <a:schemeClr val="bg1"/>
                </a:solidFill>
              </a:rPr>
              <a:t>method to endorse your </a:t>
            </a:r>
            <a:r>
              <a:rPr lang="en-US" sz="1700" dirty="0" smtClean="0">
                <a:solidFill>
                  <a:schemeClr val="bg1"/>
                </a:solidFill>
              </a:rPr>
              <a:t>check, and recommended </a:t>
            </a:r>
            <a:r>
              <a:rPr lang="en-US" sz="1700" dirty="0">
                <a:solidFill>
                  <a:schemeClr val="bg1"/>
                </a:solidFill>
              </a:rPr>
              <a:t>if you are </a:t>
            </a:r>
            <a:r>
              <a:rPr lang="en-US" sz="1700" dirty="0" smtClean="0">
                <a:solidFill>
                  <a:schemeClr val="bg1"/>
                </a:solidFill>
              </a:rPr>
              <a:t>mailing the deposit or </a:t>
            </a:r>
            <a:r>
              <a:rPr lang="en-US" sz="1700" dirty="0">
                <a:solidFill>
                  <a:schemeClr val="bg1"/>
                </a:solidFill>
              </a:rPr>
              <a:t>someone else is depositing </a:t>
            </a:r>
            <a:r>
              <a:rPr lang="en-US" sz="1700" dirty="0" smtClean="0">
                <a:solidFill>
                  <a:schemeClr val="bg1"/>
                </a:solidFill>
              </a:rPr>
              <a:t>the check into your account for you.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bg1"/>
                </a:solidFill>
              </a:rPr>
              <a:t>Write </a:t>
            </a:r>
            <a:r>
              <a:rPr lang="en-US" sz="1700" dirty="0">
                <a:solidFill>
                  <a:schemeClr val="bg1"/>
                </a:solidFill>
              </a:rPr>
              <a:t>the phrase "For Deposit Only" and </a:t>
            </a:r>
            <a:r>
              <a:rPr lang="en-US" sz="1700" dirty="0" smtClean="0">
                <a:solidFill>
                  <a:schemeClr val="bg1"/>
                </a:solidFill>
              </a:rPr>
              <a:t>sign </a:t>
            </a:r>
            <a:r>
              <a:rPr lang="en-US" sz="1700" dirty="0">
                <a:solidFill>
                  <a:schemeClr val="bg1"/>
                </a:solidFill>
              </a:rPr>
              <a:t>your </a:t>
            </a:r>
            <a:r>
              <a:rPr lang="en-US" sz="1700" dirty="0" smtClean="0">
                <a:solidFill>
                  <a:schemeClr val="bg1"/>
                </a:solidFill>
              </a:rPr>
              <a:t>name underneath</a:t>
            </a:r>
            <a:r>
              <a:rPr lang="en-US" sz="1700" dirty="0">
                <a:solidFill>
                  <a:schemeClr val="bg1"/>
                </a:solidFill>
              </a:rPr>
              <a:t>. </a:t>
            </a:r>
            <a:endParaRPr lang="en-US" sz="17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bg1"/>
                </a:solidFill>
              </a:rPr>
              <a:t>The </a:t>
            </a:r>
            <a:r>
              <a:rPr lang="en-US" sz="1700" dirty="0">
                <a:solidFill>
                  <a:schemeClr val="bg1"/>
                </a:solidFill>
              </a:rPr>
              <a:t>check may only be deposited to your specific bank account</a:t>
            </a:r>
            <a:r>
              <a:rPr lang="en-US" sz="17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61314" y="2618936"/>
            <a:ext cx="2993571" cy="34008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This method allows </a:t>
            </a:r>
            <a:r>
              <a:rPr lang="en-US" dirty="0">
                <a:solidFill>
                  <a:schemeClr val="bg1"/>
                </a:solidFill>
              </a:rPr>
              <a:t>you to sign your check over to someone else (a third party</a:t>
            </a:r>
            <a:r>
              <a:rPr lang="en-US" dirty="0" smtClean="0">
                <a:solidFill>
                  <a:schemeClr val="bg1"/>
                </a:solidFill>
              </a:rPr>
              <a:t>), </a:t>
            </a:r>
            <a:r>
              <a:rPr lang="en-US" dirty="0">
                <a:solidFill>
                  <a:schemeClr val="bg1"/>
                </a:solidFill>
              </a:rPr>
              <a:t>who </a:t>
            </a:r>
            <a:r>
              <a:rPr lang="en-US" dirty="0" smtClean="0">
                <a:solidFill>
                  <a:schemeClr val="bg1"/>
                </a:solidFill>
              </a:rPr>
              <a:t>can </a:t>
            </a:r>
            <a:r>
              <a:rPr lang="en-US" dirty="0">
                <a:solidFill>
                  <a:schemeClr val="bg1"/>
                </a:solidFill>
              </a:rPr>
              <a:t>then deposit </a:t>
            </a:r>
            <a:r>
              <a:rPr lang="en-US" dirty="0" smtClean="0">
                <a:solidFill>
                  <a:schemeClr val="bg1"/>
                </a:solidFill>
              </a:rPr>
              <a:t>or </a:t>
            </a:r>
            <a:r>
              <a:rPr lang="en-US" dirty="0">
                <a:solidFill>
                  <a:schemeClr val="bg1"/>
                </a:solidFill>
              </a:rPr>
              <a:t>cash it. 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Write </a:t>
            </a:r>
            <a:r>
              <a:rPr lang="en-US" dirty="0">
                <a:solidFill>
                  <a:schemeClr val="bg1"/>
                </a:solidFill>
              </a:rPr>
              <a:t>"Pay to the order of" and then the name of the person </a:t>
            </a:r>
            <a:r>
              <a:rPr lang="en-US" dirty="0" smtClean="0">
                <a:solidFill>
                  <a:schemeClr val="bg1"/>
                </a:solidFill>
              </a:rPr>
              <a:t>to whom you </a:t>
            </a:r>
            <a:r>
              <a:rPr lang="en-US" dirty="0">
                <a:solidFill>
                  <a:schemeClr val="bg1"/>
                </a:solidFill>
              </a:rPr>
              <a:t>are giving the </a:t>
            </a:r>
            <a:r>
              <a:rPr lang="en-US" dirty="0" smtClean="0">
                <a:solidFill>
                  <a:schemeClr val="bg1"/>
                </a:solidFill>
              </a:rPr>
              <a:t>check.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Then </a:t>
            </a:r>
            <a:r>
              <a:rPr lang="en-US" dirty="0">
                <a:solidFill>
                  <a:schemeClr val="bg1"/>
                </a:solidFill>
              </a:rPr>
              <a:t>sign your name underneath. 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0" name="Elbow Connector 29"/>
          <p:cNvCxnSpPr/>
          <p:nvPr/>
        </p:nvCxnSpPr>
        <p:spPr>
          <a:xfrm rot="10800000">
            <a:off x="1793874" y="1889893"/>
            <a:ext cx="890058" cy="700907"/>
          </a:xfrm>
          <a:prstGeom prst="bentConnector3">
            <a:avLst>
              <a:gd name="adj1" fmla="val 535"/>
            </a:avLst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>
            <a:off x="4876800" y="1889892"/>
            <a:ext cx="890058" cy="700907"/>
          </a:xfrm>
          <a:prstGeom prst="bentConnector3">
            <a:avLst>
              <a:gd name="adj1" fmla="val 535"/>
            </a:avLst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>
            <a:off x="8089371" y="1888123"/>
            <a:ext cx="890058" cy="700907"/>
          </a:xfrm>
          <a:prstGeom prst="bentConnector3">
            <a:avLst>
              <a:gd name="adj1" fmla="val 535"/>
            </a:avLst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17</a:t>
            </a:fld>
            <a:endParaRPr lang="en-US" dirty="0"/>
          </a:p>
        </p:txBody>
      </p:sp>
      <p:pic>
        <p:nvPicPr>
          <p:cNvPr id="23" name="Picture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4" name="Picture 2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25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71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3" grpId="0"/>
      <p:bldP spid="14" grpId="0"/>
      <p:bldP spid="15" grpId="0"/>
      <p:bldP spid="16" grpId="0"/>
      <p:bldP spid="17" grpId="0"/>
      <p:bldP spid="18" grpId="0"/>
      <p:bldP spid="5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09600" y="685800"/>
            <a:ext cx="8077200" cy="685800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DEPOSIT </a:t>
            </a:r>
            <a:r>
              <a:rPr lang="en-US" sz="3200" b="1" spc="-15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SLIP</a:t>
            </a:r>
            <a:endParaRPr lang="es-ES" sz="3200" b="1" spc="-150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239000" cy="328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4724400"/>
            <a:ext cx="70104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latin typeface="Franklin Gothic Book" pitchFamily="34" charset="0"/>
              </a:rPr>
              <a:t>Deposit Scenario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</a:rPr>
              <a:t>You have the following items for deposit: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</a:rPr>
              <a:t>Cash = $50	Check 1217 = $20		Check 809 = $10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</a:rPr>
              <a:t>How would you complete the deposit slip?</a:t>
            </a:r>
            <a:endParaRPr lang="en-US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1600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</a:t>
            </a:r>
            <a:r>
              <a:rPr lang="en-US" dirty="0" smtClean="0"/>
              <a:t> </a:t>
            </a:r>
            <a:r>
              <a:rPr lang="en-US" sz="2000" dirty="0" smtClean="0"/>
              <a:t>0  </a:t>
            </a:r>
            <a:r>
              <a:rPr lang="en-US" dirty="0" smtClean="0"/>
              <a:t> </a:t>
            </a:r>
            <a:r>
              <a:rPr lang="en-US" sz="2000" dirty="0" smtClean="0"/>
              <a:t>0 0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1981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n-US" dirty="0" smtClean="0"/>
              <a:t> </a:t>
            </a:r>
            <a:r>
              <a:rPr lang="en-US" sz="2000" dirty="0" smtClean="0"/>
              <a:t>0  </a:t>
            </a:r>
            <a:r>
              <a:rPr lang="en-US" dirty="0" smtClean="0"/>
              <a:t> </a:t>
            </a:r>
            <a:r>
              <a:rPr lang="en-US" sz="2000" dirty="0" smtClean="0"/>
              <a:t>0 0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2286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  <a:r>
              <a:rPr lang="en-US" dirty="0" smtClean="0"/>
              <a:t> </a:t>
            </a:r>
            <a:r>
              <a:rPr lang="en-US" sz="2000" dirty="0" smtClean="0"/>
              <a:t>0  </a:t>
            </a:r>
            <a:r>
              <a:rPr lang="en-US" dirty="0" smtClean="0"/>
              <a:t> </a:t>
            </a:r>
            <a:r>
              <a:rPr lang="en-US" sz="2000" dirty="0" smtClean="0"/>
              <a:t>0 0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2895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8</a:t>
            </a:r>
            <a:r>
              <a:rPr lang="en-US" dirty="0" smtClean="0"/>
              <a:t> </a:t>
            </a:r>
            <a:r>
              <a:rPr lang="en-US" sz="2000" dirty="0" smtClean="0"/>
              <a:t>0  </a:t>
            </a:r>
            <a:r>
              <a:rPr lang="en-US" dirty="0" smtClean="0"/>
              <a:t> </a:t>
            </a:r>
            <a:r>
              <a:rPr lang="en-US" sz="2000" dirty="0" smtClean="0"/>
              <a:t>0 0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3657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</a:t>
            </a:r>
            <a:r>
              <a:rPr lang="en-US" dirty="0" smtClean="0"/>
              <a:t> </a:t>
            </a:r>
            <a:r>
              <a:rPr lang="en-US" sz="2000" dirty="0" smtClean="0"/>
              <a:t>0  </a:t>
            </a:r>
            <a:r>
              <a:rPr lang="en-US" dirty="0" smtClean="0"/>
              <a:t> </a:t>
            </a:r>
            <a:r>
              <a:rPr lang="en-US" sz="2000" dirty="0" smtClean="0"/>
              <a:t>0 0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1217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2286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809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2514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1-1-14</a:t>
            </a:r>
            <a:endParaRPr lang="en-US" sz="1600" dirty="0"/>
          </a:p>
        </p:txBody>
      </p:sp>
      <p:sp>
        <p:nvSpPr>
          <p:cNvPr id="1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18</a:t>
            </a:fld>
            <a:endParaRPr lang="en-US" dirty="0"/>
          </a:p>
        </p:txBody>
      </p:sp>
      <p:pic>
        <p:nvPicPr>
          <p:cNvPr id="19" name="Picture 1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2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04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066800"/>
          </a:xfrm>
        </p:spPr>
        <p:txBody>
          <a:bodyPr t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Automated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Teller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Machine</a:t>
            </a:r>
            <a:r>
              <a:rPr lang="en-US" sz="32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20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(ATM) Card</a:t>
            </a:r>
            <a:endParaRPr lang="es-ES" sz="3200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905000"/>
            <a:ext cx="5029200" cy="3505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An ATM card can only be used with a personal identification number (PIN) at an ATM.</a:t>
            </a:r>
          </a:p>
          <a:p>
            <a:pPr>
              <a:lnSpc>
                <a:spcPct val="100000"/>
              </a:lnSpc>
            </a:pPr>
            <a:endParaRPr lang="en-US" sz="2400" cap="none" dirty="0" smtClean="0">
              <a:solidFill>
                <a:srgbClr val="404040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ATM fees may be charged when the cardholder uses the ATMs of other financial institutions.</a:t>
            </a:r>
            <a:endParaRPr lang="es-ES" sz="2400" cap="none" dirty="0">
              <a:solidFill>
                <a:srgbClr val="40404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1739900" cy="2286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0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9" y="1772816"/>
            <a:ext cx="8496944" cy="73951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s-ES" sz="4400" dirty="0" err="1">
                <a:solidFill>
                  <a:schemeClr val="bg1"/>
                </a:solidFill>
              </a:rPr>
              <a:t>Lesson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rgbClr val="000000"/>
                </a:solidFill>
              </a:rPr>
              <a:t>Objectives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99867" y="1396800"/>
            <a:ext cx="5544269" cy="359924"/>
          </a:xfrm>
        </p:spPr>
        <p:txBody>
          <a:bodyPr/>
          <a:lstStyle/>
          <a:p>
            <a:r>
              <a:rPr lang="es-ES" dirty="0" err="1" smtClean="0">
                <a:solidFill>
                  <a:schemeClr val="tx1"/>
                </a:solidFill>
              </a:rPr>
              <a:t>Lesson</a:t>
            </a:r>
            <a:r>
              <a:rPr lang="es-ES" dirty="0" smtClean="0">
                <a:solidFill>
                  <a:schemeClr val="tx1"/>
                </a:solidFill>
              </a:rPr>
              <a:t> 2: In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Aftermath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5257800"/>
            <a:ext cx="3172716" cy="352524"/>
          </a:xfrm>
          <a:prstGeom prst="rect">
            <a:avLst/>
          </a:prstGeom>
        </p:spPr>
      </p:pic>
      <p:sp>
        <p:nvSpPr>
          <p:cNvPr id="14" name="Subtitle 13"/>
          <p:cNvSpPr txBox="1">
            <a:spLocks noGrp="1"/>
          </p:cNvSpPr>
          <p:nvPr>
            <p:ph type="subTitle" idx="1"/>
          </p:nvPr>
        </p:nvSpPr>
        <p:spPr>
          <a:xfrm>
            <a:off x="1524000" y="2667000"/>
            <a:ext cx="6477000" cy="2459971"/>
          </a:xfrm>
          <a:prstGeom prst="rect">
            <a:avLst/>
          </a:prstGeom>
          <a:noFill/>
        </p:spPr>
        <p:txBody>
          <a:bodyPr wrap="square" lIns="74996" tIns="37498" rIns="74996" bIns="37498" rtlCol="0">
            <a:spAutoFit/>
          </a:bodyPr>
          <a:lstStyle/>
          <a:p>
            <a:pPr algn="l">
              <a:spcAft>
                <a:spcPts val="492"/>
              </a:spcAft>
            </a:pPr>
            <a:r>
              <a:rPr lang="en-US" sz="2000" b="1" dirty="0" smtClean="0">
                <a:solidFill>
                  <a:srgbClr val="010000"/>
                </a:solidFill>
                <a:cs typeface="Arial"/>
              </a:rPr>
              <a:t>Students will</a:t>
            </a:r>
            <a:r>
              <a:rPr lang="en-US" sz="2000" dirty="0" smtClean="0">
                <a:solidFill>
                  <a:srgbClr val="010000"/>
                </a:solidFill>
                <a:cs typeface="Arial"/>
              </a:rPr>
              <a:t>: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2000" dirty="0"/>
              <a:t>Adopt strategies for managing important </a:t>
            </a:r>
            <a:r>
              <a:rPr lang="en-US" sz="2000" dirty="0" smtClean="0"/>
              <a:t>documents.</a:t>
            </a:r>
            <a:endParaRPr lang="en-US" sz="2000" dirty="0"/>
          </a:p>
          <a:p>
            <a:pPr marL="342900" lvl="0" indent="-342900" algn="l">
              <a:buFont typeface="+mj-lt"/>
              <a:buAutoNum type="arabicPeriod"/>
            </a:pPr>
            <a:r>
              <a:rPr lang="en-US" sz="2000" dirty="0"/>
              <a:t>Analyze various deposit </a:t>
            </a:r>
            <a:r>
              <a:rPr lang="en-US" sz="2000" dirty="0" smtClean="0"/>
              <a:t>accounts.</a:t>
            </a:r>
            <a:endParaRPr lang="en-US" sz="2000" dirty="0"/>
          </a:p>
          <a:p>
            <a:pPr marL="342900" lvl="0" indent="-342900" algn="l">
              <a:buFont typeface="+mj-lt"/>
              <a:buAutoNum type="arabicPeriod"/>
            </a:pPr>
            <a:r>
              <a:rPr lang="en-US" sz="2000" dirty="0"/>
              <a:t>Compare and contrast the various banking </a:t>
            </a:r>
            <a:r>
              <a:rPr lang="en-US" sz="2000" dirty="0" smtClean="0"/>
              <a:t>tools.</a:t>
            </a:r>
            <a:endParaRPr lang="en-US" sz="2000" dirty="0"/>
          </a:p>
          <a:p>
            <a:pPr marL="342900" lvl="0" indent="-342900" algn="l">
              <a:buFont typeface="+mj-lt"/>
              <a:buAutoNum type="arabicPeriod"/>
            </a:pPr>
            <a:r>
              <a:rPr lang="en-US" sz="2000" dirty="0"/>
              <a:t>Demonstrate skill in basic financial </a:t>
            </a:r>
            <a:r>
              <a:rPr lang="en-US" sz="2000" dirty="0" smtClean="0"/>
              <a:t>tasks.</a:t>
            </a:r>
            <a:endParaRPr lang="en-US" sz="2000" dirty="0"/>
          </a:p>
          <a:p>
            <a:pPr marL="342900" lvl="0" indent="-342900" algn="l">
              <a:buFont typeface="+mj-lt"/>
              <a:buAutoNum type="arabicPeriod"/>
            </a:pPr>
            <a:r>
              <a:rPr lang="en-US" sz="2000" dirty="0"/>
              <a:t>Evaluate types of financial </a:t>
            </a:r>
            <a:r>
              <a:rPr lang="en-US" sz="2000" dirty="0" smtClean="0"/>
              <a:t>institutions.</a:t>
            </a:r>
            <a:endParaRPr lang="en-US" sz="2000" dirty="0"/>
          </a:p>
          <a:p>
            <a:pPr marL="342900" lvl="0" indent="-342900" algn="l">
              <a:buFont typeface="+mj-lt"/>
              <a:buAutoNum type="arabicPeriod"/>
            </a:pPr>
            <a:r>
              <a:rPr lang="en-US" sz="2000" dirty="0"/>
              <a:t>Explore the benefits of a positive relationship with financial </a:t>
            </a:r>
            <a:r>
              <a:rPr lang="en-US" sz="2000" dirty="0" smtClean="0"/>
              <a:t>institutions.</a:t>
            </a:r>
            <a:endParaRPr lang="en-US" sz="2000" dirty="0"/>
          </a:p>
          <a:p>
            <a:pPr marL="342900" lvl="0" indent="-342900" algn="l">
              <a:buFont typeface="+mj-lt"/>
              <a:buAutoNum type="arabicPeriod"/>
            </a:pPr>
            <a:r>
              <a:rPr lang="en-US" sz="2000" dirty="0"/>
              <a:t>Identify types of important </a:t>
            </a:r>
            <a:r>
              <a:rPr lang="en-US" sz="2000" dirty="0" smtClean="0"/>
              <a:t>documents.</a:t>
            </a:r>
            <a:endParaRPr lang="en-US" sz="2000" dirty="0"/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</a:t>
            </a:fld>
            <a:endParaRPr lang="en-US" dirty="0"/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762000"/>
          </a:xfrm>
        </p:spPr>
        <p:txBody>
          <a:bodyPr tIns="0" bIns="0">
            <a:normAutofit/>
          </a:bodyPr>
          <a:lstStyle/>
          <a:p>
            <a:r>
              <a:rPr lang="en-US" sz="3200" dirty="0" smtClean="0">
                <a:solidFill>
                  <a:srgbClr val="404040"/>
                </a:solidFill>
                <a:latin typeface="Arial"/>
                <a:ea typeface="+mn-ea"/>
                <a:cs typeface="Arial"/>
              </a:rPr>
              <a:t>Debit </a:t>
            </a:r>
            <a:r>
              <a:rPr lang="en-US" sz="320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Card</a:t>
            </a:r>
            <a:endParaRPr lang="es-ES" sz="3200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20000" cy="4191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  <a:t>A debit card is used for cash withdrawals, deposits, and transfers. It is also used with a PIN at an ATM (checking or savings account).</a:t>
            </a:r>
          </a:p>
          <a:p>
            <a:pPr>
              <a:lnSpc>
                <a:spcPct val="100000"/>
              </a:lnSpc>
            </a:pPr>
            <a:endParaRPr lang="en-US" sz="2400" cap="none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  <a:t>When used for purchases, the </a:t>
            </a:r>
            <a:b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</a:b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  <a:t>transaction looks like a credit card</a:t>
            </a:r>
            <a:b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</a:b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  <a:t>transaction, but the purchase </a:t>
            </a:r>
            <a:b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</a:b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  <a:t>amount is deducted directly from </a:t>
            </a:r>
            <a:b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</a:b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  <a:t>your checking account.</a:t>
            </a:r>
          </a:p>
        </p:txBody>
      </p:sp>
      <p:pic>
        <p:nvPicPr>
          <p:cNvPr id="4" name="Picture 3">
            <a:hlinkClick r:id="rId3"/>
          </p:cNvPr>
          <p:cNvPicPr>
            <a:picLocks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352800"/>
            <a:ext cx="3340100" cy="213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03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404040"/>
                </a:solidFill>
                <a:latin typeface="Arial"/>
                <a:ea typeface="+mn-ea"/>
                <a:cs typeface="Arial"/>
              </a:rPr>
              <a:t>Online </a:t>
            </a:r>
            <a:r>
              <a:rPr lang="en-US" sz="320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Banking</a:t>
            </a:r>
            <a:endParaRPr lang="es-ES" sz="3200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0386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Online banking: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Works as an organizational and financial management tool.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Allows consumer to view account balances, see recent transactions, make transfers between accounts, and  make payments.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Offers a variety of options, depending on specific financial institution.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Includes online bill pay.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Enables scheduled payments.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en-US" sz="2400" cap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921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1824947" cy="17370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2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404040"/>
                </a:solidFill>
                <a:latin typeface="Arial"/>
                <a:ea typeface="+mn-ea"/>
                <a:cs typeface="Arial"/>
              </a:rPr>
              <a:t>Mobile </a:t>
            </a:r>
            <a:r>
              <a:rPr lang="en-US" sz="320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Banking</a:t>
            </a:r>
            <a:endParaRPr lang="es-ES" sz="3200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Mobile web browser</a:t>
            </a:r>
          </a:p>
          <a:p>
            <a:pPr marL="265176" lvl="1" indent="-265176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Pay bills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transfer funds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65176" lvl="1" indent="-265176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Send money to other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bank customers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65176" lvl="1" indent="-265176"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Explore detailed account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activity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Smartphone apps</a:t>
            </a:r>
          </a:p>
          <a:p>
            <a:pPr marL="265176" lvl="1" indent="-265176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Deposit checks</a:t>
            </a:r>
          </a:p>
          <a:p>
            <a:pPr marL="265176" lvl="1" indent="-265176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Pay bills and transfer funds</a:t>
            </a:r>
          </a:p>
          <a:p>
            <a:pPr marL="265176" lvl="1" indent="-265176"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Manage account and review activity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Text banking</a:t>
            </a:r>
          </a:p>
          <a:p>
            <a:pPr marL="265176" lvl="1" indent="-265176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See account balances</a:t>
            </a:r>
          </a:p>
          <a:p>
            <a:pPr marL="265176" lvl="1" indent="-265176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Review recent account activity</a:t>
            </a:r>
          </a:p>
          <a:p>
            <a:pPr marL="265176" lvl="1" indent="-265176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Transfer funds</a:t>
            </a:r>
          </a:p>
          <a:p>
            <a:pPr>
              <a:lnSpc>
                <a:spcPct val="100000"/>
              </a:lnSpc>
              <a:buNone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pic>
        <p:nvPicPr>
          <p:cNvPr id="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73" y="3886200"/>
            <a:ext cx="2476603" cy="18766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4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924800" cy="4419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Banking and account tools are continually evolving.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Smart chips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Fingerprint technology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What’s next?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Understand the potential responsibilities and risks of the financial tools you use.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0"/>
            <a:ext cx="8229600" cy="457200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pc="-150" dirty="0" smtClean="0">
                <a:solidFill>
                  <a:srgbClr val="404040"/>
                </a:solidFill>
                <a:latin typeface="Arial"/>
                <a:ea typeface="+mn-ea"/>
                <a:cs typeface="Arial"/>
              </a:rPr>
              <a:t>EVOLVING</a:t>
            </a:r>
            <a:r>
              <a:rPr lang="en-US" sz="3200" b="1" spc="-15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200" b="1" spc="-15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ACCOUNT TOOLS</a:t>
            </a:r>
            <a:endParaRPr lang="es-ES" sz="3200" b="1" spc="-150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5638800"/>
            <a:ext cx="7000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u="sng" dirty="0">
                <a:hlinkClick r:id="rId5"/>
              </a:rPr>
              <a:t>portalsandrails.frbatlanta.org/2013/05/which-is-riskier-change-or-avoiding-it.html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76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404040"/>
                </a:solidFill>
                <a:latin typeface="Arial"/>
                <a:ea typeface="+mn-ea"/>
                <a:cs typeface="Arial"/>
              </a:rPr>
              <a:t>Electronic </a:t>
            </a:r>
            <a:r>
              <a:rPr lang="en-US" sz="320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Deposits</a:t>
            </a:r>
            <a:endParaRPr lang="es-ES" sz="3200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Direct d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eposit</a:t>
            </a:r>
            <a:endParaRPr 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265176" lvl="1" indent="-265176">
              <a:spcBef>
                <a:spcPts val="0"/>
              </a:spcBef>
              <a:spcAft>
                <a:spcPts val="400"/>
              </a:spcAft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 electronic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deposit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of funds (such as paychecks) to your account</a:t>
            </a:r>
          </a:p>
          <a:p>
            <a:pPr marL="265176" lvl="1" indent="-265176">
              <a:spcBef>
                <a:spcPts val="0"/>
              </a:spcBef>
              <a:spcAft>
                <a:spcPts val="400"/>
              </a:spcAft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Benefits:</a:t>
            </a:r>
          </a:p>
          <a:p>
            <a:pPr marL="630936" lvl="2" indent="-265176">
              <a:spcBef>
                <a:spcPts val="0"/>
              </a:spcBef>
              <a:spcAft>
                <a:spcPts val="400"/>
              </a:spcAft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Availability of funds the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same day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 the deposit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630936" lvl="2" indent="-265176">
              <a:spcBef>
                <a:spcPts val="0"/>
              </a:spcBef>
              <a:spcAft>
                <a:spcPts val="400"/>
              </a:spcAft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Convenience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630936" lvl="2" indent="-265176">
              <a:spcBef>
                <a:spcPts val="0"/>
              </a:spcBef>
              <a:spcAft>
                <a:spcPts val="400"/>
              </a:spcAft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Reliability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630936" lvl="2" indent="-265176">
              <a:spcBef>
                <a:spcPts val="0"/>
              </a:spcBef>
              <a:spcAft>
                <a:spcPts val="400"/>
              </a:spcAft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Security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630936" lvl="2" indent="-265176">
              <a:spcBef>
                <a:spcPts val="0"/>
              </a:spcBef>
              <a:spcAft>
                <a:spcPts val="600"/>
              </a:spcAft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Flexibility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sz="2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ATM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and m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obile banking deposits</a:t>
            </a:r>
            <a:endParaRPr 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265176" lvl="1" indent="-265176">
              <a:spcBef>
                <a:spcPts val="0"/>
              </a:spcBef>
              <a:spcAft>
                <a:spcPts val="400"/>
              </a:spcAft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 deposit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slip necessary</a:t>
            </a:r>
          </a:p>
          <a:p>
            <a:pPr marL="265176" lvl="1" indent="-265176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Completed at an ATM or by smartphone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1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28600" y="304800"/>
            <a:ext cx="2133600" cy="1371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CHECKING ACCOUNT </a:t>
            </a:r>
            <a:r>
              <a:rPr lang="en-US" sz="2800" b="1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REGISTER</a:t>
            </a:r>
            <a:endParaRPr lang="es-ES" sz="2800" b="1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4" b="18315"/>
          <a:stretch/>
        </p:blipFill>
        <p:spPr bwMode="auto">
          <a:xfrm>
            <a:off x="2377440" y="1251"/>
            <a:ext cx="6766560" cy="560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92960"/>
              </p:ext>
            </p:extLst>
          </p:nvPr>
        </p:nvGraphicFramePr>
        <p:xfrm>
          <a:off x="2377442" y="404049"/>
          <a:ext cx="6687798" cy="5465445"/>
        </p:xfrm>
        <a:graphic>
          <a:graphicData uri="http://schemas.openxmlformats.org/drawingml/2006/table">
            <a:tbl>
              <a:tblPr/>
              <a:tblGrid>
                <a:gridCol w="711398"/>
                <a:gridCol w="733998"/>
                <a:gridCol w="2201998"/>
                <a:gridCol w="911172"/>
                <a:gridCol w="294231"/>
                <a:gridCol w="974449"/>
                <a:gridCol w="860552"/>
              </a:tblGrid>
              <a:tr h="88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F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F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Transaction Description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F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Deposit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F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F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Fee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Withdrawal (-)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F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FCF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Beginning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612.04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Books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597.04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Donation to XYZ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ATM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withdrawal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540.04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ATM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withdrawal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520.04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ATM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withdrawal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Transfer from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savings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1,700.04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Utilities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217.54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1,482.50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Monthly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maintenance fee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1,479.00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Deposit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ATM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deposit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521.78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2,000.78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House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 (mortgage)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1,232.27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768.51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Gym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membership fee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743.51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Cell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phone payment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689.04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Deposit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Direct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deposit (paycheck)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258.90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947.94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Personal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loan payment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893.97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Deposit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ATM Deposit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943.97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9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9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987831"/>
            <a:ext cx="1428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8"/>
          <p:cNvGrpSpPr>
            <a:grpSpLocks noChangeAspect="1"/>
          </p:cNvGrpSpPr>
          <p:nvPr/>
        </p:nvGrpSpPr>
        <p:grpSpPr bwMode="auto">
          <a:xfrm>
            <a:off x="6989855" y="2209800"/>
            <a:ext cx="93146" cy="142824"/>
            <a:chOff x="4380" y="960"/>
            <a:chExt cx="90" cy="138"/>
          </a:xfrm>
        </p:grpSpPr>
        <p:sp>
          <p:nvSpPr>
            <p:cNvPr id="23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0" y="960"/>
              <a:ext cx="9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960"/>
              <a:ext cx="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8"/>
          <p:cNvGrpSpPr>
            <a:grpSpLocks noChangeAspect="1"/>
          </p:cNvGrpSpPr>
          <p:nvPr/>
        </p:nvGrpSpPr>
        <p:grpSpPr bwMode="auto">
          <a:xfrm>
            <a:off x="6983661" y="2667000"/>
            <a:ext cx="93146" cy="142824"/>
            <a:chOff x="4380" y="960"/>
            <a:chExt cx="90" cy="138"/>
          </a:xfrm>
        </p:grpSpPr>
        <p:sp>
          <p:nvSpPr>
            <p:cNvPr id="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0" y="960"/>
              <a:ext cx="9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960"/>
              <a:ext cx="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8"/>
          <p:cNvGrpSpPr>
            <a:grpSpLocks noChangeAspect="1"/>
          </p:cNvGrpSpPr>
          <p:nvPr/>
        </p:nvGrpSpPr>
        <p:grpSpPr bwMode="auto">
          <a:xfrm>
            <a:off x="6986324" y="3069266"/>
            <a:ext cx="93146" cy="142824"/>
            <a:chOff x="4380" y="960"/>
            <a:chExt cx="90" cy="138"/>
          </a:xfrm>
        </p:grpSpPr>
        <p:sp>
          <p:nvSpPr>
            <p:cNvPr id="29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0" y="960"/>
              <a:ext cx="9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960"/>
              <a:ext cx="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8"/>
          <p:cNvGrpSpPr>
            <a:grpSpLocks noChangeAspect="1"/>
          </p:cNvGrpSpPr>
          <p:nvPr/>
        </p:nvGrpSpPr>
        <p:grpSpPr bwMode="auto">
          <a:xfrm>
            <a:off x="6971253" y="3962400"/>
            <a:ext cx="93146" cy="142824"/>
            <a:chOff x="4380" y="960"/>
            <a:chExt cx="90" cy="138"/>
          </a:xfrm>
        </p:grpSpPr>
        <p:sp>
          <p:nvSpPr>
            <p:cNvPr id="32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0" y="960"/>
              <a:ext cx="9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960"/>
              <a:ext cx="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8"/>
          <p:cNvGrpSpPr>
            <a:grpSpLocks noChangeAspect="1"/>
          </p:cNvGrpSpPr>
          <p:nvPr/>
        </p:nvGrpSpPr>
        <p:grpSpPr bwMode="auto">
          <a:xfrm>
            <a:off x="7007197" y="4419600"/>
            <a:ext cx="93146" cy="142824"/>
            <a:chOff x="4380" y="960"/>
            <a:chExt cx="90" cy="138"/>
          </a:xfrm>
        </p:grpSpPr>
        <p:sp>
          <p:nvSpPr>
            <p:cNvPr id="35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0" y="960"/>
              <a:ext cx="9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960"/>
              <a:ext cx="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8"/>
          <p:cNvGrpSpPr>
            <a:grpSpLocks noChangeAspect="1"/>
          </p:cNvGrpSpPr>
          <p:nvPr/>
        </p:nvGrpSpPr>
        <p:grpSpPr bwMode="auto">
          <a:xfrm>
            <a:off x="7000065" y="1968798"/>
            <a:ext cx="93146" cy="142824"/>
            <a:chOff x="4380" y="960"/>
            <a:chExt cx="90" cy="138"/>
          </a:xfrm>
          <a:solidFill>
            <a:schemeClr val="bg1">
              <a:lumMod val="95000"/>
            </a:schemeClr>
          </a:solidFill>
        </p:grpSpPr>
        <p:sp>
          <p:nvSpPr>
            <p:cNvPr id="41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0" y="960"/>
              <a:ext cx="90" cy="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2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960"/>
              <a:ext cx="96" cy="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Group 8"/>
          <p:cNvGrpSpPr>
            <a:grpSpLocks noChangeAspect="1"/>
          </p:cNvGrpSpPr>
          <p:nvPr/>
        </p:nvGrpSpPr>
        <p:grpSpPr bwMode="auto">
          <a:xfrm>
            <a:off x="6989429" y="2439112"/>
            <a:ext cx="93146" cy="142824"/>
            <a:chOff x="4380" y="960"/>
            <a:chExt cx="90" cy="138"/>
          </a:xfrm>
          <a:solidFill>
            <a:schemeClr val="bg1">
              <a:lumMod val="95000"/>
            </a:schemeClr>
          </a:solidFill>
        </p:grpSpPr>
        <p:sp>
          <p:nvSpPr>
            <p:cNvPr id="44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0" y="960"/>
              <a:ext cx="90" cy="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960"/>
              <a:ext cx="96" cy="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8"/>
          <p:cNvGrpSpPr>
            <a:grpSpLocks noChangeAspect="1"/>
          </p:cNvGrpSpPr>
          <p:nvPr/>
        </p:nvGrpSpPr>
        <p:grpSpPr bwMode="auto">
          <a:xfrm>
            <a:off x="6980948" y="2895600"/>
            <a:ext cx="93146" cy="142824"/>
            <a:chOff x="4380" y="960"/>
            <a:chExt cx="90" cy="138"/>
          </a:xfrm>
          <a:solidFill>
            <a:schemeClr val="bg1">
              <a:lumMod val="95000"/>
            </a:schemeClr>
          </a:solidFill>
        </p:grpSpPr>
        <p:sp>
          <p:nvSpPr>
            <p:cNvPr id="47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0" y="960"/>
              <a:ext cx="90" cy="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8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960"/>
              <a:ext cx="96" cy="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Group 8"/>
          <p:cNvGrpSpPr>
            <a:grpSpLocks noChangeAspect="1"/>
          </p:cNvGrpSpPr>
          <p:nvPr/>
        </p:nvGrpSpPr>
        <p:grpSpPr bwMode="auto">
          <a:xfrm>
            <a:off x="6979576" y="3319940"/>
            <a:ext cx="93146" cy="142824"/>
            <a:chOff x="4380" y="960"/>
            <a:chExt cx="90" cy="138"/>
          </a:xfrm>
          <a:solidFill>
            <a:schemeClr val="bg1">
              <a:lumMod val="95000"/>
            </a:schemeClr>
          </a:solidFill>
        </p:grpSpPr>
        <p:sp>
          <p:nvSpPr>
            <p:cNvPr id="50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0" y="960"/>
              <a:ext cx="90" cy="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960"/>
              <a:ext cx="96" cy="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" name="Group 8"/>
          <p:cNvGrpSpPr>
            <a:grpSpLocks noChangeAspect="1"/>
          </p:cNvGrpSpPr>
          <p:nvPr/>
        </p:nvGrpSpPr>
        <p:grpSpPr bwMode="auto">
          <a:xfrm>
            <a:off x="7000841" y="4200576"/>
            <a:ext cx="93146" cy="142824"/>
            <a:chOff x="4380" y="960"/>
            <a:chExt cx="90" cy="138"/>
          </a:xfrm>
          <a:solidFill>
            <a:schemeClr val="bg1">
              <a:lumMod val="95000"/>
            </a:schemeClr>
          </a:solidFill>
        </p:grpSpPr>
        <p:sp>
          <p:nvSpPr>
            <p:cNvPr id="53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0" y="960"/>
              <a:ext cx="90" cy="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960"/>
              <a:ext cx="96" cy="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Group 8"/>
          <p:cNvGrpSpPr>
            <a:grpSpLocks noChangeAspect="1"/>
          </p:cNvGrpSpPr>
          <p:nvPr/>
        </p:nvGrpSpPr>
        <p:grpSpPr bwMode="auto">
          <a:xfrm>
            <a:off x="6966099" y="3537099"/>
            <a:ext cx="93146" cy="142824"/>
            <a:chOff x="4380" y="960"/>
            <a:chExt cx="90" cy="138"/>
          </a:xfrm>
        </p:grpSpPr>
        <p:sp>
          <p:nvSpPr>
            <p:cNvPr id="56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0" y="960"/>
              <a:ext cx="9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7" name="Picture 9"/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960"/>
              <a:ext cx="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25</a:t>
            </a:fld>
            <a:endParaRPr lang="en-US" dirty="0"/>
          </a:p>
        </p:txBody>
      </p:sp>
      <p:pic>
        <p:nvPicPr>
          <p:cNvPr id="58" name="Picture 5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59" name="Picture 5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6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" b="16424"/>
          <a:stretch/>
        </p:blipFill>
        <p:spPr bwMode="auto">
          <a:xfrm>
            <a:off x="2377441" y="1250"/>
            <a:ext cx="6766559" cy="573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926439"/>
              </p:ext>
            </p:extLst>
          </p:nvPr>
        </p:nvGraphicFramePr>
        <p:xfrm>
          <a:off x="2362201" y="404049"/>
          <a:ext cx="6703039" cy="5465445"/>
        </p:xfrm>
        <a:graphic>
          <a:graphicData uri="http://schemas.openxmlformats.org/drawingml/2006/table">
            <a:tbl>
              <a:tblPr/>
              <a:tblGrid>
                <a:gridCol w="643340"/>
                <a:gridCol w="744229"/>
                <a:gridCol w="2232689"/>
                <a:gridCol w="923872"/>
                <a:gridCol w="298332"/>
                <a:gridCol w="988031"/>
                <a:gridCol w="872546"/>
              </a:tblGrid>
              <a:tr h="88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F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F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Transaction Description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F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Deposit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F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F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Fee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Withdrawal (-)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F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FCF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Beginning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612.04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Books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597.04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Donation to XYZ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ATM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withdrawal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540.04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ATM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withdrawal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520.04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ATM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withdrawal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Transfer from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savings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1,700.04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Utilities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217.54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1,482.50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Monthly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maintenance fee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1,479.00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Deposit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ATM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deposit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521.78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2,000.78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House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 (mortgage)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1,232.27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768.51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Gym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membership fee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743.51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Cell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phone payment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689.04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Deposit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Direct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deposit (paycheck)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258.90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947.94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Personal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loan payment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893.97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Deposit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ATM Deposit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943.97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9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9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987831"/>
            <a:ext cx="1428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8"/>
          <p:cNvGrpSpPr>
            <a:grpSpLocks noChangeAspect="1"/>
          </p:cNvGrpSpPr>
          <p:nvPr/>
        </p:nvGrpSpPr>
        <p:grpSpPr bwMode="auto">
          <a:xfrm>
            <a:off x="6993455" y="1795844"/>
            <a:ext cx="93146" cy="142824"/>
            <a:chOff x="4380" y="960"/>
            <a:chExt cx="90" cy="138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0" y="960"/>
              <a:ext cx="9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960"/>
              <a:ext cx="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8"/>
          <p:cNvGrpSpPr>
            <a:grpSpLocks noChangeAspect="1"/>
          </p:cNvGrpSpPr>
          <p:nvPr/>
        </p:nvGrpSpPr>
        <p:grpSpPr bwMode="auto">
          <a:xfrm>
            <a:off x="6989855" y="2209800"/>
            <a:ext cx="93146" cy="142824"/>
            <a:chOff x="4380" y="960"/>
            <a:chExt cx="90" cy="138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0" y="960"/>
              <a:ext cx="9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960"/>
              <a:ext cx="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8"/>
          <p:cNvGrpSpPr>
            <a:grpSpLocks noChangeAspect="1"/>
          </p:cNvGrpSpPr>
          <p:nvPr/>
        </p:nvGrpSpPr>
        <p:grpSpPr bwMode="auto">
          <a:xfrm>
            <a:off x="6983661" y="2667000"/>
            <a:ext cx="93146" cy="142824"/>
            <a:chOff x="4380" y="960"/>
            <a:chExt cx="90" cy="138"/>
          </a:xfrm>
        </p:grpSpPr>
        <p:sp>
          <p:nvSpPr>
            <p:cNvPr id="15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0" y="960"/>
              <a:ext cx="9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960"/>
              <a:ext cx="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6986324" y="3069266"/>
            <a:ext cx="93146" cy="142824"/>
            <a:chOff x="4380" y="960"/>
            <a:chExt cx="90" cy="138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0" y="960"/>
              <a:ext cx="9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960"/>
              <a:ext cx="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8"/>
          <p:cNvGrpSpPr>
            <a:grpSpLocks noChangeAspect="1"/>
          </p:cNvGrpSpPr>
          <p:nvPr/>
        </p:nvGrpSpPr>
        <p:grpSpPr bwMode="auto">
          <a:xfrm>
            <a:off x="6971253" y="3962400"/>
            <a:ext cx="93146" cy="142824"/>
            <a:chOff x="4380" y="960"/>
            <a:chExt cx="90" cy="138"/>
          </a:xfrm>
        </p:grpSpPr>
        <p:sp>
          <p:nvSpPr>
            <p:cNvPr id="21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0" y="960"/>
              <a:ext cx="9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960"/>
              <a:ext cx="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8"/>
          <p:cNvGrpSpPr>
            <a:grpSpLocks noChangeAspect="1"/>
          </p:cNvGrpSpPr>
          <p:nvPr/>
        </p:nvGrpSpPr>
        <p:grpSpPr bwMode="auto">
          <a:xfrm>
            <a:off x="7007197" y="4419600"/>
            <a:ext cx="93146" cy="142824"/>
            <a:chOff x="4380" y="960"/>
            <a:chExt cx="90" cy="138"/>
          </a:xfrm>
        </p:grpSpPr>
        <p:sp>
          <p:nvSpPr>
            <p:cNvPr id="24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0" y="960"/>
              <a:ext cx="9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960"/>
              <a:ext cx="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8"/>
          <p:cNvGrpSpPr>
            <a:grpSpLocks noChangeAspect="1"/>
          </p:cNvGrpSpPr>
          <p:nvPr/>
        </p:nvGrpSpPr>
        <p:grpSpPr bwMode="auto">
          <a:xfrm>
            <a:off x="6996956" y="1567244"/>
            <a:ext cx="93146" cy="142824"/>
            <a:chOff x="4380" y="960"/>
            <a:chExt cx="90" cy="138"/>
          </a:xfrm>
          <a:solidFill>
            <a:schemeClr val="bg1">
              <a:lumMod val="95000"/>
            </a:schemeClr>
          </a:solidFill>
        </p:grpSpPr>
        <p:sp>
          <p:nvSpPr>
            <p:cNvPr id="27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0" y="960"/>
              <a:ext cx="90" cy="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960"/>
              <a:ext cx="96" cy="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8"/>
          <p:cNvGrpSpPr>
            <a:grpSpLocks noChangeAspect="1"/>
          </p:cNvGrpSpPr>
          <p:nvPr/>
        </p:nvGrpSpPr>
        <p:grpSpPr bwMode="auto">
          <a:xfrm>
            <a:off x="6989429" y="2439112"/>
            <a:ext cx="93146" cy="142824"/>
            <a:chOff x="4380" y="960"/>
            <a:chExt cx="90" cy="138"/>
          </a:xfrm>
          <a:solidFill>
            <a:schemeClr val="bg1">
              <a:lumMod val="95000"/>
            </a:schemeClr>
          </a:solidFill>
        </p:grpSpPr>
        <p:sp>
          <p:nvSpPr>
            <p:cNvPr id="30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0" y="960"/>
              <a:ext cx="90" cy="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960"/>
              <a:ext cx="96" cy="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8"/>
          <p:cNvGrpSpPr>
            <a:grpSpLocks noChangeAspect="1"/>
          </p:cNvGrpSpPr>
          <p:nvPr/>
        </p:nvGrpSpPr>
        <p:grpSpPr bwMode="auto">
          <a:xfrm>
            <a:off x="7000841" y="4200576"/>
            <a:ext cx="93146" cy="142824"/>
            <a:chOff x="4380" y="960"/>
            <a:chExt cx="90" cy="138"/>
          </a:xfrm>
          <a:solidFill>
            <a:schemeClr val="bg1">
              <a:lumMod val="95000"/>
            </a:schemeClr>
          </a:solidFill>
        </p:grpSpPr>
        <p:sp>
          <p:nvSpPr>
            <p:cNvPr id="36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0" y="960"/>
              <a:ext cx="90" cy="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960"/>
              <a:ext cx="96" cy="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979576" y="1968798"/>
            <a:ext cx="113635" cy="1493966"/>
            <a:chOff x="6979576" y="1968798"/>
            <a:chExt cx="113635" cy="1493966"/>
          </a:xfrm>
        </p:grpSpPr>
        <p:grpSp>
          <p:nvGrpSpPr>
            <p:cNvPr id="32" name="Group 8"/>
            <p:cNvGrpSpPr>
              <a:grpSpLocks noChangeAspect="1"/>
            </p:cNvGrpSpPr>
            <p:nvPr/>
          </p:nvGrpSpPr>
          <p:grpSpPr bwMode="auto">
            <a:xfrm>
              <a:off x="6979576" y="3319940"/>
              <a:ext cx="93146" cy="142824"/>
              <a:chOff x="4380" y="960"/>
              <a:chExt cx="90" cy="138"/>
            </a:xfrm>
            <a:solidFill>
              <a:schemeClr val="bg1">
                <a:lumMod val="95000"/>
              </a:schemeClr>
            </a:solidFill>
          </p:grpSpPr>
          <p:sp>
            <p:nvSpPr>
              <p:cNvPr id="33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4380" y="960"/>
                <a:ext cx="90" cy="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4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0" y="960"/>
                <a:ext cx="96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" name="Group 8"/>
            <p:cNvGrpSpPr>
              <a:grpSpLocks noChangeAspect="1"/>
            </p:cNvGrpSpPr>
            <p:nvPr/>
          </p:nvGrpSpPr>
          <p:grpSpPr bwMode="auto">
            <a:xfrm>
              <a:off x="7000065" y="1968798"/>
              <a:ext cx="93146" cy="142824"/>
              <a:chOff x="4380" y="960"/>
              <a:chExt cx="90" cy="138"/>
            </a:xfrm>
            <a:solidFill>
              <a:schemeClr val="bg1">
                <a:lumMod val="95000"/>
              </a:schemeClr>
            </a:solidFill>
          </p:grpSpPr>
          <p:sp>
            <p:nvSpPr>
              <p:cNvPr id="39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4380" y="960"/>
                <a:ext cx="90" cy="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40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0" y="960"/>
                <a:ext cx="96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" name="Group 8"/>
            <p:cNvGrpSpPr>
              <a:grpSpLocks noChangeAspect="1"/>
            </p:cNvGrpSpPr>
            <p:nvPr/>
          </p:nvGrpSpPr>
          <p:grpSpPr bwMode="auto">
            <a:xfrm>
              <a:off x="6980948" y="2895600"/>
              <a:ext cx="93146" cy="142824"/>
              <a:chOff x="4380" y="960"/>
              <a:chExt cx="90" cy="138"/>
            </a:xfrm>
            <a:solidFill>
              <a:schemeClr val="bg1">
                <a:lumMod val="95000"/>
              </a:schemeClr>
            </a:solidFill>
          </p:grpSpPr>
          <p:sp>
            <p:nvSpPr>
              <p:cNvPr id="42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4380" y="960"/>
                <a:ext cx="90" cy="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43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0" y="960"/>
                <a:ext cx="96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4" name="Group 8"/>
          <p:cNvGrpSpPr>
            <a:grpSpLocks noChangeAspect="1"/>
          </p:cNvGrpSpPr>
          <p:nvPr/>
        </p:nvGrpSpPr>
        <p:grpSpPr bwMode="auto">
          <a:xfrm>
            <a:off x="6966099" y="3537099"/>
            <a:ext cx="93146" cy="142824"/>
            <a:chOff x="4380" y="960"/>
            <a:chExt cx="90" cy="138"/>
          </a:xfrm>
        </p:grpSpPr>
        <p:sp>
          <p:nvSpPr>
            <p:cNvPr id="45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0" y="960"/>
              <a:ext cx="9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6" name="Picture 9"/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960"/>
              <a:ext cx="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t="926" r="1608" b="1955"/>
          <a:stretch/>
        </p:blipFill>
        <p:spPr bwMode="auto">
          <a:xfrm>
            <a:off x="3429000" y="0"/>
            <a:ext cx="4908351" cy="567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26</a:t>
            </a:fld>
            <a:endParaRPr lang="en-US" dirty="0"/>
          </a:p>
        </p:txBody>
      </p:sp>
      <p:pic>
        <p:nvPicPr>
          <p:cNvPr id="49" name="Picture 4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50" name="Picture 4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51" name="Title 1"/>
          <p:cNvSpPr txBox="1">
            <a:spLocks/>
          </p:cNvSpPr>
          <p:nvPr/>
        </p:nvSpPr>
        <p:spPr>
          <a:xfrm>
            <a:off x="0" y="304800"/>
            <a:ext cx="2362200" cy="1371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RECONCILING YOUR </a:t>
            </a:r>
            <a:r>
              <a:rPr lang="en-US" sz="2400" b="1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ACCOUNT</a:t>
            </a:r>
            <a:endParaRPr lang="es-ES" sz="2400" b="1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0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838200"/>
          </a:xfrm>
        </p:spPr>
        <p:txBody>
          <a:bodyPr tIns="0" bIns="0">
            <a:normAutofit/>
          </a:bodyPr>
          <a:lstStyle/>
          <a:p>
            <a:r>
              <a:rPr lang="en-US" sz="3200" dirty="0" smtClean="0">
                <a:solidFill>
                  <a:srgbClr val="404040"/>
                </a:solidFill>
                <a:latin typeface="Arial"/>
                <a:ea typeface="+mn-ea"/>
                <a:cs typeface="Arial"/>
              </a:rPr>
              <a:t>Overdraft</a:t>
            </a:r>
            <a:endParaRPr lang="es-ES" sz="3200" dirty="0">
              <a:solidFill>
                <a:srgbClr val="40404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239000" cy="3810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b="1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OVERDRAFT FEES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Charges per transaction can range from $20 to $40.</a:t>
            </a:r>
          </a:p>
          <a:p>
            <a:pPr marL="274320" lvl="1" indent="-274320">
              <a:spcAft>
                <a:spcPts val="600"/>
              </a:spcAft>
              <a:buFont typeface="Arial"/>
              <a:buChar char="•"/>
            </a:pPr>
            <a:r>
              <a:rPr lang="en-US" sz="2200" spc="-40" dirty="0">
                <a:solidFill>
                  <a:srgbClr val="404040"/>
                </a:solidFill>
                <a:cs typeface="Arial" pitchFamily="34" charset="0"/>
              </a:rPr>
              <a:t>Example: 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srgbClr val="404040"/>
                </a:solidFill>
                <a:cs typeface="Arial" pitchFamily="34" charset="0"/>
              </a:rPr>
              <a:t>Your account balance is </a:t>
            </a:r>
            <a:r>
              <a:rPr lang="en-US" sz="2200" b="1" dirty="0" smtClean="0">
                <a:solidFill>
                  <a:srgbClr val="404040"/>
                </a:solidFill>
                <a:cs typeface="Arial" pitchFamily="34" charset="0"/>
              </a:rPr>
              <a:t>$100</a:t>
            </a:r>
            <a:r>
              <a:rPr lang="en-US" sz="2200" dirty="0" smtClean="0">
                <a:solidFill>
                  <a:srgbClr val="404040"/>
                </a:solidFill>
                <a:cs typeface="Arial" pitchFamily="34" charset="0"/>
              </a:rPr>
              <a:t>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srgbClr val="404040"/>
                </a:solidFill>
                <a:cs typeface="Arial" pitchFamily="34" charset="0"/>
              </a:rPr>
              <a:t>You write a check for </a:t>
            </a:r>
            <a:r>
              <a:rPr lang="en-US" sz="2200" b="1" dirty="0" smtClean="0">
                <a:solidFill>
                  <a:srgbClr val="404040"/>
                </a:solidFill>
                <a:cs typeface="Arial" pitchFamily="34" charset="0"/>
              </a:rPr>
              <a:t>$150.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srgbClr val="404040"/>
                </a:solidFill>
                <a:cs typeface="Arial" pitchFamily="34" charset="0"/>
              </a:rPr>
              <a:t>Your account is overdrawn for </a:t>
            </a:r>
            <a:r>
              <a:rPr lang="en-US" sz="2200" b="1" dirty="0" smtClean="0">
                <a:solidFill>
                  <a:srgbClr val="404040"/>
                </a:solidFill>
                <a:cs typeface="Arial" pitchFamily="34" charset="0"/>
              </a:rPr>
              <a:t>$50</a:t>
            </a:r>
            <a:r>
              <a:rPr lang="en-US" sz="2200" dirty="0" smtClean="0">
                <a:solidFill>
                  <a:srgbClr val="404040"/>
                </a:solidFill>
                <a:cs typeface="Arial" pitchFamily="34" charset="0"/>
              </a:rPr>
              <a:t>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srgbClr val="404040"/>
                </a:solidFill>
                <a:cs typeface="Arial" pitchFamily="34" charset="0"/>
              </a:rPr>
              <a:t>Your bank charges you </a:t>
            </a:r>
            <a:r>
              <a:rPr lang="en-US" sz="2200" b="1" dirty="0" smtClean="0">
                <a:solidFill>
                  <a:srgbClr val="404040"/>
                </a:solidFill>
                <a:cs typeface="Arial" pitchFamily="34" charset="0"/>
              </a:rPr>
              <a:t>$30</a:t>
            </a:r>
            <a:r>
              <a:rPr lang="en-US" sz="2200" dirty="0" smtClean="0">
                <a:solidFill>
                  <a:srgbClr val="404040"/>
                </a:solidFill>
                <a:cs typeface="Arial" pitchFamily="34" charset="0"/>
              </a:rPr>
              <a:t> in overdraft fees.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srgbClr val="404040"/>
                </a:solidFill>
                <a:cs typeface="Arial" pitchFamily="34" charset="0"/>
              </a:rPr>
              <a:t>Your account balance is now </a:t>
            </a:r>
            <a:r>
              <a:rPr lang="en-US" sz="2200" b="1" dirty="0" smtClean="0">
                <a:solidFill>
                  <a:srgbClr val="404040"/>
                </a:solidFill>
                <a:cs typeface="Arial" pitchFamily="34" charset="0"/>
              </a:rPr>
              <a:t>-$80.</a:t>
            </a:r>
            <a:endParaRPr lang="en-US" sz="2200" dirty="0" smtClean="0">
              <a:solidFill>
                <a:srgbClr val="404040"/>
              </a:solidFill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Overdraft protection—opt in or out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2069713" cy="1447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0" y="4876800"/>
            <a:ext cx="609600" cy="40870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>
              <a:solidFill>
                <a:srgbClr val="FF0000"/>
              </a:solidFill>
              <a:latin typeface="Franklin Gothic Medium" pitchFamily="34" charset="0"/>
              <a:cs typeface="Arial" charset="0"/>
            </a:endParaRP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404040"/>
                </a:solidFill>
                <a:cs typeface="Arial" pitchFamily="34" charset="0"/>
              </a:rPr>
              <a:t>It is important to take </a:t>
            </a:r>
            <a:r>
              <a:rPr lang="en-US" sz="2400" b="1" dirty="0" smtClean="0">
                <a:solidFill>
                  <a:srgbClr val="404040"/>
                </a:solidFill>
                <a:cs typeface="Arial" pitchFamily="34" charset="0"/>
              </a:rPr>
              <a:t>personal responsibility </a:t>
            </a:r>
            <a:r>
              <a:rPr lang="en-US" sz="2400" b="1" dirty="0">
                <a:solidFill>
                  <a:srgbClr val="404040"/>
                </a:solidFill>
                <a:cs typeface="Arial" pitchFamily="34" charset="0"/>
              </a:rPr>
              <a:t>for your finances.</a:t>
            </a:r>
          </a:p>
        </p:txBody>
      </p:sp>
    </p:spTree>
    <p:extLst>
      <p:ext uri="{BB962C8B-B14F-4D97-AF65-F5344CB8AC3E}">
        <p14:creationId xmlns:p14="http://schemas.microsoft.com/office/powerpoint/2010/main" val="9470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Choosing and Establishing</a:t>
            </a:r>
            <a:r>
              <a:rPr lang="en-US" sz="3200" dirty="0" smtClean="0">
                <a:solidFill>
                  <a:srgbClr val="3E94C4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20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a Relationship with a Financial Institution</a:t>
            </a:r>
            <a:endParaRPr lang="es-ES" sz="3200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5791200" cy="3048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2400" b="1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CRITERIA TO CONSIDER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4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Location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4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Accessibility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4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Account options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4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Meets your financial needs</a:t>
            </a:r>
            <a:endParaRPr lang="en-US" sz="2400" cap="none" dirty="0">
              <a:solidFill>
                <a:srgbClr val="40404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6" name="Picture 2" descr="C:\Users\f1nlc02\Downloads\MC900440380 (1)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908175" cy="19081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9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404040"/>
                </a:solidFill>
                <a:latin typeface="Arial"/>
                <a:ea typeface="+mn-ea"/>
                <a:cs typeface="Arial"/>
              </a:rPr>
              <a:t>Traditional versus </a:t>
            </a:r>
            <a:r>
              <a:rPr lang="en-US" sz="320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Nontraditional </a:t>
            </a:r>
            <a:br>
              <a:rPr lang="en-US" sz="320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</a:br>
            <a:r>
              <a:rPr lang="en-US" sz="3200" dirty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Financial</a:t>
            </a:r>
            <a:r>
              <a:rPr lang="en-US" sz="320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200" dirty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Institutions</a:t>
            </a:r>
            <a:endParaRPr lang="es-ES" sz="3200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4196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Why use a traditional financial institution rather than a nontraditional option like check cashing stores?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The traditional financial institution:</a:t>
            </a:r>
            <a:endParaRPr lang="es-ES" sz="2400" cap="none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502920" indent="-50292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Likely has lower fees.</a:t>
            </a:r>
          </a:p>
          <a:p>
            <a:pPr marL="502920" indent="-50292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May have accounts that earn interest.</a:t>
            </a:r>
          </a:p>
          <a:p>
            <a:pPr marL="502920" indent="-50292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Offers better safety and security.</a:t>
            </a:r>
          </a:p>
          <a:p>
            <a:pPr marL="502920" indent="-50292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Insures deposits.</a:t>
            </a:r>
          </a:p>
          <a:p>
            <a:pPr marL="502920" indent="-50292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Offers more products and services.</a:t>
            </a:r>
          </a:p>
          <a:p>
            <a:pPr marL="502920" indent="-50292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Provides monthly statements to help manage expenses and savings.</a:t>
            </a:r>
            <a:endParaRPr lang="es-ES" sz="2400" cap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5" name="Picture 4" descr="dollar key.JP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12070"/>
          <a:stretch>
            <a:fillRect/>
          </a:stretch>
        </p:blipFill>
        <p:spPr>
          <a:xfrm>
            <a:off x="7086600" y="3124200"/>
            <a:ext cx="1683328" cy="1371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29</a:t>
            </a:fld>
            <a:endParaRPr lang="en-US" dirty="0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1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txBody>
          <a:bodyPr t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  <a:cs typeface="Arial"/>
              </a:rPr>
              <a:t>What would you need </a:t>
            </a:r>
            <a:r>
              <a:rPr lang="en-US" sz="3200" dirty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if there </a:t>
            </a:r>
            <a:r>
              <a:rPr lang="en-US" sz="320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were </a:t>
            </a:r>
            <a:r>
              <a:rPr lang="en-US" sz="3200" dirty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an emergency</a:t>
            </a:r>
            <a:r>
              <a:rPr lang="en-US" sz="320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?</a:t>
            </a:r>
            <a:endParaRPr lang="en-US" sz="3200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971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Are there personal items that you would take?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How much money would you need?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How would you access your money?</a:t>
            </a:r>
          </a:p>
          <a:p>
            <a:pPr>
              <a:lnSpc>
                <a:spcPct val="110000"/>
              </a:lnSpc>
            </a:pPr>
            <a:r>
              <a:rPr lang="en-US" sz="24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What important documents would you need?</a:t>
            </a:r>
          </a:p>
          <a:p>
            <a:pPr>
              <a:lnSpc>
                <a:spcPct val="110000"/>
              </a:lnSpc>
            </a:pPr>
            <a:endParaRPr lang="en-US" cap="none" dirty="0">
              <a:solidFill>
                <a:srgbClr val="40404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t="9903" r="4715" b="30692"/>
          <a:stretch/>
        </p:blipFill>
        <p:spPr>
          <a:xfrm>
            <a:off x="0" y="5257800"/>
            <a:ext cx="9144000" cy="76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2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609600" y="18288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04040"/>
                </a:solidFill>
                <a:cs typeface="Arial" charset="0"/>
              </a:rPr>
              <a:t>Adopting strategies for managing important documents can help your family recover from an emergency more quickly.</a:t>
            </a:r>
          </a:p>
          <a:p>
            <a:r>
              <a:rPr lang="en-US" sz="2400" dirty="0" smtClean="0">
                <a:solidFill>
                  <a:srgbClr val="404040"/>
                </a:solidFill>
                <a:cs typeface="Arial" charset="0"/>
              </a:rPr>
              <a:t> </a:t>
            </a:r>
          </a:p>
          <a:p>
            <a:r>
              <a:rPr lang="en-US" sz="2400" dirty="0" smtClean="0">
                <a:solidFill>
                  <a:srgbClr val="404040"/>
                </a:solidFill>
                <a:cs typeface="Arial" charset="0"/>
              </a:rPr>
              <a:t>Establishing a positive relationship with a financial institution helps develop sound financial management, create financial stability, and plan for emergencies.</a:t>
            </a:r>
          </a:p>
          <a:p>
            <a:endParaRPr lang="en-US" sz="2400" dirty="0" smtClean="0">
              <a:solidFill>
                <a:srgbClr val="404040"/>
              </a:solidFill>
              <a:cs typeface="Arial" charset="0"/>
            </a:endParaRPr>
          </a:p>
          <a:p>
            <a:r>
              <a:rPr lang="en-US" sz="2400" dirty="0" smtClean="0">
                <a:solidFill>
                  <a:srgbClr val="404040"/>
                </a:solidFill>
                <a:cs typeface="Arial" charset="0"/>
              </a:rPr>
              <a:t>Benefits of checking accounts include convenience, flexibility, reliability, direct deposit funds available the same day, security, and offer a variety of account tools.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33400" y="838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5900"/>
              </a:lnSpc>
              <a:spcBef>
                <a:spcPct val="0"/>
              </a:spcBef>
              <a:buNone/>
              <a:defRPr sz="5400" b="1" kern="1200" cap="all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404040"/>
                </a:solidFill>
                <a:latin typeface="Arial"/>
                <a:ea typeface="+mn-ea"/>
                <a:cs typeface="Arial"/>
              </a:rPr>
              <a:t>IN </a:t>
            </a:r>
            <a:r>
              <a:rPr lang="en-US" sz="320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Summary</a:t>
            </a:r>
            <a:endParaRPr lang="es-ES" sz="3200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b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2057400"/>
            <a:ext cx="8610600" cy="1536574"/>
          </a:xfrm>
          <a:ln>
            <a:solidFill>
              <a:srgbClr val="FFFFFF"/>
            </a:solidFill>
            <a:prstDash val="dot"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500" b="0" i="1" cap="none" spc="0" dirty="0" smtClean="0">
                <a:solidFill>
                  <a:schemeClr val="bg1"/>
                </a:solidFill>
                <a:latin typeface="Georgia"/>
                <a:cs typeface="Georgia"/>
              </a:rPr>
              <a:t>Katrina’s Classroom</a:t>
            </a:r>
            <a:r>
              <a:rPr lang="en-US" sz="15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  <a:t> was developed by a team of </a:t>
            </a:r>
            <a:br>
              <a:rPr lang="en-US" sz="15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  <a:t>Senior Economic and Financial Education Specialists at the Federal Reserve Bank of Atlanta.</a:t>
            </a:r>
            <a:br>
              <a:rPr lang="en-US" sz="15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en-US" sz="15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14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  <a:t>Claire Loup, New Orleans Branch </a:t>
            </a:r>
            <a:r>
              <a:rPr lang="en-US" sz="1400" b="0" cap="none" spc="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 smtClean="0">
                <a:solidFill>
                  <a:schemeClr val="bg1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  <a:t>Julie </a:t>
            </a:r>
            <a:r>
              <a:rPr lang="en-US" sz="1400" b="0" cap="none" spc="0" dirty="0" err="1" smtClean="0">
                <a:solidFill>
                  <a:schemeClr val="bg1"/>
                </a:solidFill>
                <a:latin typeface="Georgia"/>
                <a:cs typeface="Georgia"/>
              </a:rPr>
              <a:t>Kornegay</a:t>
            </a:r>
            <a:r>
              <a:rPr lang="en-US" sz="14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  <a:t>, Birmingham Branch </a:t>
            </a:r>
            <a:r>
              <a:rPr lang="en-US" sz="1400" b="0" cap="none" spc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>
                <a:solidFill>
                  <a:schemeClr val="bg1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  <a:t>Jackie Morgan, Nashville Branch</a:t>
            </a:r>
            <a:br>
              <a:rPr lang="en-US" sz="14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1500" b="0" cap="none" spc="0" dirty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en-US" sz="1500" b="0" cap="none" spc="0" dirty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  <a:t>For additional classroom resources and professional development opportunities, </a:t>
            </a:r>
            <a:br>
              <a:rPr lang="en-US" sz="15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  <a:t>please visit www. </a:t>
            </a:r>
            <a:r>
              <a:rPr lang="en-US" sz="1500" b="0" cap="none" spc="0" dirty="0" err="1" smtClean="0">
                <a:solidFill>
                  <a:schemeClr val="bg1"/>
                </a:solidFill>
                <a:latin typeface="Georgia"/>
                <a:cs typeface="Georgia"/>
              </a:rPr>
              <a:t>frbatlanta.org</a:t>
            </a:r>
            <a:r>
              <a:rPr lang="en-US" sz="15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  <a:t>/</a:t>
            </a:r>
            <a:r>
              <a:rPr lang="en-US" sz="1500" b="0" cap="none" spc="0" dirty="0" err="1" smtClean="0">
                <a:solidFill>
                  <a:schemeClr val="bg1"/>
                </a:solidFill>
                <a:latin typeface="Georgia"/>
                <a:cs typeface="Georgia"/>
              </a:rPr>
              <a:t>edresources</a:t>
            </a:r>
            <a:endParaRPr lang="en-US" sz="1500" b="0" cap="none" spc="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1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31</a:t>
            </a:fld>
            <a:endParaRPr lang="en-US" dirty="0"/>
          </a:p>
        </p:txBody>
      </p:sp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665994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s-ES" sz="3200" dirty="0" smtClean="0"/>
              <a:t>IN THE </a:t>
            </a:r>
            <a:r>
              <a:rPr lang="es-ES" sz="3200" dirty="0" smtClean="0">
                <a:solidFill>
                  <a:srgbClr val="009AE1"/>
                </a:solidFill>
              </a:rPr>
              <a:t>AFTERMATH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2276" b="2058"/>
          <a:stretch/>
        </p:blipFill>
        <p:spPr>
          <a:xfrm>
            <a:off x="1981200" y="1981200"/>
            <a:ext cx="5481936" cy="3267679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59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 t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What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Did Nick’s Family Take </a:t>
            </a:r>
            <a:r>
              <a:rPr lang="en-US" sz="320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When They Fled New Orleans?</a:t>
            </a:r>
            <a:endParaRPr lang="en-US" sz="3200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5334000" cy="3962400"/>
          </a:xfrm>
        </p:spPr>
        <p:txBody>
          <a:bodyPr tIns="45720">
            <a:no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What personal items did Nick take?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What important documents did they bring?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How did they access their money?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Why didn't they have to take cash with them?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How did their emergency preparations help once they returned home?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400" cap="none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400" cap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" name="Picture 4">
            <a:hlinkClick r:id="rId2"/>
          </p:cNvPr>
          <p:cNvPicPr>
            <a:picLocks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819400"/>
            <a:ext cx="1965025" cy="19327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26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990600"/>
          </a:xfrm>
        </p:spPr>
        <p:txBody>
          <a:bodyPr tIns="0" bIns="0">
            <a:noAutofit/>
          </a:bodyPr>
          <a:lstStyle/>
          <a:p>
            <a:r>
              <a:rPr lang="en-US" sz="3200" dirty="0" smtClean="0">
                <a:solidFill>
                  <a:srgbClr val="404040"/>
                </a:solidFill>
                <a:latin typeface="Arial"/>
                <a:ea typeface="+mn-ea"/>
                <a:cs typeface="Arial"/>
              </a:rPr>
              <a:t>Emergency </a:t>
            </a:r>
            <a:r>
              <a:rPr lang="en-US" sz="320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Fund</a:t>
            </a:r>
            <a:endParaRPr lang="en-US" sz="3200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5334000" cy="3962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2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An emergency fund is: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2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Money set aside that can be accessed quickly for unexpected expenses.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2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Vital for emergencies including natural </a:t>
            </a:r>
            <a:br>
              <a:rPr lang="en-US" sz="22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</a:br>
            <a:r>
              <a:rPr lang="en-US" sz="22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disasters  and unexpected life situations.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2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Generally 3-6 months of living expenses.</a:t>
            </a:r>
            <a:endParaRPr lang="en-US" sz="2200" cap="none" dirty="0" smtClean="0">
              <a:solidFill>
                <a:srgbClr val="404040"/>
              </a:solidFill>
              <a:cs typeface="Arial" pitchFamily="34" charset="0"/>
            </a:endParaRPr>
          </a:p>
          <a:p>
            <a:pPr indent="-228600">
              <a:lnSpc>
                <a:spcPct val="100000"/>
              </a:lnSpc>
              <a:spcAft>
                <a:spcPts val="1800"/>
              </a:spcAft>
            </a:pPr>
            <a:r>
              <a:rPr lang="en-US" sz="2200" b="1" cap="none" dirty="0" smtClean="0">
                <a:solidFill>
                  <a:srgbClr val="404040"/>
                </a:solidFill>
                <a:cs typeface="Arial" pitchFamily="34" charset="0"/>
              </a:rPr>
              <a:t>For example: </a:t>
            </a:r>
            <a:r>
              <a:rPr lang="en-US" sz="2200" cap="none" dirty="0" smtClean="0">
                <a:solidFill>
                  <a:srgbClr val="404040"/>
                </a:solidFill>
                <a:cs typeface="Arial" pitchFamily="34" charset="0"/>
              </a:rPr>
              <a:t> If your living expenses are </a:t>
            </a:r>
            <a:br>
              <a:rPr lang="en-US" sz="2200" cap="none" dirty="0" smtClean="0">
                <a:solidFill>
                  <a:srgbClr val="404040"/>
                </a:solidFill>
                <a:cs typeface="Arial" pitchFamily="34" charset="0"/>
              </a:rPr>
            </a:br>
            <a:r>
              <a:rPr lang="en-US" sz="2200" cap="none" dirty="0" smtClean="0">
                <a:solidFill>
                  <a:srgbClr val="404040"/>
                </a:solidFill>
                <a:cs typeface="Arial" pitchFamily="34" charset="0"/>
              </a:rPr>
              <a:t>$1,000 a month, you will need a  $3,000–$6,000 emergency fund.</a:t>
            </a:r>
          </a:p>
          <a:p>
            <a:pPr>
              <a:spcAft>
                <a:spcPts val="1800"/>
              </a:spcAft>
            </a:pPr>
            <a:endParaRPr lang="en-US" sz="2400" dirty="0" smtClean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endParaRPr lang="en-US" dirty="0"/>
          </a:p>
        </p:txBody>
      </p:sp>
      <p:pic>
        <p:nvPicPr>
          <p:cNvPr id="1029" name="Picture 5" descr="businesses,file folders,files,folders,months,office supplies,offices,photographs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10054" r="14139"/>
          <a:stretch/>
        </p:blipFill>
        <p:spPr bwMode="auto">
          <a:xfrm>
            <a:off x="6248400" y="2286000"/>
            <a:ext cx="2276200" cy="27081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9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 tIns="0" bIns="0"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Banking</a:t>
            </a:r>
            <a:r>
              <a:rPr lang="en-US" sz="320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20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Relationships</a:t>
            </a:r>
            <a:endParaRPr lang="en-US" sz="3200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10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Establishing a positive relationship with a financial institution can help you:</a:t>
            </a:r>
          </a:p>
          <a:p>
            <a:pPr>
              <a:lnSpc>
                <a:spcPct val="110000"/>
              </a:lnSpc>
            </a:pPr>
            <a:endParaRPr lang="en-US" sz="2400" cap="none" dirty="0" smtClean="0">
              <a:solidFill>
                <a:srgbClr val="404040"/>
              </a:solidFill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Develop sound financial management.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400" cap="none" dirty="0" smtClean="0">
              <a:solidFill>
                <a:srgbClr val="404040"/>
              </a:solidFill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Create financial stability.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400" cap="none" dirty="0" smtClean="0">
              <a:solidFill>
                <a:srgbClr val="404040"/>
              </a:solidFill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cap="none" dirty="0" smtClean="0">
                <a:solidFill>
                  <a:srgbClr val="404040"/>
                </a:solidFill>
                <a:latin typeface="+mn-lt"/>
                <a:cs typeface="Arial" pitchFamily="34" charset="0"/>
              </a:rPr>
              <a:t>Plan for emergencies.</a:t>
            </a:r>
          </a:p>
          <a:p>
            <a:pPr>
              <a:lnSpc>
                <a:spcPct val="110000"/>
              </a:lnSpc>
            </a:pPr>
            <a:endParaRPr lang="en-US" sz="2400" cap="none" dirty="0">
              <a:solidFill>
                <a:srgbClr val="40404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6" name="Picture 5" descr="money tool 2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8400" y="2860705"/>
            <a:ext cx="2057400" cy="28842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8913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tIns="0" bIns="0"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Financial Institutions </a:t>
            </a:r>
            <a:r>
              <a:rPr lang="en-US" sz="320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and the Fed</a:t>
            </a:r>
            <a:endParaRPr lang="es-ES" sz="3200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283072"/>
              </p:ext>
            </p:extLst>
          </p:nvPr>
        </p:nvGraphicFramePr>
        <p:xfrm>
          <a:off x="152400" y="1447800"/>
          <a:ext cx="8839200" cy="4574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344"/>
                <a:gridCol w="2871928"/>
                <a:gridCol w="2871928"/>
              </a:tblGrid>
              <a:tr h="2682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Federal Reserve Bank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Commercial Bank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Credit Union</a:t>
                      </a:r>
                      <a:endParaRPr lang="en-US" sz="1400" dirty="0"/>
                    </a:p>
                  </a:txBody>
                  <a:tcPr/>
                </a:tc>
              </a:tr>
              <a:tr h="6035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Central bank of the</a:t>
                      </a:r>
                      <a:r>
                        <a:rPr lang="en-US" sz="1400" baseline="0" dirty="0" smtClean="0"/>
                        <a:t> United States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For-profit business </a:t>
                      </a:r>
                      <a:r>
                        <a:rPr lang="en-US" sz="1400" baseline="0" dirty="0" smtClean="0"/>
                        <a:t>with the goal of making a profit for shareholders</a:t>
                      </a:r>
                      <a:endParaRPr lang="en-US" sz="1400" b="1" dirty="0" smtClean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Not-for</a:t>
                      </a:r>
                      <a:r>
                        <a:rPr lang="en-US" sz="1400" baseline="0" dirty="0" smtClean="0"/>
                        <a:t>-profit organization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</a:tr>
              <a:tr h="96117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A bank for banks and the U.S. government</a:t>
                      </a:r>
                      <a:r>
                        <a:rPr lang="en-US" sz="1400" kern="1200" baseline="0" dirty="0" smtClean="0">
                          <a:effectLst/>
                        </a:rPr>
                        <a:t>. P</a:t>
                      </a:r>
                      <a:r>
                        <a:rPr lang="en-US" sz="1400" kern="1200" dirty="0" smtClean="0">
                          <a:effectLst/>
                        </a:rPr>
                        <a:t>rovides </a:t>
                      </a:r>
                      <a:r>
                        <a:rPr lang="en-US" sz="1400" kern="1200" baseline="0" dirty="0" smtClean="0">
                          <a:effectLst/>
                        </a:rPr>
                        <a:t>payment services  for banks</a:t>
                      </a:r>
                      <a:endParaRPr lang="en-US" sz="1400" kern="1200" dirty="0" smtClean="0">
                        <a:effectLst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bank for consumers and businesses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A financial institution for members  (not open to general public) with a common bond (e.g., they work at the same place)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</a:tr>
              <a:tr h="78235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Along</a:t>
                      </a:r>
                      <a:r>
                        <a:rPr lang="en-US" sz="1400" kern="1200" baseline="0" dirty="0" smtClean="0">
                          <a:effectLst/>
                        </a:rPr>
                        <a:t> with other federal and state regulators, s</a:t>
                      </a:r>
                      <a:r>
                        <a:rPr lang="en-US" sz="1400" kern="1200" dirty="0" smtClean="0">
                          <a:effectLst/>
                        </a:rPr>
                        <a:t>upervises and regulates financial institutions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Accepts deposits and makes loans</a:t>
                      </a:r>
                      <a:endParaRPr lang="en-US" sz="1400" b="1" dirty="0" smtClean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Accepts deposits and makes loans</a:t>
                      </a:r>
                      <a:endParaRPr lang="en-US" sz="1400" b="1" dirty="0" smtClean="0">
                        <a:latin typeface="Franklin Gothic Book" pitchFamily="34" charset="0"/>
                      </a:endParaRPr>
                    </a:p>
                  </a:txBody>
                  <a:tcPr/>
                </a:tc>
              </a:tr>
              <a:tr h="78235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Responsible for U.S. monetary policy</a:t>
                      </a:r>
                      <a:endParaRPr lang="en-US" sz="1400" b="1" dirty="0" smtClean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Provides a variety of services (demand</a:t>
                      </a:r>
                      <a:r>
                        <a:rPr lang="en-US" sz="1400" baseline="0" dirty="0" smtClean="0"/>
                        <a:t> deposits,  saving, investing, and loans) 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</a:tr>
              <a:tr h="113999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Insured by Federal Deposit</a:t>
                      </a:r>
                      <a:r>
                        <a:rPr lang="en-US" sz="1400" kern="1200" baseline="0" dirty="0" smtClean="0"/>
                        <a:t> Insurance Corporation (FDIC)—</a:t>
                      </a:r>
                      <a:r>
                        <a:rPr lang="en-US" sz="1400" kern="1200" dirty="0" smtClean="0"/>
                        <a:t>$250,000</a:t>
                      </a:r>
                      <a:r>
                        <a:rPr lang="en-US" sz="1400" kern="1200" baseline="0" dirty="0" smtClean="0"/>
                        <a:t> on </a:t>
                      </a:r>
                      <a:r>
                        <a:rPr lang="en-US" sz="1400" kern="1200" dirty="0" smtClean="0"/>
                        <a:t>checking, savings,</a:t>
                      </a:r>
                      <a:r>
                        <a:rPr lang="en-US" sz="1400" kern="1200" baseline="0" dirty="0" smtClean="0"/>
                        <a:t> CDs, and money market deposit accounts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Insured by National Credit Union Administration (NCUA)</a:t>
                      </a:r>
                      <a:r>
                        <a:rPr lang="en-US" sz="1400" kern="1200" baseline="0" dirty="0" smtClean="0"/>
                        <a:t>—</a:t>
                      </a:r>
                      <a:r>
                        <a:rPr lang="en-US" sz="1400" kern="1200" dirty="0" smtClean="0"/>
                        <a:t>$250,000 </a:t>
                      </a:r>
                      <a:r>
                        <a:rPr lang="en-US" sz="1400" kern="1200" baseline="0" dirty="0" smtClean="0"/>
                        <a:t>on </a:t>
                      </a:r>
                      <a:r>
                        <a:rPr lang="en-US" sz="1400" kern="1200" dirty="0" smtClean="0"/>
                        <a:t>checking, savings,</a:t>
                      </a:r>
                      <a:r>
                        <a:rPr lang="en-US" sz="1400" kern="1200" baseline="0" dirty="0" smtClean="0"/>
                        <a:t> CDs, and money market deposit accounts</a:t>
                      </a:r>
                      <a:endParaRPr lang="en-US" sz="1400" b="1" dirty="0" smtClean="0">
                        <a:latin typeface="Franklin Gothic Boo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" name="Picture 6" descr="s&amp;f-board-of-gov.jpg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t="31719" r="58105" b="1614"/>
          <a:stretch/>
        </p:blipFill>
        <p:spPr bwMode="auto">
          <a:xfrm>
            <a:off x="1143000" y="4953000"/>
            <a:ext cx="896445" cy="106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25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 tIns="0" bIns="0"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Types of </a:t>
            </a:r>
            <a:r>
              <a:rPr lang="en-US" sz="320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Deposit Accounts</a:t>
            </a:r>
            <a:endParaRPr lang="es-ES" sz="3200" dirty="0">
              <a:solidFill>
                <a:srgbClr val="009AE1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018469"/>
              </p:ext>
            </p:extLst>
          </p:nvPr>
        </p:nvGraphicFramePr>
        <p:xfrm>
          <a:off x="152400" y="1371600"/>
          <a:ext cx="8821227" cy="4631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16"/>
                <a:gridCol w="2205307"/>
                <a:gridCol w="2131797"/>
                <a:gridCol w="2205307"/>
              </a:tblGrid>
              <a:tr h="5202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Checking Account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Savings</a:t>
                      </a:r>
                      <a:r>
                        <a:rPr lang="en-US" sz="1400" baseline="0" dirty="0" smtClean="0"/>
                        <a:t> Account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Certificate</a:t>
                      </a:r>
                      <a:r>
                        <a:rPr lang="en-US" sz="1400" baseline="0" dirty="0" smtClean="0"/>
                        <a:t> of Deposit (CD)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Money Market Account (MMA)</a:t>
                      </a:r>
                      <a:endParaRPr lang="en-US" sz="1400" dirty="0"/>
                    </a:p>
                  </a:txBody>
                  <a:tcPr/>
                </a:tc>
              </a:tr>
              <a:tr h="908569">
                <a:tc>
                  <a:txBody>
                    <a:bodyPr/>
                    <a:lstStyle/>
                    <a:p>
                      <a:pPr marL="7938" lvl="1" indent="0"/>
                      <a:r>
                        <a:rPr lang="en-US" sz="1400" dirty="0" smtClean="0"/>
                        <a:t>Most common form of demand deposit</a:t>
                      </a:r>
                    </a:p>
                    <a:p>
                      <a:pPr marL="7938" lvl="1" indent="0"/>
                      <a:r>
                        <a:rPr lang="en-US" sz="1400" dirty="0" smtClean="0"/>
                        <a:t>(money available on demand)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Franklin Gothic Book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Designed to help save money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Deposit</a:t>
                      </a:r>
                      <a:r>
                        <a:rPr lang="en-US" sz="1400" baseline="0" dirty="0" smtClean="0"/>
                        <a:t> locked in for a specific amount of time and interest rate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Offers variable</a:t>
                      </a:r>
                      <a:r>
                        <a:rPr lang="en-US" sz="1400" baseline="0" dirty="0" smtClean="0"/>
                        <a:t> interest rates</a:t>
                      </a:r>
                      <a:endParaRPr lang="en-US" sz="1400" b="1" baseline="0" dirty="0" smtClean="0">
                        <a:latin typeface="Franklin Gothic Book" pitchFamily="34" charset="0"/>
                      </a:endParaRPr>
                    </a:p>
                  </a:txBody>
                  <a:tcPr/>
                </a:tc>
              </a:tr>
              <a:tr h="86701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Designed for frequent transactions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Often</a:t>
                      </a:r>
                      <a:r>
                        <a:rPr lang="en-US" sz="1400" baseline="0" dirty="0" smtClean="0"/>
                        <a:t> used for emergency fund and other short-term savings goals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Often used for intermediate-term savings goals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Generally</a:t>
                      </a:r>
                      <a:r>
                        <a:rPr lang="en-US" sz="1400" baseline="0" dirty="0" smtClean="0"/>
                        <a:t> offers higher rates of return on deposits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</a:tr>
              <a:tr h="86701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Uses money you have available in your bank account </a:t>
                      </a:r>
                      <a:endParaRPr lang="en-US" sz="1400" b="1" dirty="0" smtClean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May have minimum balance requirements and withdrawal</a:t>
                      </a:r>
                      <a:r>
                        <a:rPr lang="en-US" sz="1400" baseline="0" dirty="0" smtClean="0"/>
                        <a:t> restrictions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Minimum</a:t>
                      </a:r>
                      <a:r>
                        <a:rPr lang="en-US" sz="1400" baseline="0" dirty="0" smtClean="0"/>
                        <a:t> opening balance requirements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Minimum balance requirements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</a:tr>
              <a:tr h="49824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May have monthly fees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Franklin Gothic Book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May</a:t>
                      </a:r>
                      <a:r>
                        <a:rPr lang="en-US" sz="1400" baseline="0" dirty="0" smtClean="0"/>
                        <a:t> have monthly fees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Penalties</a:t>
                      </a:r>
                      <a:r>
                        <a:rPr lang="en-US" sz="1400" baseline="0" dirty="0" smtClean="0"/>
                        <a:t> for early withdrawals</a:t>
                      </a:r>
                      <a:endParaRPr lang="en-US" sz="1400" b="1" dirty="0" smtClean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May have monthly</a:t>
                      </a:r>
                      <a:r>
                        <a:rPr lang="en-US" sz="1400" baseline="0" dirty="0" smtClean="0"/>
                        <a:t> fees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</a:tr>
              <a:tr h="30139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May</a:t>
                      </a:r>
                      <a:r>
                        <a:rPr lang="en-US" sz="1400" baseline="0" dirty="0" smtClean="0"/>
                        <a:t> earn interest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Franklin Gothic Book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Earns</a:t>
                      </a:r>
                      <a:r>
                        <a:rPr lang="en-US" sz="1400" baseline="0" dirty="0" smtClean="0"/>
                        <a:t> interest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Earns interest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Earns interest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</a:tr>
              <a:tr h="6095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FDIC-</a:t>
                      </a:r>
                      <a:r>
                        <a:rPr lang="en-US" sz="1400" baseline="0" dirty="0" smtClean="0"/>
                        <a:t> or </a:t>
                      </a:r>
                      <a:r>
                        <a:rPr lang="en-US" sz="1400" dirty="0" smtClean="0"/>
                        <a:t>NCUA</a:t>
                      </a:r>
                      <a:r>
                        <a:rPr lang="en-US" sz="1400" baseline="0" dirty="0" smtClean="0"/>
                        <a:t>-insured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FDIC-</a:t>
                      </a:r>
                      <a:r>
                        <a:rPr lang="en-US" sz="1400" baseline="0" dirty="0" smtClean="0"/>
                        <a:t> or </a:t>
                      </a:r>
                      <a:r>
                        <a:rPr lang="en-US" sz="1400" dirty="0" smtClean="0"/>
                        <a:t>NCUA</a:t>
                      </a:r>
                      <a:r>
                        <a:rPr lang="en-US" sz="1400" baseline="0" dirty="0" smtClean="0"/>
                        <a:t>-insured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FDIC-</a:t>
                      </a:r>
                      <a:r>
                        <a:rPr lang="en-US" sz="1400" baseline="0" dirty="0" smtClean="0"/>
                        <a:t> or </a:t>
                      </a:r>
                      <a:r>
                        <a:rPr lang="en-US" sz="1400" dirty="0" smtClean="0"/>
                        <a:t>NCUA</a:t>
                      </a:r>
                      <a:r>
                        <a:rPr lang="en-US" sz="1400" baseline="0" dirty="0" smtClean="0"/>
                        <a:t>-insured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FDIC-</a:t>
                      </a:r>
                      <a:r>
                        <a:rPr lang="en-US" sz="1400" baseline="0" dirty="0" smtClean="0"/>
                        <a:t> or </a:t>
                      </a:r>
                      <a:r>
                        <a:rPr lang="en-US" sz="1400" dirty="0" smtClean="0"/>
                        <a:t>NCUA</a:t>
                      </a:r>
                      <a:r>
                        <a:rPr lang="en-US" sz="1400" baseline="0" dirty="0" smtClean="0"/>
                        <a:t>-insured </a:t>
                      </a:r>
                      <a:endParaRPr lang="en-US" sz="1400" b="1" dirty="0">
                        <a:latin typeface="Franklin Gothic Boo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2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The Aftermath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96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hFNEUyMi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MjY0MzJE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ZmFsc2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ZmFsc2UiLz4NCgkJPHVpcmVwbGFjZSBuYW1lPSJsb2dvIiB2YWx1ZT0iIi8+DQoJCTx1aXJlcGxhY2UgbmFtZT0iYmdpbWFnZSIgdmFsdWU9IiIvPg0KCQk8dWlyZXBsYWNlIG5hbWU9ImluaXRpYWx0YWIiIHZhbHVlPSJvdXRsaW5lIi8+DQoJPC9sYXlvdXQ+DQoJPHByZWxvYWRlcj48c2V0SW50IG5hbWU9ImF1ZGlvQnVmZmVyVGltZSIgdmFsdWU9IjAiLz48L3ByZWxvYWRlcj4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MMPROD_UIDATA" val="&lt;database version=&quot;8.0&quot;&gt;&lt;object type=&quot;1&quot; unique_id=&quot;10001&quot;&gt;&lt;property id=&quot;20141&quot; value=&quot;Structure and Functions of the Fed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1&quot;/&gt;&lt;property id=&quot;20183&quot; value=&quot;0&quot;/&gt;&lt;property id=&quot;20184&quot; value=&quot;7&quot;/&gt;&lt;property id=&quot;20193&quot; value=&quot;-1&quot;/&gt;&lt;property id=&quot;20224&quot; value=&quot;H:\&quot;/&gt;&lt;property id=&quot;20250&quot; value=&quot;0&quot;/&gt;&lt;property id=&quot;20251&quot; value=&quot;0&quot;/&gt;&lt;property id=&quot;20259&quot; value=&quot;0&quot;/&gt;&lt;property id=&quot;20700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Katrina’s Classroom:  Financial Lessons from a Hurricane  Lesson 2: In the Aftermath&amp;quot;&quot;/&gt;&lt;property id=&quot;20303&quot; value=&quot;-1&quot;/&gt;&lt;property id=&quot;20307&quot; value=&quot;256&quot;/&gt;&lt;property id=&quot;20309&quot; value=&quot;-1&quot;/&gt;&lt;/object&gt;&lt;object type=&quot;3&quot; unique_id=&quot;10005&quot;&gt;&lt;property id=&quot;20148&quot; value=&quot;5&quot;/&gt;&lt;property id=&quot;20300&quot; value=&quot;Slide 2&quot;/&gt;&lt;property id=&quot;20303&quot; value=&quot;-1&quot;/&gt;&lt;property id=&quot;20307&quot; value=&quot;257&quot;/&gt;&lt;property id=&quot;20309&quot; value=&quot;-1&quot;/&gt;&lt;/object&gt;&lt;object type=&quot;3&quot; unique_id=&quot;10017&quot;&gt;&lt;property id=&quot;20148&quot; value=&quot;5&quot;/&gt;&lt;property id=&quot;20300&quot; value=&quot;Slide 30&quot;/&gt;&lt;property id=&quot;20303&quot; value=&quot;-1&quot;/&gt;&lt;property id=&quot;20307&quot; value=&quot;263&quot;/&gt;&lt;property id=&quot;20309&quot; value=&quot;-1&quot;/&gt;&lt;/object&gt;&lt;object type=&quot;3&quot; unique_id=&quot;10071&quot;&gt;&lt;property id=&quot;20148&quot; value=&quot;5&quot;/&gt;&lt;property id=&quot;20300&quot; value=&quot;Slide 3 - &amp;quot;What would you need if there were an emergency?&amp;quot;&quot;/&gt;&lt;property id=&quot;20307&quot; value=&quot;312&quot;/&gt;&lt;/object&gt;&lt;object type=&quot;3&quot; unique_id=&quot;10072&quot;&gt;&lt;property id=&quot;20148&quot; value=&quot;5&quot;/&gt;&lt;property id=&quot;20300&quot; value=&quot;Slide 4 - &amp;quot;Katrina’s Classroom:  Financial Lessons from a Hurricane&amp;quot;&quot;/&gt;&lt;property id=&quot;20307&quot; value=&quot;313&quot;/&gt;&lt;/object&gt;&lt;object type=&quot;3&quot; unique_id=&quot;10073&quot;&gt;&lt;property id=&quot;20148&quot; value=&quot;5&quot;/&gt;&lt;property id=&quot;20300&quot; value=&quot;Slide 5 - &amp;quot;What Did Nick’s Family Take  When They Fled New Orleans?&amp;quot;&quot;/&gt;&lt;property id=&quot;20307&quot; value=&quot;314&quot;/&gt;&lt;/object&gt;&lt;object type=&quot;3&quot; unique_id=&quot;10074&quot;&gt;&lt;property id=&quot;20148&quot; value=&quot;5&quot;/&gt;&lt;property id=&quot;20300&quot; value=&quot;Slide 6 - &amp;quot;Emergency Fund&amp;quot;&quot;/&gt;&lt;property id=&quot;20307&quot; value=&quot;328&quot;/&gt;&lt;/object&gt;&lt;object type=&quot;3&quot; unique_id=&quot;10075&quot;&gt;&lt;property id=&quot;20148&quot; value=&quot;5&quot;/&gt;&lt;property id=&quot;20300&quot; value=&quot;Slide 7 - &amp;quot;Banking Relationships&amp;quot;&quot;/&gt;&lt;property id=&quot;20307&quot; value=&quot;272&quot;/&gt;&lt;/object&gt;&lt;object type=&quot;3&quot; unique_id=&quot;10076&quot;&gt;&lt;property id=&quot;20148&quot; value=&quot;5&quot;/&gt;&lt;property id=&quot;20300&quot; value=&quot;Slide 8 - &amp;quot;Financial Institutions and the Fed&amp;quot;&quot;/&gt;&lt;property id=&quot;20307&quot; value=&quot;273&quot;/&gt;&lt;/object&gt;&lt;object type=&quot;3&quot; unique_id=&quot;10077&quot;&gt;&lt;property id=&quot;20148&quot; value=&quot;5&quot;/&gt;&lt;property id=&quot;20300&quot; value=&quot;Slide 9 - &amp;quot;Types of Deposit Accounts&amp;quot;&quot;/&gt;&lt;property id=&quot;20307&quot; value=&quot;275&quot;/&gt;&lt;/object&gt;&lt;object type=&quot;3&quot; unique_id=&quot;10078&quot;&gt;&lt;property id=&quot;20148&quot; value=&quot;5&quot;/&gt;&lt;property id=&quot;20300&quot; value=&quot;Slide 10&quot;/&gt;&lt;property id=&quot;20307&quot; value=&quot;316&quot;/&gt;&lt;/object&gt;&lt;object type=&quot;3&quot; unique_id=&quot;10079&quot;&gt;&lt;property id=&quot;20148&quot; value=&quot;5&quot;/&gt;&lt;property id=&quot;20300&quot; value=&quot;Slide 11&quot;/&gt;&lt;property id=&quot;20307&quot; value=&quot;327&quot;/&gt;&lt;/object&gt;&lt;object type=&quot;3&quot; unique_id=&quot;10080&quot;&gt;&lt;property id=&quot;20148&quot; value=&quot;5&quot;/&gt;&lt;property id=&quot;20300&quot; value=&quot;Slide 12&quot;/&gt;&lt;property id=&quot;20307&quot; value=&quot;318&quot;/&gt;&lt;/object&gt;&lt;object type=&quot;3&quot; unique_id=&quot;10081&quot;&gt;&lt;property id=&quot;20148&quot; value=&quot;5&quot;/&gt;&lt;property id=&quot;20300&quot; value=&quot;Slide 13 - &amp;quot;Benefits of Checking Accounts&amp;quot;&quot;/&gt;&lt;property id=&quot;20307&quot; value=&quot;319&quot;/&gt;&lt;/object&gt;&lt;object type=&quot;3&quot; unique_id=&quot;10082&quot;&gt;&lt;property id=&quot;20148&quot; value=&quot;5&quot;/&gt;&lt;property id=&quot;20300&quot; value=&quot;Slide 14 - &amp;quot;Check&amp;quot;&quot;/&gt;&lt;property id=&quot;20307&quot; value=&quot;308&quot;/&gt;&lt;/object&gt;&lt;object type=&quot;3&quot; unique_id=&quot;10083&quot;&gt;&lt;property id=&quot;20148&quot; value=&quot;5&quot;/&gt;&lt;property id=&quot;20300&quot; value=&quot;Slide 15&quot;/&gt;&lt;property id=&quot;20307&quot; value=&quot;307&quot;/&gt;&lt;/object&gt;&lt;object type=&quot;3&quot; unique_id=&quot;10084&quot;&gt;&lt;property id=&quot;20148&quot; value=&quot;5&quot;/&gt;&lt;property id=&quot;20300&quot; value=&quot;Slide 16 - &amp;quot;Electronic Check Conversion (ECC)&amp;quot;&quot;/&gt;&lt;property id=&quot;20307&quot; value=&quot;282&quot;/&gt;&lt;/object&gt;&lt;object type=&quot;3&quot; unique_id=&quot;10085&quot;&gt;&lt;property id=&quot;20148&quot; value=&quot;5&quot;/&gt;&lt;property id=&quot;20300&quot; value=&quot;Slide 17&quot;/&gt;&lt;property id=&quot;20307&quot; value=&quot;321&quot;/&gt;&lt;/object&gt;&lt;object type=&quot;3&quot; unique_id=&quot;10086&quot;&gt;&lt;property id=&quot;20148&quot; value=&quot;5&quot;/&gt;&lt;property id=&quot;20300&quot; value=&quot;Slide 18&quot;/&gt;&lt;property id=&quot;20307&quot; value=&quot;322&quot;/&gt;&lt;/object&gt;&lt;object type=&quot;3&quot; unique_id=&quot;10087&quot;&gt;&lt;property id=&quot;20148&quot; value=&quot;5&quot;/&gt;&lt;property id=&quot;20300&quot; value=&quot;Slide 19 - &amp;quot;Automated Teller Machine (ATM) Card&amp;quot;&quot;/&gt;&lt;property id=&quot;20307&quot; value=&quot;310&quot;/&gt;&lt;/object&gt;&lt;object type=&quot;3&quot; unique_id=&quot;10088&quot;&gt;&lt;property id=&quot;20148&quot; value=&quot;5&quot;/&gt;&lt;property id=&quot;20300&quot; value=&quot;Slide 20 - &amp;quot;Debit Card&amp;quot;&quot;/&gt;&lt;property id=&quot;20307&quot; value=&quot;323&quot;/&gt;&lt;/object&gt;&lt;object type=&quot;3&quot; unique_id=&quot;10089&quot;&gt;&lt;property id=&quot;20148&quot; value=&quot;5&quot;/&gt;&lt;property id=&quot;20300&quot; value=&quot;Slide 21 - &amp;quot;Online Banking&amp;quot;&quot;/&gt;&lt;property id=&quot;20307&quot; value=&quot;281&quot;/&gt;&lt;/object&gt;&lt;object type=&quot;3&quot; unique_id=&quot;10090&quot;&gt;&lt;property id=&quot;20148&quot; value=&quot;5&quot;/&gt;&lt;property id=&quot;20300&quot; value=&quot;Slide 22 - &amp;quot;Mobile Banking&amp;quot;&quot;/&gt;&lt;property id=&quot;20307&quot; value=&quot;306&quot;/&gt;&lt;/object&gt;&lt;object type=&quot;3&quot; unique_id=&quot;10091&quot;&gt;&lt;property id=&quot;20148&quot; value=&quot;5&quot;/&gt;&lt;property id=&quot;20300&quot; value=&quot;Slide 23&quot;/&gt;&lt;property id=&quot;20307&quot; value=&quot;329&quot;/&gt;&lt;/object&gt;&lt;object type=&quot;3&quot; unique_id=&quot;10092&quot;&gt;&lt;property id=&quot;20148&quot; value=&quot;5&quot;/&gt;&lt;property id=&quot;20300&quot; value=&quot;Slide 24 - &amp;quot;Electronic Deposits&amp;quot;&quot;/&gt;&lt;property id=&quot;20307&quot; value=&quot;279&quot;/&gt;&lt;/object&gt;&lt;object type=&quot;3&quot; unique_id=&quot;10093&quot;&gt;&lt;property id=&quot;20148&quot; value=&quot;5&quot;/&gt;&lt;property id=&quot;20300&quot; value=&quot;Slide 25&quot;/&gt;&lt;property id=&quot;20307&quot; value=&quot;330&quot;/&gt;&lt;/object&gt;&lt;object type=&quot;3&quot; unique_id=&quot;10094&quot;&gt;&lt;property id=&quot;20148&quot; value=&quot;5&quot;/&gt;&lt;property id=&quot;20300&quot; value=&quot;Slide 26&quot;/&gt;&lt;property id=&quot;20307&quot; value=&quot;331&quot;/&gt;&lt;/object&gt;&lt;object type=&quot;3&quot; unique_id=&quot;10095&quot;&gt;&lt;property id=&quot;20148&quot; value=&quot;5&quot;/&gt;&lt;property id=&quot;20300&quot; value=&quot;Slide 27 - &amp;quot;Overdraft&amp;quot;&quot;/&gt;&lt;property id=&quot;20307&quot; value=&quot;332&quot;/&gt;&lt;/object&gt;&lt;object type=&quot;3&quot; unique_id=&quot;10096&quot;&gt;&lt;property id=&quot;20148&quot; value=&quot;5&quot;/&gt;&lt;property id=&quot;20300&quot; value=&quot;Slide 28 - &amp;quot;Choosing and Establishing a Relationship  with a Financial Institution&amp;quot;&quot;/&gt;&lt;property id=&quot;20307&quot; value=&quot;283&quot;/&gt;&lt;/object&gt;&lt;object type=&quot;3&quot; unique_id=&quot;10097&quot;&gt;&lt;property id=&quot;20148&quot; value=&quot;5&quot;/&gt;&lt;property id=&quot;20300&quot; value=&quot;Slide 29 - &amp;quot;Traditional versus Nontraditional  Financial Institutions&amp;quot;&quot;/&gt;&lt;property id=&quot;20307&quot; value=&quot;284&quot;/&gt;&lt;/object&gt;&lt;/object&gt;&lt;object type=&quot;10&quot; unique_id=&quot;10066&quot;&gt;&lt;object type=&quot;11&quot; unique_id=&quot;10067&quot;&gt;&lt;property id=&quot;20180&quot; value=&quot;0&quot;/&gt;&lt;property id=&quot;20181&quot; value=&quot;0&quot;/&gt;&lt;property id=&quot;20182&quot; value=&quot;1&quot;/&gt;&lt;property id=&quot;20183&quot; value=&quot;0&quot;/&gt;&lt;/object&gt;&lt;object type=&quot;12&quot; unique_id=&quot;10069&quot;&gt;&lt;/object&gt;&lt;/object&gt;&lt;object type=&quot;4&quot; unique_id=&quot;1006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O:\Classroom Economist\2012\Q4\ClassEcon Q42012-S&amp;F voiceover-FINAL_pptx\audio\Slide 14.mp3"/>
  <p:tag name="PPSNARRATION" val="3,577968193,C:\Users\f1nlc02\Documents\Classroom Economist\2013\Q2\In the Aftermath Power Point - Lesson 2 - nc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heme/theme1.xml><?xml version="1.0" encoding="utf-8"?>
<a:theme xmlns:a="http://schemas.openxmlformats.org/drawingml/2006/main" name="Katrin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3333"/>
        </a:solidFill>
        <a:ln w="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Katrina1.thmx</Template>
  <TotalTime>7053</TotalTime>
  <Words>2233</Words>
  <Application>Microsoft Office PowerPoint</Application>
  <PresentationFormat>On-screen Show (4:3)</PresentationFormat>
  <Paragraphs>699</Paragraphs>
  <Slides>31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Katrina1</vt:lpstr>
      <vt:lpstr>PowerPoint Presentation</vt:lpstr>
      <vt:lpstr>Lesson Objectives</vt:lpstr>
      <vt:lpstr>What would you need if there were an emergency?</vt:lpstr>
      <vt:lpstr>IN THE AFTERMATH</vt:lpstr>
      <vt:lpstr>What Did Nick’s Family Take When They Fled New Orleans?</vt:lpstr>
      <vt:lpstr>Emergency Fund</vt:lpstr>
      <vt:lpstr>Banking Relationships</vt:lpstr>
      <vt:lpstr>Financial Institutions and the Fed</vt:lpstr>
      <vt:lpstr>Types of Deposit Accounts</vt:lpstr>
      <vt:lpstr>PowerPoint Presentation</vt:lpstr>
      <vt:lpstr>PowerPoint Presentation</vt:lpstr>
      <vt:lpstr>PowerPoint Presentation</vt:lpstr>
      <vt:lpstr>Benefits of Checking Accounts</vt:lpstr>
      <vt:lpstr>Check</vt:lpstr>
      <vt:lpstr>PowerPoint Presentation</vt:lpstr>
      <vt:lpstr>Electronic Check Conversion (ECC)</vt:lpstr>
      <vt:lpstr>PowerPoint Presentation</vt:lpstr>
      <vt:lpstr>PowerPoint Presentation</vt:lpstr>
      <vt:lpstr>Automated Teller Machine (ATM) Card</vt:lpstr>
      <vt:lpstr>Debit Card</vt:lpstr>
      <vt:lpstr>Online Banking</vt:lpstr>
      <vt:lpstr>Mobile Banking</vt:lpstr>
      <vt:lpstr>PowerPoint Presentation</vt:lpstr>
      <vt:lpstr>Electronic Deposits</vt:lpstr>
      <vt:lpstr>PowerPoint Presentation</vt:lpstr>
      <vt:lpstr>PowerPoint Presentation</vt:lpstr>
      <vt:lpstr>Overdraft</vt:lpstr>
      <vt:lpstr>Choosing and Establishing a Relationship with a Financial Institution</vt:lpstr>
      <vt:lpstr>Traditional versus Nontraditional  Financial Institutions</vt:lpstr>
      <vt:lpstr>PowerPoint Presentation</vt:lpstr>
      <vt:lpstr>Katrina’s Classroom was developed by a team of  Senior Economic and Financial Education Specialists at the Federal Reserve Bank of Atlanta.  Claire Loup, New Orleans Branch  Julie Kornegay, Birmingham Branch  Jackie Morgan, Nashville Branch  For additional classroom resources and professional development opportunities,  please visit www. frbatlanta.org/edresources</vt:lpstr>
    </vt:vector>
  </TitlesOfParts>
  <Company>Federal Reserve Bank of Atlanta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 and Structure of the Federal Reserve</dc:title>
  <dc:creator>f1abh01</dc:creator>
  <cp:lastModifiedBy>f1abh01</cp:lastModifiedBy>
  <cp:revision>393</cp:revision>
  <cp:lastPrinted>2013-05-16T15:38:10Z</cp:lastPrinted>
  <dcterms:created xsi:type="dcterms:W3CDTF">2012-12-13T19:48:21Z</dcterms:created>
  <dcterms:modified xsi:type="dcterms:W3CDTF">2014-07-28T14:00:17Z</dcterms:modified>
</cp:coreProperties>
</file>