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386" r:id="rId2"/>
    <p:sldId id="387" r:id="rId3"/>
    <p:sldId id="353" r:id="rId4"/>
    <p:sldId id="388" r:id="rId5"/>
    <p:sldId id="331" r:id="rId6"/>
    <p:sldId id="354" r:id="rId7"/>
    <p:sldId id="373" r:id="rId8"/>
    <p:sldId id="277" r:id="rId9"/>
    <p:sldId id="382" r:id="rId10"/>
    <p:sldId id="385" r:id="rId11"/>
    <p:sldId id="279" r:id="rId12"/>
    <p:sldId id="280" r:id="rId13"/>
    <p:sldId id="356" r:id="rId14"/>
    <p:sldId id="357" r:id="rId15"/>
    <p:sldId id="337" r:id="rId16"/>
    <p:sldId id="341" r:id="rId17"/>
    <p:sldId id="286" r:id="rId18"/>
    <p:sldId id="358" r:id="rId19"/>
    <p:sldId id="342" r:id="rId20"/>
    <p:sldId id="377" r:id="rId21"/>
    <p:sldId id="378" r:id="rId22"/>
    <p:sldId id="390" r:id="rId23"/>
    <p:sldId id="359" r:id="rId24"/>
    <p:sldId id="380" r:id="rId25"/>
    <p:sldId id="302" r:id="rId26"/>
    <p:sldId id="383" r:id="rId27"/>
    <p:sldId id="384" r:id="rId28"/>
    <p:sldId id="304" r:id="rId29"/>
    <p:sldId id="361" r:id="rId30"/>
    <p:sldId id="362" r:id="rId31"/>
    <p:sldId id="363" r:id="rId32"/>
    <p:sldId id="364" r:id="rId33"/>
    <p:sldId id="365" r:id="rId34"/>
    <p:sldId id="366" r:id="rId35"/>
    <p:sldId id="367" r:id="rId36"/>
    <p:sldId id="368" r:id="rId37"/>
    <p:sldId id="369" r:id="rId38"/>
    <p:sldId id="381" r:id="rId39"/>
    <p:sldId id="370" r:id="rId40"/>
    <p:sldId id="389" r:id="rId41"/>
  </p:sldIdLst>
  <p:sldSz cx="9144000" cy="6858000" type="screen4x3"/>
  <p:notesSz cx="7010400" cy="92964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ather Black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E1"/>
    <a:srgbClr val="D1D785"/>
    <a:srgbClr val="793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7" autoAdjust="0"/>
    <p:restoredTop sz="98992" autoAdjust="0"/>
  </p:normalViewPr>
  <p:slideViewPr>
    <p:cSldViewPr>
      <p:cViewPr varScale="1">
        <p:scale>
          <a:sx n="128" d="100"/>
          <a:sy n="128" d="100"/>
        </p:scale>
        <p:origin x="111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234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Components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Payment History</c:v>
                </c:pt>
                <c:pt idx="1">
                  <c:v>Amounts Owed</c:v>
                </c:pt>
                <c:pt idx="2">
                  <c:v>Length of Credit History</c:v>
                </c:pt>
                <c:pt idx="3">
                  <c:v>New Credit</c:v>
                </c:pt>
                <c:pt idx="4">
                  <c:v>Types of Credit Used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0.35</c:v>
                </c:pt>
                <c:pt idx="1">
                  <c:v>0.3</c:v>
                </c:pt>
                <c:pt idx="2">
                  <c:v>0.15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rgbClr val="000000"/>
                </a:solidFill>
                <a:effectLst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rgbClr val="000000"/>
                </a:solidFill>
                <a:effectLst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rgbClr val="000000"/>
                </a:solidFill>
                <a:effectLst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rgbClr val="000000"/>
                </a:solidFill>
                <a:effectLst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>
                <a:solidFill>
                  <a:srgbClr val="000000"/>
                </a:solidFill>
                <a:effectLst/>
              </a:defRPr>
            </a:pPr>
            <a:endParaRPr lang="en-US"/>
          </a:p>
        </c:txPr>
      </c:legendEntry>
      <c:layout>
        <c:manualLayout>
          <c:xMode val="edge"/>
          <c:yMode val="edge"/>
          <c:x val="0.67651409228052095"/>
          <c:y val="0.26202329971911398"/>
          <c:w val="0.31102484852944801"/>
          <c:h val="0.40577773173090198"/>
        </c:manualLayout>
      </c:layout>
      <c:overlay val="0"/>
      <c:txPr>
        <a:bodyPr/>
        <a:lstStyle/>
        <a:p>
          <a:pPr>
            <a:defRPr>
              <a:solidFill>
                <a:srgbClr val="000000"/>
              </a:solidFill>
              <a:effectLst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3A7A9-4CD2-4BDF-9445-27B71721F82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47B1C-FFC0-4187-9576-4B0BF2805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28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1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C8661A03-80D2-4B65-9D48-52FE5386E3D7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93B0F0E5-B97A-45DD-B715-F817C3428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2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F0E5-B97A-45DD-B715-F817C342826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575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B019CF-05BA-47BB-9E20-56B677B7CA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93408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F9707E-FACD-49FD-B49D-9CBD69ADCC5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7184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033B91-7806-4B98-843E-14D6FEBAB8D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4704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033B91-7806-4B98-843E-14D6FEBAB8D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4673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0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96A57E-1CD8-4FC8-A750-E9DD19C00AD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1250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SMART slide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F0E5-B97A-45DD-B715-F817C34282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017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SMART slide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F0E5-B97A-45DD-B715-F817C34282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62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05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77C9D-2C2B-4169-BA10-7C1DB6A4976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SMART slide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F0E5-B97A-45DD-B715-F817C34282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60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4DC353-8B53-4A0F-8CCE-9FFB5616A05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07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4C71A-D2A7-42E6-A8CC-9A4CB1F6308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668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4DC353-8B53-4A0F-8CCE-9FFB5616A05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328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F0E5-B97A-45DD-B715-F817C342826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981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157811-68D3-4021-8869-D1BD49FF1FE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85491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77C9D-2C2B-4169-BA10-7C1DB6A4976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804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226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0" i="0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12E574-EB82-47DC-AADD-8AF77BD3F8D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424283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aseline="0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4BA936-CD5E-40C5-9862-57CAAB2BF90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00496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F0E5-B97A-45DD-B715-F817C342826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441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F0E5-B97A-45DD-B715-F817C342826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942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F0E5-B97A-45DD-B715-F817C342826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286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F0E5-B97A-45DD-B715-F817C342826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87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166B22-7B20-4EAF-89E0-A6794D16E21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01019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SMART slide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F0E5-B97A-45DD-B715-F817C342826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6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F0E5-B97A-45DD-B715-F817C342826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95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F0E5-B97A-45DD-B715-F817C34282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83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F0E5-B97A-45DD-B715-F817C342826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095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F0E5-B97A-45DD-B715-F817C34282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03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F0E5-B97A-45DD-B715-F817C34282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57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F0E5-B97A-45DD-B715-F817C34282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30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F0E5-B97A-45DD-B715-F817C342826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095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2362185"/>
          </a:xfrm>
        </p:spPr>
        <p:txBody>
          <a:bodyPr>
            <a:spAutoFit/>
          </a:bodyPr>
          <a:lstStyle>
            <a:lvl1pPr algn="ctr">
              <a:defRPr sz="71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6800"/>
            <a:ext cx="6400800" cy="553998"/>
          </a:xfrm>
        </p:spPr>
        <p:txBody>
          <a:bodyPr>
            <a:spAutoFit/>
          </a:bodyPr>
          <a:lstStyle>
            <a:lvl1pPr marL="0" indent="0" algn="ctr">
              <a:lnSpc>
                <a:spcPts val="1800"/>
              </a:lnSpc>
              <a:buNone/>
              <a:defRPr sz="1500" b="0" spc="-3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799866" y="1396800"/>
            <a:ext cx="5544269" cy="359928"/>
          </a:xfrm>
        </p:spPr>
        <p:txBody>
          <a:bodyPr>
            <a:spAutoFit/>
          </a:bodyPr>
          <a:lstStyle>
            <a:lvl1pPr algn="ctr">
              <a:lnSpc>
                <a:spcPts val="2000"/>
              </a:lnSpc>
              <a:defRPr sz="2100" spc="-5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5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91851"/>
            <a:ext cx="349640" cy="246542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9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26208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1600" y="2962800"/>
            <a:ext cx="7833600" cy="2842464"/>
          </a:xfrm>
        </p:spPr>
        <p:txBody>
          <a:bodyPr wrap="square" numCol="2" spcCol="540000">
            <a:noAutofit/>
          </a:bodyPr>
          <a:lstStyle>
            <a:lvl1pPr algn="just">
              <a:lnSpc>
                <a:spcPts val="1500"/>
              </a:lnSpc>
              <a:spcBef>
                <a:spcPts val="0"/>
              </a:spcBef>
              <a:defRPr sz="1300" cap="none" spc="-2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79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26208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10</a:t>
            </a:r>
            <a:endParaRPr lang="en-US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1600" y="2962800"/>
            <a:ext cx="7833600" cy="2842464"/>
          </a:xfrm>
        </p:spPr>
        <p:txBody>
          <a:bodyPr wrap="square" numCol="3" spcCol="468000">
            <a:noAutofit/>
          </a:bodyPr>
          <a:lstStyle>
            <a:lvl1pPr algn="just">
              <a:lnSpc>
                <a:spcPts val="1500"/>
              </a:lnSpc>
              <a:spcBef>
                <a:spcPts val="0"/>
              </a:spcBef>
              <a:defRPr sz="1300" cap="none" spc="-2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29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26208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11</a:t>
            </a:r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1600" y="2962800"/>
            <a:ext cx="7833600" cy="2842464"/>
          </a:xfrm>
        </p:spPr>
        <p:txBody>
          <a:bodyPr wrap="square" numCol="2" spcCol="540000">
            <a:noAutofit/>
          </a:bodyPr>
          <a:lstStyle>
            <a:lvl1pPr marL="342900" indent="-342900" algn="just">
              <a:lnSpc>
                <a:spcPts val="1500"/>
              </a:lnSpc>
              <a:spcBef>
                <a:spcPts val="1200"/>
              </a:spcBef>
              <a:buClr>
                <a:srgbClr val="009AE1"/>
              </a:buClr>
              <a:buFont typeface="+mj-lt"/>
              <a:buAutoNum type="arabicPeriod"/>
              <a:defRPr sz="1300" cap="none" spc="-2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92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12</a:t>
            </a:r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1600" y="2019600"/>
            <a:ext cx="7833600" cy="284693"/>
          </a:xfrm>
        </p:spPr>
        <p:txBody>
          <a:bodyPr wrap="square" numCol="1" spcCol="540000">
            <a:spAutoFit/>
          </a:bodyPr>
          <a:lstStyle>
            <a:lvl1pPr algn="just">
              <a:lnSpc>
                <a:spcPts val="1500"/>
              </a:lnSpc>
              <a:spcBef>
                <a:spcPts val="0"/>
              </a:spcBef>
              <a:defRPr sz="1300" cap="none" spc="-2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651600" y="3433500"/>
            <a:ext cx="240823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651600" y="2880000"/>
            <a:ext cx="240823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51600" y="5094000"/>
            <a:ext cx="240823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51600" y="4540500"/>
            <a:ext cx="240823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651600" y="3987000"/>
            <a:ext cx="240823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3636000" y="2970000"/>
            <a:ext cx="4744800" cy="2520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8" name="Picture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9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56000"/>
            <a:ext cx="7772400" cy="2362185"/>
          </a:xfrm>
        </p:spPr>
        <p:txBody>
          <a:bodyPr>
            <a:spAutoFit/>
          </a:bodyPr>
          <a:lstStyle>
            <a:lvl1pPr algn="ctr">
              <a:defRPr sz="71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85800" y="3225600"/>
            <a:ext cx="7772400" cy="457818"/>
          </a:xfrm>
        </p:spPr>
        <p:txBody>
          <a:bodyPr wrap="square">
            <a:spAutoFit/>
          </a:bodyPr>
          <a:lstStyle>
            <a:lvl1pPr algn="ctr">
              <a:lnSpc>
                <a:spcPts val="2700"/>
              </a:lnSpc>
              <a:defRPr sz="3000" spc="-50" baseline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998" y="6357600"/>
            <a:ext cx="103623" cy="109719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pic>
        <p:nvPicPr>
          <p:cNvPr id="2" name="Picture 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600" y="6350400"/>
            <a:ext cx="134101" cy="12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10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3pPr>
              <a:defRPr>
                <a:latin typeface="Century" pitchFamily="18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02C71E-6533-4DB1-851A-36BC8FA51DAD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02C71E-6533-4DB1-851A-36BC8FA51DAD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02C71E-6533-4DB1-851A-36BC8FA51DAD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979936"/>
            <a:ext cx="7920000" cy="1296936"/>
          </a:xfrm>
        </p:spPr>
        <p:txBody>
          <a:bodyPr/>
          <a:lstStyle>
            <a:lvl1pPr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2620800"/>
            <a:ext cx="7885964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1600" y="3000291"/>
            <a:ext cx="3888000" cy="284693"/>
          </a:xfrm>
        </p:spPr>
        <p:txBody>
          <a:bodyPr>
            <a:spAutoFit/>
          </a:bodyPr>
          <a:lstStyle>
            <a:lvl1pPr algn="just">
              <a:lnSpc>
                <a:spcPts val="1500"/>
              </a:lnSpc>
              <a:spcBef>
                <a:spcPts val="0"/>
              </a:spcBef>
              <a:defRPr sz="1300" cap="none" spc="-2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1</a:t>
            </a:r>
            <a:endParaRPr lang="en-US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55600" y="5050800"/>
            <a:ext cx="3675632" cy="284693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 sz="1300" b="1" cap="none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752000" y="5302800"/>
            <a:ext cx="3675600" cy="259045"/>
          </a:xfrm>
        </p:spPr>
        <p:txBody>
          <a:bodyPr wrap="square">
            <a:spAutoFit/>
          </a:bodyPr>
          <a:lstStyle>
            <a:lvl1pPr>
              <a:defRPr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35" hasCustomPrompt="1"/>
          </p:nvPr>
        </p:nvSpPr>
        <p:spPr>
          <a:xfrm>
            <a:off x="4860000" y="3085200"/>
            <a:ext cx="3567600" cy="194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4" name="Picture 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7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spcBef>
                <a:spcPts val="0"/>
              </a:spcBef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2</a:t>
            </a: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5964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8800" y="329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658800" y="527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3250800" y="527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5842800" y="527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251088" y="329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5842800" y="329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55576" y="3133640"/>
            <a:ext cx="2448000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Text Placeholder 9"/>
          <p:cNvSpPr>
            <a:spLocks noGrp="1"/>
          </p:cNvSpPr>
          <p:nvPr>
            <p:ph type="body" sz="quarter" idx="35"/>
          </p:nvPr>
        </p:nvSpPr>
        <p:spPr>
          <a:xfrm>
            <a:off x="3349030" y="3133640"/>
            <a:ext cx="2448000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5940152" y="3133640"/>
            <a:ext cx="2448000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Text Placeholder 9"/>
          <p:cNvSpPr>
            <a:spLocks noGrp="1"/>
          </p:cNvSpPr>
          <p:nvPr>
            <p:ph type="body" sz="quarter" idx="37"/>
          </p:nvPr>
        </p:nvSpPr>
        <p:spPr>
          <a:xfrm>
            <a:off x="754410" y="5114401"/>
            <a:ext cx="2449166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Text Placeholder 9"/>
          <p:cNvSpPr>
            <a:spLocks noGrp="1"/>
          </p:cNvSpPr>
          <p:nvPr>
            <p:ph type="body" sz="quarter" idx="38"/>
          </p:nvPr>
        </p:nvSpPr>
        <p:spPr>
          <a:xfrm>
            <a:off x="3347864" y="5114401"/>
            <a:ext cx="2448000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ext Placeholder 9"/>
          <p:cNvSpPr>
            <a:spLocks noGrp="1"/>
          </p:cNvSpPr>
          <p:nvPr>
            <p:ph type="body" sz="quarter" idx="39"/>
          </p:nvPr>
        </p:nvSpPr>
        <p:spPr>
          <a:xfrm>
            <a:off x="5938986" y="5114401"/>
            <a:ext cx="2448000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756000" y="199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47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3348000" y="199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4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5940000" y="199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51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756000" y="397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63" name="Picture Placeholder 6"/>
          <p:cNvSpPr>
            <a:spLocks noGrp="1"/>
          </p:cNvSpPr>
          <p:nvPr>
            <p:ph type="pic" sz="quarter" idx="44" hasCustomPrompt="1"/>
          </p:nvPr>
        </p:nvSpPr>
        <p:spPr>
          <a:xfrm>
            <a:off x="3348000" y="397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64" name="Picture Placeholder 6"/>
          <p:cNvSpPr>
            <a:spLocks noGrp="1"/>
          </p:cNvSpPr>
          <p:nvPr>
            <p:ph type="pic" sz="quarter" idx="45" hasCustomPrompt="1"/>
          </p:nvPr>
        </p:nvSpPr>
        <p:spPr>
          <a:xfrm>
            <a:off x="5940000" y="397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pic>
        <p:nvPicPr>
          <p:cNvPr id="27" name="Picture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8" name="Picture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7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  <p:bldP spid="49" grpId="0" animBg="1"/>
      <p:bldP spid="51" grpId="0" animBg="1"/>
      <p:bldP spid="63" grpId="0" animBg="1"/>
      <p:bldP spid="6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09200" y="415440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367800" y="415440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26400" y="415440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09200" y="234888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69600" y="234888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026400" y="234888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11560" y="43524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3268800" y="43524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5929200" y="43524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611560" y="25488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3268800" y="25488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5929200" y="25488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91851"/>
            <a:ext cx="349640" cy="246542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3</a:t>
            </a:r>
            <a:endParaRPr lang="en-US"/>
          </a:p>
        </p:txBody>
      </p:sp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79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4</a:t>
            </a:r>
            <a:endParaRPr lang="en-US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5670000" y="2109600"/>
            <a:ext cx="2156400" cy="176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3492000" y="2109600"/>
            <a:ext cx="2156400" cy="176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44" hasCustomPrompt="1"/>
          </p:nvPr>
        </p:nvSpPr>
        <p:spPr>
          <a:xfrm>
            <a:off x="5670000" y="3895200"/>
            <a:ext cx="2156400" cy="176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44" name="Picture Placeholder 6"/>
          <p:cNvSpPr>
            <a:spLocks noGrp="1"/>
          </p:cNvSpPr>
          <p:nvPr>
            <p:ph type="pic" sz="quarter" idx="45" hasCustomPrompt="1"/>
          </p:nvPr>
        </p:nvSpPr>
        <p:spPr>
          <a:xfrm>
            <a:off x="3492000" y="3895200"/>
            <a:ext cx="2156400" cy="176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47" name="Picture Placeholder 6"/>
          <p:cNvSpPr>
            <a:spLocks noGrp="1"/>
          </p:cNvSpPr>
          <p:nvPr>
            <p:ph type="pic" sz="quarter" idx="46" hasCustomPrompt="1"/>
          </p:nvPr>
        </p:nvSpPr>
        <p:spPr>
          <a:xfrm>
            <a:off x="1314000" y="3895200"/>
            <a:ext cx="2156400" cy="176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7"/>
          </p:nvPr>
        </p:nvSpPr>
        <p:spPr>
          <a:xfrm>
            <a:off x="1314000" y="2109600"/>
            <a:ext cx="2156400" cy="1764000"/>
          </a:xfrm>
          <a:solidFill>
            <a:srgbClr val="009AE1"/>
          </a:solidFill>
        </p:spPr>
        <p:txBody>
          <a:bodyPr lIns="198000" tIns="234000" rIns="198000" bIns="234000">
            <a:noAutofit/>
          </a:bodyPr>
          <a:lstStyle>
            <a:lvl1pPr algn="just">
              <a:lnSpc>
                <a:spcPts val="1400"/>
              </a:lnSpc>
              <a:spcBef>
                <a:spcPts val="600"/>
              </a:spcBef>
              <a:defRPr sz="1200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1" name="Picture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2" name="Picture 2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44" grpId="0" animBg="1"/>
      <p:bldP spid="4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84693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5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39" hasCustomPrompt="1"/>
          </p:nvPr>
        </p:nvSpPr>
        <p:spPr>
          <a:xfrm>
            <a:off x="1990800" y="2304000"/>
            <a:ext cx="5166000" cy="2905200"/>
          </a:xfrm>
          <a:solidFill>
            <a:srgbClr val="333333"/>
          </a:solidFill>
          <a:effectLst>
            <a:outerShdw blurRad="292100" dist="25400" dir="5400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algn="ct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video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37"/>
          </p:nvPr>
        </p:nvSpPr>
        <p:spPr>
          <a:xfrm>
            <a:off x="1989000" y="5207616"/>
            <a:ext cx="5166000" cy="165600"/>
          </a:xfrm>
          <a:solidFill>
            <a:srgbClr val="3D88C8"/>
          </a:solidFill>
          <a:effectLst>
            <a:reflection blurRad="12700" stA="25000" endPos="75000" dir="5400000" sy="-100000" algn="bl" rotWithShape="0"/>
          </a:effectLst>
        </p:spPr>
        <p:txBody>
          <a:bodyPr wrap="square" lIns="43200" tIns="0" rIns="43200" bIns="0" anchor="ctr">
            <a:noAutofit/>
          </a:bodyPr>
          <a:lstStyle>
            <a:lvl1pPr>
              <a:defRPr sz="1200" b="0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7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91851"/>
            <a:ext cx="349640" cy="246542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6</a:t>
            </a:r>
            <a:endParaRPr lang="en-US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58800" y="4820400"/>
            <a:ext cx="7826400" cy="984864"/>
          </a:xfrm>
        </p:spPr>
        <p:txBody>
          <a:bodyPr wrap="square" numCol="2" spcCol="360000">
            <a:no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756000" y="2098800"/>
            <a:ext cx="7632000" cy="248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56000" y="4569596"/>
            <a:ext cx="7632000" cy="203064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1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91851"/>
            <a:ext cx="349640" cy="246542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7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724128" y="48168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724000" y="49860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5724256" y="39240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5724128" y="4093235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5724256" y="30312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5724128" y="32004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5724256" y="21384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5724128" y="23076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32"/>
          </p:nvPr>
        </p:nvSpPr>
        <p:spPr>
          <a:xfrm>
            <a:off x="468000" y="2206800"/>
            <a:ext cx="5076000" cy="3384000"/>
          </a:xfrm>
        </p:spPr>
        <p:txBody>
          <a:bodyPr anchor="ctr"/>
          <a:lstStyle>
            <a:lvl1pPr algn="ctr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01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84693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91851"/>
            <a:ext cx="349640" cy="246542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8</a:t>
            </a:r>
            <a:endParaRPr lang="en-US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724128" y="44028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724000" y="45720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5724256" y="32508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5724128" y="34200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5724256" y="20988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5724128" y="22680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Chart Placeholder 9"/>
          <p:cNvSpPr>
            <a:spLocks noGrp="1"/>
          </p:cNvSpPr>
          <p:nvPr>
            <p:ph type="chart" sz="quarter" idx="32"/>
          </p:nvPr>
        </p:nvSpPr>
        <p:spPr>
          <a:xfrm>
            <a:off x="612000" y="1990800"/>
            <a:ext cx="5004000" cy="3974400"/>
          </a:xfrm>
        </p:spPr>
        <p:txBody>
          <a:bodyPr anchor="ctr"/>
          <a:lstStyle>
            <a:lvl1pPr algn="ctr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59193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en-US" dirty="0" smtClean="0"/>
              <a:t>Click to edit Master title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3356991"/>
            <a:ext cx="7920000" cy="99770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66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76897" y="6237312"/>
            <a:ext cx="1004675" cy="5966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57911"/>
            <a:ext cx="323528" cy="432048"/>
          </a:xfrm>
          <a:prstGeom prst="rect">
            <a:avLst/>
          </a:prstGeom>
          <a:solidFill>
            <a:srgbClr val="F38A3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7972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9640" y="6257911"/>
            <a:ext cx="119112" cy="432048"/>
          </a:xfrm>
          <a:prstGeom prst="rect">
            <a:avLst/>
          </a:prstGeom>
          <a:solidFill>
            <a:srgbClr val="77972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6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  <p:sldLayoutId id="2147483677" r:id="rId16"/>
    <p:sldLayoutId id="2147483678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5900"/>
        </a:lnSpc>
        <a:spcBef>
          <a:spcPct val="0"/>
        </a:spcBef>
        <a:buNone/>
        <a:defRPr sz="4800" b="1" i="0" u="none" kern="1200" cap="all" spc="-150" baseline="0">
          <a:solidFill>
            <a:srgbClr val="333333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ts val="1300"/>
        </a:lnSpc>
        <a:spcBef>
          <a:spcPts val="0"/>
        </a:spcBef>
        <a:buFontTx/>
        <a:buNone/>
        <a:defRPr sz="1800" b="0" i="0" kern="1200" cap="all" spc="-40" baseline="0">
          <a:solidFill>
            <a:srgbClr val="4B4B4B"/>
          </a:solidFill>
          <a:latin typeface="Calibri" pitchFamily="34" charset="0"/>
          <a:ea typeface="+mn-ea"/>
          <a:cs typeface="Calibri" pitchFamily="34" charset="0"/>
        </a:defRPr>
      </a:lvl1pPr>
      <a:lvl2pPr marL="628650" indent="-171450" algn="l" defTabSz="914400" rtl="0" eaLnBrk="1" latinLnBrk="0" hangingPunct="1">
        <a:spcBef>
          <a:spcPts val="0"/>
        </a:spcBef>
        <a:buFont typeface="Arial" pitchFamily="34" charset="0"/>
        <a:buChar char="•"/>
        <a:defRPr sz="1200" b="0" i="0" u="none" kern="1200">
          <a:solidFill>
            <a:srgbClr val="333333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spcBef>
          <a:spcPts val="0"/>
        </a:spcBef>
        <a:buFont typeface="Arial" pitchFamily="34" charset="0"/>
        <a:buChar char="•"/>
        <a:defRPr sz="1200" kern="1200">
          <a:solidFill>
            <a:srgbClr val="333333"/>
          </a:solidFill>
          <a:latin typeface="+mn-lt"/>
          <a:ea typeface="+mn-ea"/>
          <a:cs typeface="+mn-cs"/>
        </a:defRPr>
      </a:lvl3pPr>
      <a:lvl4pPr marL="1543050" indent="-171450" algn="l" defTabSz="914400" rtl="0" eaLnBrk="1" latinLnBrk="0" hangingPunct="1">
        <a:spcBef>
          <a:spcPts val="0"/>
        </a:spcBef>
        <a:buFont typeface="Arial" pitchFamily="34" charset="0"/>
        <a:buChar char="•"/>
        <a:defRPr sz="1200" kern="1200">
          <a:solidFill>
            <a:srgbClr val="333333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spcBef>
          <a:spcPts val="0"/>
        </a:spcBef>
        <a:buFont typeface="Arial" pitchFamily="34" charset="0"/>
        <a:buChar char="•"/>
        <a:defRPr sz="12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deralreserve.gov/creditcard/default.ht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federalreserve.gov/creditcard/default.htm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federalreserve.gov/creditcard/flash/readingyourbill.html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deralreserve.gov/creditcardcalculator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nualcreditreport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4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5.wdp"/><Relationship Id="rId5" Type="http://schemas.openxmlformats.org/officeDocument/2006/relationships/image" Target="../media/image27.jpe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fico.com/myfico/creditcentral/loanrates.aspx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hyperlink" Target="https://www.youtube.com/watch?v=3RY1kTCIYTo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4134"/>
            <a:ext cx="4824536" cy="547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084168" y="2636912"/>
            <a:ext cx="2853886" cy="3204344"/>
          </a:xfrm>
          <a:prstGeom prst="rect">
            <a:avLst/>
          </a:prstGeom>
          <a:solidFill>
            <a:srgbClr val="F38A3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524" y="2924944"/>
            <a:ext cx="720080" cy="3204344"/>
          </a:xfrm>
          <a:prstGeom prst="rect">
            <a:avLst/>
          </a:prstGeom>
          <a:solidFill>
            <a:srgbClr val="77972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800" y="3260824"/>
            <a:ext cx="3670300" cy="218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812" y="5380733"/>
            <a:ext cx="3172716" cy="35252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51524" y="2662313"/>
            <a:ext cx="720080" cy="144016"/>
          </a:xfrm>
          <a:prstGeom prst="rect">
            <a:avLst/>
          </a:prstGeom>
          <a:solidFill>
            <a:srgbClr val="F38A3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85054" y="5949280"/>
            <a:ext cx="2879434" cy="180008"/>
          </a:xfrm>
          <a:prstGeom prst="rect">
            <a:avLst/>
          </a:prstGeom>
          <a:solidFill>
            <a:srgbClr val="77972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6300196" y="3284987"/>
            <a:ext cx="2376264" cy="608885"/>
          </a:xfrm>
        </p:spPr>
        <p:txBody>
          <a:bodyPr wrap="square">
            <a:spAutoFit/>
          </a:bodyPr>
          <a:lstStyle>
            <a:lvl1pPr marL="0" indent="0" algn="ctr">
              <a:lnSpc>
                <a:spcPts val="1800"/>
              </a:lnSpc>
              <a:buNone/>
              <a:defRPr sz="1500" b="0" spc="-3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sz="1800" dirty="0"/>
              <a:t>Lesson </a:t>
            </a:r>
            <a:r>
              <a:rPr lang="en-US" sz="1800" dirty="0" smtClean="0"/>
              <a:t>3</a:t>
            </a:r>
          </a:p>
          <a:p>
            <a:pPr algn="l">
              <a:lnSpc>
                <a:spcPct val="80000"/>
              </a:lnSpc>
            </a:pPr>
            <a:r>
              <a:rPr lang="en-US" sz="2300" dirty="0" smtClean="0"/>
              <a:t>A Fresh Start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98092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804921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Revolving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Credit</a:t>
            </a:r>
            <a:endParaRPr lang="en-US" sz="3200" dirty="0">
              <a:solidFill>
                <a:srgbClr val="009AE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6553200" cy="480060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400" cap="none" dirty="0" smtClean="0"/>
              <a:t>Open ended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400" cap="none" dirty="0" smtClean="0"/>
              <a:t>Can be secured or unsecured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400" cap="none" dirty="0" smtClean="0"/>
              <a:t>Allows you to borrow at any time up to a limit set by creditor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400" cap="none" dirty="0" smtClean="0"/>
              <a:t>Offers flexible payments with a minimum payment required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400" cap="none" dirty="0" smtClean="0"/>
              <a:t>Minimum payment usually calculated as a percentage of the balance due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400" cap="none" dirty="0" smtClean="0"/>
              <a:t>Computes periodic finance charges on the unpaid balance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2400" b="1" cap="none" dirty="0" smtClean="0"/>
              <a:t>Examples: </a:t>
            </a:r>
            <a:r>
              <a:rPr lang="en-US" sz="2400" cap="none" dirty="0" smtClean="0"/>
              <a:t>credit card, personal line of credit, home equity line of credit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914400"/>
            <a:ext cx="1920949" cy="14407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3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 Fresh Start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750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54373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>
                <a:effectLst/>
              </a:rPr>
              <a:t>Installment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 (or Term) Credit</a:t>
            </a:r>
            <a:endParaRPr lang="en-US" sz="3200" dirty="0">
              <a:solidFill>
                <a:srgbClr val="009AE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6400800" cy="45720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200" cap="none" dirty="0" smtClean="0"/>
              <a:t>Close ended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200" cap="none" dirty="0" smtClean="0"/>
              <a:t>Can be secured or unsecured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200" cap="none" dirty="0" smtClean="0"/>
              <a:t>Allows you to borrow a specific amount for a specific purpose for a specific amount of time at a given interest rate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200" cap="none" dirty="0" smtClean="0"/>
              <a:t>Has the loan term, loan amount, number and dollar value of payments, and total finance charges agreed on at start of loan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200" cap="none" dirty="0" smtClean="0"/>
              <a:t>Typically has fixed number of payments of predetermined amount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2200" b="1" cap="none" dirty="0" smtClean="0"/>
              <a:t>Examples: </a:t>
            </a:r>
            <a:r>
              <a:rPr lang="en-US" sz="2200" cap="none" dirty="0" smtClean="0"/>
              <a:t>home mortgage, car loan, student loan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295400"/>
            <a:ext cx="1947672" cy="14607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3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 Fresh Start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07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4921"/>
          </a:xfrm>
        </p:spPr>
        <p:txBody>
          <a:bodyPr/>
          <a:lstStyle/>
          <a:p>
            <a:r>
              <a:rPr lang="en-US" sz="3200" dirty="0" err="1" smtClean="0">
                <a:effectLst/>
              </a:rPr>
              <a:t>Noninstallment</a:t>
            </a:r>
            <a:r>
              <a:rPr lang="en-US" sz="3200" dirty="0" smtClean="0">
                <a:effectLst/>
              </a:rPr>
              <a:t> (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or Service) Credit</a:t>
            </a:r>
            <a:endParaRPr lang="en-US" sz="3200" dirty="0">
              <a:solidFill>
                <a:srgbClr val="009AE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6096000" cy="3817883"/>
          </a:xfrm>
        </p:spPr>
        <p:txBody>
          <a:bodyPr/>
          <a:lstStyle/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200" cap="none" dirty="0" smtClean="0"/>
              <a:t>Unsecured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200" cap="none" dirty="0"/>
              <a:t>P</a:t>
            </a:r>
            <a:r>
              <a:rPr lang="en-US" sz="2200" cap="none" dirty="0" smtClean="0"/>
              <a:t>aying for a service that you have already used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200" cap="none" dirty="0" smtClean="0"/>
              <a:t>Requires payment in full by a specified date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200" cap="none" dirty="0" smtClean="0"/>
              <a:t>Does not have interest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200" cap="none" dirty="0" smtClean="0"/>
              <a:t>Results in service fees or discontinuation of service if you fail to pay within specified time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200" b="1" cap="none" dirty="0" smtClean="0"/>
              <a:t>Examples: </a:t>
            </a:r>
            <a:r>
              <a:rPr lang="en-US" sz="2200" cap="none" dirty="0" smtClean="0"/>
              <a:t>cell phone plan, utility bill</a:t>
            </a:r>
          </a:p>
          <a:p>
            <a:pPr>
              <a:spcAft>
                <a:spcPts val="1200"/>
              </a:spcAft>
            </a:pP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676400"/>
            <a:ext cx="1890776" cy="19034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3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 Fresh Start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174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281930"/>
              </p:ext>
            </p:extLst>
          </p:nvPr>
        </p:nvGraphicFramePr>
        <p:xfrm>
          <a:off x="762000" y="1447800"/>
          <a:ext cx="7847965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/>
                <a:gridCol w="685800"/>
                <a:gridCol w="685800"/>
                <a:gridCol w="609600"/>
                <a:gridCol w="609600"/>
                <a:gridCol w="532765"/>
              </a:tblGrid>
              <a:tr h="14478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effectLst/>
                        </a:rPr>
                        <a:t>Examples of typical credit arrangements</a:t>
                      </a:r>
                      <a:endParaRPr lang="en-US" sz="2400" b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effectLst/>
                        </a:rPr>
                        <a:t>Revolving</a:t>
                      </a:r>
                      <a:endParaRPr lang="en-US" b="0" dirty="0">
                        <a:effectLst/>
                      </a:endParaRPr>
                    </a:p>
                  </a:txBody>
                  <a:tcPr vert="vert270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effectLst/>
                        </a:rPr>
                        <a:t>Installment</a:t>
                      </a:r>
                      <a:endParaRPr lang="en-US" b="0" dirty="0">
                        <a:effectLst/>
                      </a:endParaRPr>
                    </a:p>
                  </a:txBody>
                  <a:tcPr vert="vert270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effectLst/>
                        </a:rPr>
                        <a:t>Service</a:t>
                      </a:r>
                      <a:endParaRPr lang="en-US" b="0" dirty="0">
                        <a:effectLst/>
                      </a:endParaRPr>
                    </a:p>
                  </a:txBody>
                  <a:tcPr vert="vert270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effectLst/>
                        </a:rPr>
                        <a:t>Secured</a:t>
                      </a:r>
                      <a:endParaRPr lang="en-US" b="0" dirty="0">
                        <a:effectLst/>
                      </a:endParaRPr>
                    </a:p>
                  </a:txBody>
                  <a:tcPr vert="vert270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effectLst/>
                        </a:rPr>
                        <a:t>Unsecured</a:t>
                      </a:r>
                      <a:endParaRPr lang="en-US" b="0" dirty="0">
                        <a:effectLst/>
                      </a:endParaRPr>
                    </a:p>
                  </a:txBody>
                  <a:tcPr vert="vert270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Credit cards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 loans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 loans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Cell phone contracts, utility bills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Home mortgages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Home equity line of credit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Personal line of credit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638800" y="2819400"/>
            <a:ext cx="2857944" cy="318166"/>
            <a:chOff x="5638800" y="2743200"/>
            <a:chExt cx="2857944" cy="3181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2743200"/>
              <a:ext cx="343344" cy="31816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400" y="2743200"/>
              <a:ext cx="343344" cy="318166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6400800" y="3200400"/>
            <a:ext cx="2058288" cy="324849"/>
            <a:chOff x="6438456" y="3054683"/>
            <a:chExt cx="2058288" cy="3248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456" y="3061366"/>
              <a:ext cx="343344" cy="31816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400" y="3054683"/>
              <a:ext cx="343344" cy="31816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400800" y="3581400"/>
            <a:ext cx="1524888" cy="318166"/>
            <a:chOff x="6438456" y="3491834"/>
            <a:chExt cx="1524888" cy="31816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456" y="3491834"/>
              <a:ext cx="343344" cy="31816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0" y="3491834"/>
              <a:ext cx="343344" cy="318166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7010400" y="3962400"/>
            <a:ext cx="1486344" cy="337659"/>
            <a:chOff x="7010400" y="3866707"/>
            <a:chExt cx="1486344" cy="33765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400" y="3886200"/>
              <a:ext cx="343344" cy="3181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400" y="3866707"/>
              <a:ext cx="343344" cy="318166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6400800" y="4343400"/>
            <a:ext cx="1524888" cy="331127"/>
            <a:chOff x="6438456" y="4217327"/>
            <a:chExt cx="1524888" cy="33112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456" y="4217327"/>
              <a:ext cx="343344" cy="31816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0" y="4230288"/>
              <a:ext cx="343344" cy="318166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715000" y="4724400"/>
            <a:ext cx="2276919" cy="318166"/>
            <a:chOff x="5686425" y="4634834"/>
            <a:chExt cx="2276919" cy="31816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6425" y="4634834"/>
              <a:ext cx="343344" cy="31816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0" y="4634834"/>
              <a:ext cx="343344" cy="318166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5715000" y="5105400"/>
            <a:ext cx="2798135" cy="330015"/>
            <a:chOff x="5698609" y="4941151"/>
            <a:chExt cx="2798135" cy="33001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8609" y="4941151"/>
              <a:ext cx="343344" cy="31816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400" y="4953000"/>
              <a:ext cx="343344" cy="318166"/>
            </a:xfrm>
            <a:prstGeom prst="rect">
              <a:avLst/>
            </a:prstGeom>
          </p:spPr>
        </p:pic>
      </p:grpSp>
      <p:sp>
        <p:nvSpPr>
          <p:cNvPr id="25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13</a:t>
            </a:fld>
            <a:endParaRPr lang="en-US" dirty="0"/>
          </a:p>
        </p:txBody>
      </p:sp>
      <p:pic>
        <p:nvPicPr>
          <p:cNvPr id="26" name="Picture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7" name="Picture 2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457200" y="457200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ts val="5900"/>
              </a:lnSpc>
              <a:spcBef>
                <a:spcPct val="0"/>
              </a:spcBef>
              <a:buNone/>
              <a:defRPr sz="4800" b="1" kern="1200" cap="all" spc="-150" baseline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200" dirty="0" smtClean="0">
                <a:effectLst/>
              </a:rPr>
              <a:t>Types of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Credit</a:t>
            </a:r>
            <a:endParaRPr lang="en-US" sz="3200" dirty="0">
              <a:solidFill>
                <a:srgbClr val="009AE1"/>
              </a:solidFill>
              <a:effectLst/>
            </a:endParaRPr>
          </a:p>
        </p:txBody>
      </p:sp>
      <p:sp>
        <p:nvSpPr>
          <p:cNvPr id="28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3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 Fresh Start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168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4921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Using Credit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Wisely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708981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b="1" cap="none" dirty="0" smtClean="0">
                <a:latin typeface="+mn-lt"/>
              </a:rPr>
              <a:t>Borrowing can help you meet short-term needs and long-term goals.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cap="none" dirty="0" smtClean="0">
                <a:latin typeface="+mn-lt"/>
              </a:rPr>
              <a:t>Know the real cost of borrowing for the purchase. The real cost includes the principal, interest, loan term, and possibly other fees.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cap="none" dirty="0" smtClean="0">
                <a:latin typeface="+mn-lt"/>
              </a:rPr>
              <a:t>Understand the opportunity cost of using credit.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Purchasing power of future money for past purchases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The future earning power of money spent on interest and fees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2400" dirty="0" smtClean="0"/>
          </a:p>
          <a:p>
            <a:pPr lvl="1">
              <a:spcAft>
                <a:spcPts val="1200"/>
              </a:spcAft>
            </a:pPr>
            <a:endParaRPr lang="en-US" sz="2400" dirty="0" smtClean="0"/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3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 Fresh Start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565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804921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Loan Basics: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Total Cost of Credit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924800" cy="341632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b="1" cap="none" dirty="0" smtClean="0">
                <a:latin typeface="+mn-lt"/>
              </a:rPr>
              <a:t>FACTORS TO CONSIDER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Principal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Interest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Interest rate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Loan term (length of loan)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Other fees</a:t>
            </a:r>
          </a:p>
          <a:p>
            <a:pPr lvl="2"/>
            <a:endParaRPr lang="en-US" dirty="0" smtClean="0"/>
          </a:p>
        </p:txBody>
      </p:sp>
      <p:pic>
        <p:nvPicPr>
          <p:cNvPr id="5" name="Picture 4" descr="C:\Documents and Settings\f1abh01\Local Settings\Temporary Internet Files\Content.IE5\X9SWC6DU\MP900442256[1]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72200" y="3299280"/>
            <a:ext cx="2363829" cy="226332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3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 Fresh Start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973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86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>
                <a:effectLst/>
              </a:rPr>
              <a:t>Factors of Total Cost of Credit: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Principal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543800" cy="3581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cap="none" dirty="0" smtClean="0"/>
              <a:t>The </a:t>
            </a:r>
            <a:r>
              <a:rPr lang="en-US" sz="2400" i="1" cap="none" dirty="0" smtClean="0"/>
              <a:t>principal</a:t>
            </a:r>
            <a:r>
              <a:rPr lang="en-US" sz="2400" cap="none" dirty="0" smtClean="0"/>
              <a:t> is the original amount of money that you borrowed or still owe on which interest is charged.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cap="none" dirty="0" smtClean="0"/>
              <a:t>When you repay some of the principal, the amount of money subject to interest is reduced, and, thus, the amount of interest charged is also reduced.</a:t>
            </a:r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3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 Fresh Start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527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9099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b="1" cap="none" dirty="0" smtClean="0">
                <a:latin typeface="+mn-lt"/>
              </a:rPr>
              <a:t>INTEREST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cap="none" dirty="0" smtClean="0"/>
              <a:t>The price you pay for the use of money you borrow from a lender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cap="none" dirty="0" smtClean="0"/>
              <a:t>An expense to you and income to the lender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b="1" cap="none" dirty="0" smtClean="0">
                <a:solidFill>
                  <a:srgbClr val="404040"/>
                </a:solidFill>
                <a:latin typeface="+mn-lt"/>
              </a:rPr>
              <a:t>INTEREST RATE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cap="none" dirty="0" smtClean="0"/>
              <a:t>The price you pay for using someone else’s money, expressed as a percentage</a:t>
            </a:r>
          </a:p>
          <a:p>
            <a:pPr lvl="2"/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86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>
                <a:effectLst/>
              </a:rPr>
              <a:t>Factors of Total Cost of Credit: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Interest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3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 Fresh Start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03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9"/>
          <p:cNvSpPr>
            <a:spLocks noGrp="1"/>
          </p:cNvSpPr>
          <p:nvPr>
            <p:ph idx="1"/>
          </p:nvPr>
        </p:nvSpPr>
        <p:spPr>
          <a:xfrm>
            <a:off x="457200" y="2008264"/>
            <a:ext cx="8229600" cy="385913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200" b="1" cap="none" dirty="0" smtClean="0"/>
              <a:t>ANNUAL PERCENTAGE RATE (APR)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200" cap="none" dirty="0" smtClean="0"/>
              <a:t>APR is the interest rate applied on loans, credit, mortgages, and more.  It reflects the annual cost of borrowing money.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200" b="1" cap="none" dirty="0" smtClean="0"/>
              <a:t> APR CATEGORIES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200" i="1" cap="none" dirty="0" smtClean="0"/>
              <a:t>Nominal</a:t>
            </a:r>
            <a:r>
              <a:rPr lang="en-US" sz="2200" cap="none" dirty="0" smtClean="0"/>
              <a:t> APR is the basic calculation of the interest rate applied to the principal amount as stated on the loan.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200" i="1" cap="none" dirty="0" smtClean="0"/>
              <a:t>Effective</a:t>
            </a:r>
            <a:r>
              <a:rPr lang="en-US" sz="2200" cap="none" dirty="0" smtClean="0"/>
              <a:t> APR is the calculation of the interest rate applied to the principal amount as stated on the loan, plus additional fees that have been added to the loan.</a:t>
            </a:r>
          </a:p>
          <a:p>
            <a:endParaRPr lang="en-US" dirty="0" smtClean="0"/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86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>
                <a:effectLst/>
              </a:rPr>
              <a:t>Factors of Total Cost of Credit: </a:t>
            </a:r>
            <a:r>
              <a:rPr lang="en-US" sz="3200" dirty="0" err="1" smtClean="0">
                <a:solidFill>
                  <a:srgbClr val="009AE1"/>
                </a:solidFill>
                <a:effectLst/>
              </a:rPr>
              <a:t>INterest</a:t>
            </a:r>
            <a:endParaRPr lang="en-US" sz="3200" dirty="0" smtClean="0">
              <a:solidFill>
                <a:srgbClr val="009AE1"/>
              </a:solidFill>
              <a:effectLst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3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 Fresh Start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052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19</a:t>
            </a:fld>
            <a:endParaRPr lang="en-US" dirty="0"/>
          </a:p>
        </p:txBody>
      </p:sp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86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>
                <a:effectLst/>
              </a:rPr>
              <a:t>Factors of Total Cost of Credit: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Loan Term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1905000"/>
            <a:ext cx="79248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404040"/>
                </a:solidFill>
              </a:rPr>
              <a:t>The loan </a:t>
            </a:r>
            <a:r>
              <a:rPr lang="en-US" sz="2400" dirty="0">
                <a:solidFill>
                  <a:srgbClr val="404040"/>
                </a:solidFill>
              </a:rPr>
              <a:t>term is the length of loan.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rgbClr val="404040"/>
                </a:solidFill>
              </a:rPr>
              <a:t>In general, the longer the term of the loan, the higher the cost of </a:t>
            </a:r>
            <a:r>
              <a:rPr lang="en-US" sz="2400" dirty="0" smtClean="0">
                <a:solidFill>
                  <a:srgbClr val="404040"/>
                </a:solidFill>
              </a:rPr>
              <a:t>borrowing.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404040"/>
                </a:solidFill>
              </a:rPr>
              <a:t>Longer</a:t>
            </a:r>
            <a:r>
              <a:rPr lang="en-US" sz="2400" dirty="0">
                <a:solidFill>
                  <a:srgbClr val="404040"/>
                </a:solidFill>
              </a:rPr>
              <a:t>-term loans generally have higher interest rates than shorter-terms </a:t>
            </a:r>
            <a:r>
              <a:rPr lang="en-US" sz="2400" dirty="0" smtClean="0">
                <a:solidFill>
                  <a:srgbClr val="404040"/>
                </a:solidFill>
              </a:rPr>
              <a:t>loans.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404040"/>
                </a:solidFill>
              </a:rPr>
              <a:t>Even </a:t>
            </a:r>
            <a:r>
              <a:rPr lang="en-US" sz="2400" dirty="0">
                <a:solidFill>
                  <a:srgbClr val="404040"/>
                </a:solidFill>
              </a:rPr>
              <a:t>if the interest rates are equal, when you take longer to pay, there are more payment periods on which interest is applied.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endParaRPr lang="en-US" sz="2200" dirty="0">
              <a:solidFill>
                <a:srgbClr val="404040"/>
              </a:solidFill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3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 Fresh Start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917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093296"/>
          </a:xfrm>
          <a:prstGeom prst="rect">
            <a:avLst/>
          </a:prstGeom>
          <a:solidFill>
            <a:srgbClr val="3D88C8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9" y="1772816"/>
            <a:ext cx="8496944" cy="739515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s-ES" sz="4400" dirty="0" err="1">
                <a:solidFill>
                  <a:schemeClr val="bg1"/>
                </a:solidFill>
              </a:rPr>
              <a:t>Lesson</a:t>
            </a:r>
            <a:r>
              <a:rPr lang="es-ES" sz="4400" dirty="0">
                <a:solidFill>
                  <a:schemeClr val="bg1"/>
                </a:solidFill>
              </a:rPr>
              <a:t> </a:t>
            </a:r>
            <a:r>
              <a:rPr lang="es-ES" sz="4400" dirty="0" err="1">
                <a:solidFill>
                  <a:srgbClr val="000000"/>
                </a:solidFill>
              </a:rPr>
              <a:t>Objectives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99867" y="1396800"/>
            <a:ext cx="5544269" cy="359924"/>
          </a:xfrm>
        </p:spPr>
        <p:txBody>
          <a:bodyPr/>
          <a:lstStyle/>
          <a:p>
            <a:r>
              <a:rPr lang="es-ES" dirty="0" err="1" smtClean="0">
                <a:solidFill>
                  <a:schemeClr val="tx1"/>
                </a:solidFill>
              </a:rPr>
              <a:t>Lesson</a:t>
            </a:r>
            <a:r>
              <a:rPr lang="es-ES" dirty="0" smtClean="0">
                <a:solidFill>
                  <a:schemeClr val="tx1"/>
                </a:solidFill>
              </a:rPr>
              <a:t> 3: A </a:t>
            </a:r>
            <a:r>
              <a:rPr lang="es-ES" dirty="0" err="1" smtClean="0">
                <a:solidFill>
                  <a:schemeClr val="tx1"/>
                </a:solidFill>
              </a:rPr>
              <a:t>Fresh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Start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5486400"/>
            <a:ext cx="3172716" cy="352524"/>
          </a:xfrm>
          <a:prstGeom prst="rect">
            <a:avLst/>
          </a:prstGeom>
        </p:spPr>
      </p:pic>
      <p:sp>
        <p:nvSpPr>
          <p:cNvPr id="14" name="Subtitle 13"/>
          <p:cNvSpPr txBox="1">
            <a:spLocks noGrp="1"/>
          </p:cNvSpPr>
          <p:nvPr>
            <p:ph type="subTitle" idx="1"/>
          </p:nvPr>
        </p:nvSpPr>
        <p:spPr>
          <a:xfrm>
            <a:off x="914400" y="2667000"/>
            <a:ext cx="7467600" cy="2454841"/>
          </a:xfrm>
          <a:prstGeom prst="rect">
            <a:avLst/>
          </a:prstGeom>
          <a:noFill/>
        </p:spPr>
        <p:txBody>
          <a:bodyPr wrap="square" lIns="74996" tIns="37498" rIns="74996" bIns="37498" rtlCol="0">
            <a:spAutoFit/>
          </a:bodyPr>
          <a:lstStyle/>
          <a:p>
            <a:pPr algn="l">
              <a:spcAft>
                <a:spcPts val="492"/>
              </a:spcAft>
            </a:pPr>
            <a:r>
              <a:rPr lang="en-US" sz="1800" b="1" dirty="0" smtClean="0">
                <a:solidFill>
                  <a:srgbClr val="010000"/>
                </a:solidFill>
                <a:cs typeface="Arial"/>
              </a:rPr>
              <a:t>Students will</a:t>
            </a:r>
            <a:r>
              <a:rPr lang="en-US" sz="1800" dirty="0" smtClean="0">
                <a:solidFill>
                  <a:srgbClr val="010000"/>
                </a:solidFill>
                <a:cs typeface="Arial"/>
              </a:rPr>
              <a:t>: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n-US" sz="1800" dirty="0"/>
              <a:t>Analyze the types of credit and determine the characteristics of </a:t>
            </a:r>
            <a:r>
              <a:rPr lang="en-US" sz="1800" dirty="0" smtClean="0"/>
              <a:t>each.</a:t>
            </a:r>
            <a:endParaRPr lang="en-US" sz="1800" dirty="0"/>
          </a:p>
          <a:p>
            <a:pPr marL="342900" lvl="0" indent="-342900" algn="l">
              <a:buFont typeface="+mj-lt"/>
              <a:buAutoNum type="arabicPeriod"/>
            </a:pPr>
            <a:r>
              <a:rPr lang="en-US" sz="1800" dirty="0"/>
              <a:t>Compare credit card </a:t>
            </a:r>
            <a:r>
              <a:rPr lang="en-US" sz="1800" dirty="0" smtClean="0"/>
              <a:t>offers.</a:t>
            </a:r>
            <a:endParaRPr lang="en-US" sz="1800" dirty="0"/>
          </a:p>
          <a:p>
            <a:pPr marL="342900" lvl="0" indent="-342900" algn="l">
              <a:buFont typeface="+mj-lt"/>
              <a:buAutoNum type="arabicPeriod"/>
            </a:pPr>
            <a:r>
              <a:rPr lang="en-US" sz="1800" dirty="0"/>
              <a:t>Define credit and </a:t>
            </a:r>
            <a:r>
              <a:rPr lang="en-US" sz="1800" dirty="0" smtClean="0"/>
              <a:t>debt.</a:t>
            </a:r>
            <a:endParaRPr lang="en-US" sz="1800" dirty="0"/>
          </a:p>
          <a:p>
            <a:pPr marL="342900" lvl="0" indent="-342900" algn="l">
              <a:buFont typeface="+mj-lt"/>
              <a:buAutoNum type="arabicPeriod"/>
            </a:pPr>
            <a:r>
              <a:rPr lang="en-US" sz="1800" dirty="0"/>
              <a:t>Evaluate a credit card </a:t>
            </a:r>
            <a:r>
              <a:rPr lang="en-US" sz="1800" dirty="0" smtClean="0"/>
              <a:t>statement.</a:t>
            </a:r>
            <a:endParaRPr lang="en-US" sz="1800" dirty="0"/>
          </a:p>
          <a:p>
            <a:pPr marL="342900" lvl="0" indent="-342900" algn="l">
              <a:buFont typeface="+mj-lt"/>
              <a:buAutoNum type="arabicPeriod"/>
            </a:pPr>
            <a:r>
              <a:rPr lang="en-US" sz="1800" dirty="0"/>
              <a:t>Explain the components of a credit </a:t>
            </a:r>
            <a:r>
              <a:rPr lang="en-US" sz="1800" dirty="0" smtClean="0"/>
              <a:t>score.</a:t>
            </a:r>
            <a:endParaRPr lang="en-US" sz="1800" dirty="0"/>
          </a:p>
          <a:p>
            <a:pPr marL="342900" lvl="0" indent="-342900" algn="l">
              <a:buFont typeface="+mj-lt"/>
              <a:buAutoNum type="arabicPeriod"/>
            </a:pPr>
            <a:r>
              <a:rPr lang="en-US" sz="1800" dirty="0"/>
              <a:t>Identify the opportunity cost of using </a:t>
            </a:r>
            <a:r>
              <a:rPr lang="en-US" sz="1800" dirty="0" smtClean="0"/>
              <a:t>credit.</a:t>
            </a:r>
            <a:endParaRPr lang="en-US" sz="1800" dirty="0"/>
          </a:p>
          <a:p>
            <a:pPr marL="342900" lvl="0" indent="-342900" algn="l">
              <a:buFont typeface="+mj-lt"/>
              <a:buAutoNum type="arabicPeriod"/>
            </a:pPr>
            <a:r>
              <a:rPr lang="en-US" sz="1800" dirty="0"/>
              <a:t>Understand the importance of having access to </a:t>
            </a:r>
            <a:r>
              <a:rPr lang="en-US" sz="1800" dirty="0" smtClean="0"/>
              <a:t>credit.</a:t>
            </a:r>
            <a:endParaRPr lang="en-US" sz="1800" dirty="0"/>
          </a:p>
          <a:p>
            <a:pPr marL="342900" lvl="0" indent="-342900" algn="l">
              <a:buFont typeface="+mj-lt"/>
              <a:buAutoNum type="arabicPeriod"/>
            </a:pPr>
            <a:r>
              <a:rPr lang="en-US" sz="1800" dirty="0"/>
              <a:t>Weigh the impact of interest rates on monthly payment </a:t>
            </a:r>
            <a:r>
              <a:rPr lang="en-US" sz="1800" dirty="0" smtClean="0"/>
              <a:t>amounts.</a:t>
            </a:r>
            <a:endParaRPr lang="en-US" sz="1800" dirty="0"/>
          </a:p>
        </p:txBody>
      </p:sp>
      <p:sp>
        <p:nvSpPr>
          <p:cNvPr id="9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2</a:t>
            </a:fld>
            <a:endParaRPr lang="en-US" dirty="0"/>
          </a:p>
        </p:txBody>
      </p:sp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0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Loan </a:t>
            </a:r>
            <a:r>
              <a:rPr lang="en-US" sz="3200" dirty="0" smtClean="0">
                <a:effectLst/>
              </a:rPr>
              <a:t>Basics: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Total </a:t>
            </a:r>
            <a:r>
              <a:rPr lang="en-US" sz="3200" dirty="0">
                <a:solidFill>
                  <a:srgbClr val="009AE1"/>
                </a:solidFill>
                <a:effectLst/>
              </a:rPr>
              <a:t>Cost of Credit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620000" cy="419099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30000"/>
              </a:lnSpc>
              <a:spcAft>
                <a:spcPts val="600"/>
              </a:spcAft>
              <a:buNone/>
            </a:pPr>
            <a:r>
              <a:rPr lang="en-US" sz="2900" cap="none" dirty="0" smtClean="0">
                <a:solidFill>
                  <a:srgbClr val="404040"/>
                </a:solidFill>
              </a:rPr>
              <a:t>To find out how much it would cost to borrow $1,000 for one year at 20% interest, use the following simple interest formula:</a:t>
            </a:r>
            <a:endParaRPr lang="en-US" sz="2900" dirty="0">
              <a:solidFill>
                <a:srgbClr val="404040"/>
              </a:solidFill>
            </a:endParaRPr>
          </a:p>
          <a:p>
            <a:pPr marL="0" indent="0" algn="ctr">
              <a:lnSpc>
                <a:spcPct val="130000"/>
              </a:lnSpc>
              <a:spcAft>
                <a:spcPts val="600"/>
              </a:spcAft>
              <a:buNone/>
            </a:pPr>
            <a:r>
              <a:rPr lang="en-US" sz="3200" dirty="0" smtClean="0">
                <a:solidFill>
                  <a:srgbClr val="404040"/>
                </a:solidFill>
              </a:rPr>
              <a:t>I = PRT</a:t>
            </a:r>
          </a:p>
          <a:p>
            <a:pPr marL="0" indent="0" algn="ctr">
              <a:lnSpc>
                <a:spcPct val="130000"/>
              </a:lnSpc>
              <a:spcAft>
                <a:spcPts val="600"/>
              </a:spcAft>
              <a:buNone/>
            </a:pPr>
            <a:r>
              <a:rPr lang="en-US" sz="3200" dirty="0" smtClean="0">
                <a:solidFill>
                  <a:srgbClr val="404040"/>
                </a:solidFill>
              </a:rPr>
              <a:t>(Interest = Principal x Rate x Time)</a:t>
            </a:r>
            <a:endParaRPr lang="en-US" sz="3200" cap="none" dirty="0" smtClean="0">
              <a:solidFill>
                <a:srgbClr val="404040"/>
              </a:solidFill>
            </a:endParaRPr>
          </a:p>
          <a:p>
            <a:pPr marL="0" indent="0">
              <a:lnSpc>
                <a:spcPct val="130000"/>
              </a:lnSpc>
              <a:spcAft>
                <a:spcPts val="600"/>
              </a:spcAft>
              <a:buNone/>
            </a:pPr>
            <a:r>
              <a:rPr lang="en-US" sz="2900" cap="none" dirty="0" smtClean="0">
                <a:solidFill>
                  <a:srgbClr val="404040"/>
                </a:solidFill>
              </a:rPr>
              <a:t>Note: to convert a percentage to a decimal, move the decimal two spots to the left and drop the percentage sign.</a:t>
            </a:r>
            <a:endParaRPr lang="en-US" sz="2900" dirty="0">
              <a:solidFill>
                <a:srgbClr val="404040"/>
              </a:solidFill>
            </a:endParaRPr>
          </a:p>
          <a:p>
            <a:pPr marL="0" indent="0" algn="ctr">
              <a:lnSpc>
                <a:spcPct val="130000"/>
              </a:lnSpc>
              <a:spcAft>
                <a:spcPts val="600"/>
              </a:spcAft>
              <a:buNone/>
            </a:pPr>
            <a:r>
              <a:rPr lang="en-US" sz="3200" dirty="0" smtClean="0">
                <a:solidFill>
                  <a:srgbClr val="404040"/>
                </a:solidFill>
              </a:rPr>
              <a:t>I = $1,000 x .20 x 1</a:t>
            </a:r>
          </a:p>
          <a:p>
            <a:pPr marL="0" indent="0" algn="ctr">
              <a:lnSpc>
                <a:spcPct val="130000"/>
              </a:lnSpc>
              <a:spcAft>
                <a:spcPts val="600"/>
              </a:spcAft>
              <a:buNone/>
            </a:pPr>
            <a:r>
              <a:rPr lang="en-US" sz="3200" dirty="0" smtClean="0">
                <a:solidFill>
                  <a:srgbClr val="404040"/>
                </a:solidFill>
              </a:rPr>
              <a:t>I = $200 x 1</a:t>
            </a:r>
          </a:p>
          <a:p>
            <a:pPr marL="0" indent="0" algn="ctr">
              <a:lnSpc>
                <a:spcPct val="130000"/>
              </a:lnSpc>
              <a:spcAft>
                <a:spcPts val="600"/>
              </a:spcAft>
              <a:buNone/>
            </a:pPr>
            <a:r>
              <a:rPr lang="en-US" sz="3200" dirty="0" smtClean="0">
                <a:solidFill>
                  <a:srgbClr val="404040"/>
                </a:solidFill>
              </a:rPr>
              <a:t>I = $200</a:t>
            </a:r>
          </a:p>
          <a:p>
            <a:pPr marL="0" indent="0">
              <a:buNone/>
            </a:pPr>
            <a:r>
              <a:rPr lang="en-US" dirty="0">
                <a:solidFill>
                  <a:srgbClr val="404040"/>
                </a:solidFill>
              </a:rPr>
              <a:t>	</a:t>
            </a:r>
            <a:r>
              <a:rPr lang="en-US" dirty="0" smtClean="0">
                <a:solidFill>
                  <a:srgbClr val="404040"/>
                </a:solidFill>
              </a:rPr>
              <a:t>			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3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 Fresh Start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885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8683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effectLst/>
              </a:rPr>
              <a:t>Loan </a:t>
            </a:r>
            <a:r>
              <a:rPr lang="en-US" sz="3200" dirty="0" smtClean="0">
                <a:effectLst/>
              </a:rPr>
              <a:t>Basics: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Calculating </a:t>
            </a:r>
            <a:r>
              <a:rPr lang="en-US" sz="3200" dirty="0">
                <a:solidFill>
                  <a:srgbClr val="009AE1"/>
                </a:solidFill>
                <a:effectLst/>
              </a:rPr>
              <a:t>Y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our Payment </a:t>
            </a:r>
            <a:endParaRPr lang="en-US" sz="3200" dirty="0">
              <a:solidFill>
                <a:srgbClr val="009AE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7924800" cy="2888996"/>
          </a:xfrm>
        </p:spPr>
        <p:txBody>
          <a:bodyPr/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2200" cap="none" dirty="0" smtClean="0"/>
              <a:t>To determine how much your monthly payments on this loan would be, take the principal ($1,000) plus interest ($200) and divide it by the term (12 months).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2400" dirty="0"/>
          </a:p>
          <a:p>
            <a:pPr marL="0" indent="0" algn="ctr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2800" dirty="0" smtClean="0"/>
              <a:t>($1,000 + $200) / 12</a:t>
            </a:r>
          </a:p>
          <a:p>
            <a:pPr marL="0" indent="0" algn="ctr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2800" dirty="0" smtClean="0"/>
              <a:t>$1,200 / 12 = $100</a:t>
            </a:r>
            <a:endParaRPr lang="en-US" sz="2800" dirty="0"/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3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 Fresh Start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244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683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effectLst/>
              </a:rPr>
              <a:t>What would your </a:t>
            </a:r>
            <a:r>
              <a:rPr lang="en-US" sz="3200" dirty="0">
                <a:solidFill>
                  <a:srgbClr val="009AE1"/>
                </a:solidFill>
                <a:effectLst/>
              </a:rPr>
              <a:t>monthly payment be?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981200"/>
            <a:ext cx="1905000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</a:t>
            </a:r>
          </a:p>
          <a:p>
            <a:pPr algn="ctr"/>
            <a:r>
              <a:rPr lang="en-US" sz="2000" dirty="0" smtClean="0"/>
              <a:t>You would like to borrow $5,000 for a car at 8% interest for 3 years.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1981200"/>
            <a:ext cx="1905000" cy="1938992"/>
          </a:xfrm>
          <a:prstGeom prst="rect">
            <a:avLst/>
          </a:prstGeom>
          <a:solidFill>
            <a:srgbClr val="C6D9F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</a:t>
            </a:r>
            <a:endParaRPr lang="en-US" sz="2000" dirty="0" smtClean="0"/>
          </a:p>
          <a:p>
            <a:pPr algn="ctr"/>
            <a:r>
              <a:rPr lang="en-US" sz="2000" dirty="0" smtClean="0"/>
              <a:t>You get a better offer and now plan to borrow  $5,000 at 5% for 3 years.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1981200"/>
            <a:ext cx="1905000" cy="1938992"/>
          </a:xfrm>
          <a:prstGeom prst="rect">
            <a:avLst/>
          </a:prstGeom>
          <a:solidFill>
            <a:srgbClr val="C6D9F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3</a:t>
            </a:r>
          </a:p>
          <a:p>
            <a:pPr algn="ctr"/>
            <a:r>
              <a:rPr lang="en-US" sz="2000" dirty="0" smtClean="0"/>
              <a:t>You put $500 down and would like to borrow $4,500 at 5% for 30 months.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47244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95959"/>
                </a:solidFill>
                <a:latin typeface="Franklin Gothic Medium" pitchFamily="34" charset="0"/>
              </a:rPr>
              <a:t>What option allows you to pay the least </a:t>
            </a:r>
            <a:r>
              <a:rPr lang="en-US" sz="2400" dirty="0" smtClean="0">
                <a:solidFill>
                  <a:srgbClr val="595959"/>
                </a:solidFill>
                <a:latin typeface="Franklin Gothic Medium" pitchFamily="34" charset="0"/>
              </a:rPr>
              <a:t>amount </a:t>
            </a:r>
            <a:r>
              <a:rPr lang="en-US" sz="2400" dirty="0">
                <a:solidFill>
                  <a:srgbClr val="595959"/>
                </a:solidFill>
                <a:latin typeface="Franklin Gothic Medium" pitchFamily="34" charset="0"/>
              </a:rPr>
              <a:t>of </a:t>
            </a:r>
            <a:r>
              <a:rPr lang="en-US" sz="2400" dirty="0" smtClean="0">
                <a:solidFill>
                  <a:srgbClr val="595959"/>
                </a:solidFill>
                <a:latin typeface="Franklin Gothic Medium" pitchFamily="34" charset="0"/>
              </a:rPr>
              <a:t>interest?</a:t>
            </a:r>
            <a:endParaRPr lang="en-US" sz="2400" dirty="0">
              <a:solidFill>
                <a:srgbClr val="595959"/>
              </a:solidFill>
              <a:latin typeface="Franklin Gothic Medium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3962400"/>
            <a:ext cx="1905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$159.72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3962400"/>
            <a:ext cx="1905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$168.75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3962400"/>
            <a:ext cx="1905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$172.22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5334000"/>
            <a:ext cx="1905000" cy="400110"/>
          </a:xfrm>
          <a:prstGeom prst="rect">
            <a:avLst/>
          </a:prstGeom>
          <a:solidFill>
            <a:schemeClr val="accent3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Option 3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Text Placeholder 12"/>
          <p:cNvSpPr txBox="1">
            <a:spLocks/>
          </p:cNvSpPr>
          <p:nvPr/>
        </p:nvSpPr>
        <p:spPr>
          <a:xfrm>
            <a:off x="8107200" y="6291851"/>
            <a:ext cx="349640" cy="24654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22</a:t>
            </a:r>
            <a:endParaRPr lang="en-US" dirty="0"/>
          </a:p>
        </p:txBody>
      </p:sp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6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3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 Fresh Start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374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4921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About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Credit Cards</a:t>
            </a:r>
            <a:endParaRPr lang="en-US" sz="3200" dirty="0">
              <a:solidFill>
                <a:srgbClr val="009AE1"/>
              </a:solidFill>
              <a:effectLst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077200" cy="43434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b="1" cap="none" dirty="0" smtClean="0">
                <a:latin typeface="+mn-lt"/>
              </a:rPr>
              <a:t>A credit card is a high-interest, revolving, unsecured loan.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cap="none" dirty="0" smtClean="0">
                <a:latin typeface="+mn-lt"/>
              </a:rPr>
              <a:t>It offers multiple transaction types, including: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400" dirty="0" smtClean="0"/>
              <a:t>Purchases.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400" dirty="0" smtClean="0"/>
              <a:t>Balance transfers.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400" dirty="0" smtClean="0"/>
              <a:t>Cash advances.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cap="none" dirty="0" smtClean="0">
                <a:latin typeface="+mn-lt"/>
              </a:rPr>
              <a:t>It has potential incentives, including: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400" dirty="0" smtClean="0"/>
              <a:t>Low promotional interest rates.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400" dirty="0" smtClean="0"/>
              <a:t>Store discounts.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400" dirty="0" smtClean="0"/>
              <a:t>Rewards programs (points or cash back).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124200"/>
            <a:ext cx="2235200" cy="1676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23</a:t>
            </a:fld>
            <a:endParaRPr lang="en-US" dirty="0"/>
          </a:p>
        </p:txBody>
      </p:sp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3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 Fresh Start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277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2590800"/>
            <a:ext cx="1623060" cy="386805"/>
          </a:xfrm>
          <a:prstGeom prst="rect">
            <a:avLst/>
          </a:prstGeom>
          <a:noFill/>
        </p:spPr>
        <p:txBody>
          <a:bodyPr vert="horz" lIns="78263" tIns="39132" rIns="78263" bIns="39132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- 31"/>
              </a:rPr>
              <a:t>Advantage</a:t>
            </a:r>
            <a:endParaRPr lang="en-US" sz="2000" dirty="0">
              <a:solidFill>
                <a:srgbClr val="000000"/>
              </a:solidFill>
              <a:latin typeface="Arial - 31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" y="3048000"/>
            <a:ext cx="8686800" cy="0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15000" y="2590800"/>
            <a:ext cx="1859280" cy="386805"/>
          </a:xfrm>
          <a:prstGeom prst="rect">
            <a:avLst/>
          </a:prstGeom>
          <a:noFill/>
        </p:spPr>
        <p:txBody>
          <a:bodyPr vert="horz" wrap="square" lIns="78263" tIns="39132" rIns="78263" bIns="39132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 - 31"/>
              </a:rPr>
              <a:t>Disadvantage</a:t>
            </a:r>
            <a:endParaRPr lang="en-US" sz="2000" dirty="0">
              <a:solidFill>
                <a:srgbClr val="000000"/>
              </a:solidFill>
              <a:latin typeface="Arial - 31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343400" y="2590800"/>
            <a:ext cx="0" cy="3480027"/>
          </a:xfrm>
          <a:prstGeom prst="line">
            <a:avLst/>
          </a:prstGeom>
          <a:ln w="12700" cap="flat" cmpd="sng" algn="ctr">
            <a:solidFill>
              <a:srgbClr val="4F81BD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381000" y="609600"/>
            <a:ext cx="4572000" cy="20574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spc="-150" dirty="0" smtClean="0">
                <a:latin typeface="Arial"/>
                <a:ea typeface="+mn-ea"/>
                <a:cs typeface="Arial"/>
              </a:rPr>
              <a:t>SORT THE FOLLOWING </a:t>
            </a:r>
            <a:r>
              <a:rPr lang="en-US" sz="3200" b="1" spc="-150" dirty="0" smtClean="0">
                <a:solidFill>
                  <a:srgbClr val="009AE1"/>
                </a:solidFill>
                <a:latin typeface="Arial"/>
                <a:ea typeface="+mn-ea"/>
                <a:cs typeface="Arial"/>
              </a:rPr>
              <a:t>CONCEPTS ABOUT CREDIT</a:t>
            </a:r>
            <a:endParaRPr lang="es-ES" sz="2200" spc="-150" dirty="0">
              <a:solidFill>
                <a:schemeClr val="bg1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62600" y="914400"/>
            <a:ext cx="27580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System - 20"/>
              </a:rPr>
              <a:t>Concept #1: </a:t>
            </a:r>
          </a:p>
          <a:p>
            <a:r>
              <a:rPr lang="en-US" dirty="0" smtClean="0">
                <a:solidFill>
                  <a:srgbClr val="000000"/>
                </a:solidFill>
                <a:latin typeface="System - 20"/>
              </a:rPr>
              <a:t>Having goods and services while paying for them later</a:t>
            </a:r>
            <a:endParaRPr lang="en-US" dirty="0">
              <a:solidFill>
                <a:srgbClr val="000000"/>
              </a:solidFill>
              <a:latin typeface="System - 20"/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1000" y="3124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Having goods and services now and paying for them later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62600" y="990600"/>
            <a:ext cx="2579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System - 20"/>
              </a:rPr>
              <a:t>Concept #2: </a:t>
            </a:r>
          </a:p>
          <a:p>
            <a:r>
              <a:rPr lang="en-US" dirty="0" smtClean="0">
                <a:solidFill>
                  <a:srgbClr val="000000"/>
                </a:solidFill>
                <a:latin typeface="System - 20"/>
              </a:rPr>
              <a:t>Earn incentives for card use</a:t>
            </a:r>
            <a:endParaRPr lang="en-US" dirty="0">
              <a:solidFill>
                <a:srgbClr val="000000"/>
              </a:solidFill>
              <a:latin typeface="System - 20"/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1000" y="3733800"/>
            <a:ext cx="365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+mj-lt"/>
              <a:buAutoNum type="arabicPeriod" startAt="2"/>
            </a:pPr>
            <a:r>
              <a:rPr lang="en-US" dirty="0" smtClean="0">
                <a:solidFill>
                  <a:srgbClr val="595959"/>
                </a:solidFill>
              </a:rPr>
              <a:t> Can earn incentives for card use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86400" y="990600"/>
            <a:ext cx="2758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System - 20"/>
              </a:rPr>
              <a:t>Concept #3: </a:t>
            </a:r>
          </a:p>
          <a:p>
            <a:r>
              <a:rPr lang="en-US" dirty="0" smtClean="0">
                <a:solidFill>
                  <a:srgbClr val="000000"/>
                </a:solidFill>
                <a:latin typeface="System - 20"/>
              </a:rPr>
              <a:t>Misuse of credit may result in bankruptcy.</a:t>
            </a:r>
            <a:endParaRPr lang="en-US" dirty="0">
              <a:solidFill>
                <a:srgbClr val="000000"/>
              </a:solidFill>
              <a:latin typeface="System - 20"/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72000" y="3200400"/>
            <a:ext cx="4447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+mj-lt"/>
              <a:buAutoNum type="arabicPeriod" startAt="3"/>
            </a:pPr>
            <a:r>
              <a:rPr lang="en-US" dirty="0" smtClean="0">
                <a:solidFill>
                  <a:srgbClr val="595959"/>
                </a:solidFill>
              </a:rPr>
              <a:t>Misuse of credit can result in bankruptcy.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86400" y="914400"/>
            <a:ext cx="2758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System - 20"/>
              </a:rPr>
              <a:t>Concept #4: </a:t>
            </a:r>
          </a:p>
          <a:p>
            <a:r>
              <a:rPr lang="en-US" dirty="0" smtClean="0">
                <a:solidFill>
                  <a:srgbClr val="000000"/>
                </a:solidFill>
                <a:latin typeface="System - 20"/>
              </a:rPr>
              <a:t>Convenience</a:t>
            </a:r>
            <a:endParaRPr lang="en-US" dirty="0">
              <a:solidFill>
                <a:srgbClr val="000000"/>
              </a:solidFill>
              <a:latin typeface="System - 20"/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1000" y="4038600"/>
            <a:ext cx="2895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+mj-lt"/>
              <a:buAutoNum type="arabicPeriod" startAt="4"/>
            </a:pPr>
            <a:r>
              <a:rPr lang="en-US" dirty="0" smtClean="0">
                <a:solidFill>
                  <a:srgbClr val="595959"/>
                </a:solidFill>
              </a:rPr>
              <a:t> Convenience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86400" y="1066800"/>
            <a:ext cx="2758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System - 20"/>
              </a:rPr>
              <a:t>Concept #5: </a:t>
            </a:r>
          </a:p>
          <a:p>
            <a:r>
              <a:rPr lang="en-US" dirty="0" smtClean="0">
                <a:solidFill>
                  <a:srgbClr val="000000"/>
                </a:solidFill>
                <a:latin typeface="System - 20"/>
              </a:rPr>
              <a:t>Not having to carry cash</a:t>
            </a:r>
            <a:endParaRPr lang="en-US" dirty="0">
              <a:solidFill>
                <a:srgbClr val="000000"/>
              </a:solidFill>
              <a:latin typeface="System - 20"/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81000" y="4343400"/>
            <a:ext cx="332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+mj-lt"/>
              <a:buAutoNum type="arabicPeriod" startAt="5"/>
            </a:pPr>
            <a:r>
              <a:rPr lang="en-US" dirty="0" smtClean="0">
                <a:solidFill>
                  <a:srgbClr val="595959"/>
                </a:solidFill>
              </a:rPr>
              <a:t> Not having to carry cash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86400" y="1143000"/>
            <a:ext cx="2758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System - 20"/>
              </a:rPr>
              <a:t>Concept #6: </a:t>
            </a:r>
          </a:p>
          <a:p>
            <a:r>
              <a:rPr lang="en-US" dirty="0" smtClean="0">
                <a:solidFill>
                  <a:srgbClr val="000000"/>
                </a:solidFill>
                <a:latin typeface="System - 20"/>
              </a:rPr>
              <a:t>Being able to pay for emergencies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81000" y="4648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+mj-lt"/>
              <a:buAutoNum type="arabicPeriod" startAt="6"/>
            </a:pPr>
            <a:r>
              <a:rPr lang="en-US" dirty="0" smtClean="0">
                <a:solidFill>
                  <a:srgbClr val="595959"/>
                </a:solidFill>
              </a:rPr>
              <a:t> Being able to pay for things during emergencies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10200" y="990600"/>
            <a:ext cx="2860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System - 20"/>
              </a:rPr>
              <a:t>Concept #7: </a:t>
            </a:r>
          </a:p>
          <a:p>
            <a:r>
              <a:rPr lang="en-US" dirty="0" smtClean="0">
                <a:solidFill>
                  <a:srgbClr val="000000"/>
                </a:solidFill>
                <a:latin typeface="System - 20"/>
              </a:rPr>
              <a:t>It is easy to spend even though you don’t have money to pay for the item.</a:t>
            </a:r>
            <a:endParaRPr lang="en-US" dirty="0">
              <a:solidFill>
                <a:srgbClr val="000000"/>
              </a:solidFill>
              <a:latin typeface="System - 2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572000" y="3505200"/>
            <a:ext cx="4131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+mj-lt"/>
              <a:buAutoNum type="arabicPeriod" startAt="7"/>
            </a:pPr>
            <a:r>
              <a:rPr lang="en-US" dirty="0" smtClean="0">
                <a:solidFill>
                  <a:srgbClr val="595959"/>
                </a:solidFill>
              </a:rPr>
              <a:t> It is easy to spend even though you don’t have money to pay for the item.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410200" y="990600"/>
            <a:ext cx="275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System - 20"/>
              </a:rPr>
              <a:t>Concept #8: </a:t>
            </a:r>
          </a:p>
          <a:p>
            <a:r>
              <a:rPr lang="en-US" dirty="0" smtClean="0">
                <a:solidFill>
                  <a:srgbClr val="000000"/>
                </a:solidFill>
                <a:latin typeface="System - 20"/>
              </a:rPr>
              <a:t>Possible identity theft</a:t>
            </a:r>
            <a:endParaRPr lang="en-US" dirty="0">
              <a:solidFill>
                <a:srgbClr val="000000"/>
              </a:solidFill>
              <a:latin typeface="System - 2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72000" y="4114800"/>
            <a:ext cx="269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+mj-lt"/>
              <a:buAutoNum type="arabicPeriod" startAt="8"/>
            </a:pPr>
            <a:r>
              <a:rPr lang="en-US" dirty="0" smtClean="0">
                <a:solidFill>
                  <a:srgbClr val="595959"/>
                </a:solidFill>
              </a:rPr>
              <a:t> Possible identity theft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62600" y="990600"/>
            <a:ext cx="2758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System - 20"/>
              </a:rPr>
              <a:t>Concept #9: </a:t>
            </a:r>
          </a:p>
          <a:p>
            <a:r>
              <a:rPr lang="en-US" dirty="0" smtClean="0">
                <a:solidFill>
                  <a:srgbClr val="000000"/>
                </a:solidFill>
                <a:latin typeface="System - 20"/>
              </a:rPr>
              <a:t>Can cost more than paying in cash</a:t>
            </a:r>
            <a:endParaRPr lang="en-US" dirty="0">
              <a:solidFill>
                <a:srgbClr val="000000"/>
              </a:solidFill>
              <a:latin typeface="System - 2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0" y="4495800"/>
            <a:ext cx="379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+mj-lt"/>
              <a:buAutoNum type="arabicPeriod" startAt="9"/>
            </a:pPr>
            <a:r>
              <a:rPr lang="en-US" dirty="0" smtClean="0">
                <a:solidFill>
                  <a:srgbClr val="595959"/>
                </a:solidFill>
              </a:rPr>
              <a:t> Can cost more than paying in cash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86400" y="990600"/>
            <a:ext cx="2758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System - 20"/>
              </a:rPr>
              <a:t>Concept #10: </a:t>
            </a:r>
          </a:p>
          <a:p>
            <a:r>
              <a:rPr lang="en-US" dirty="0" smtClean="0">
                <a:solidFill>
                  <a:srgbClr val="000000"/>
                </a:solidFill>
                <a:latin typeface="System - 20"/>
              </a:rPr>
              <a:t>Misuse of credit restricts future income.</a:t>
            </a:r>
            <a:endParaRPr lang="en-US" dirty="0">
              <a:solidFill>
                <a:srgbClr val="000000"/>
              </a:solidFill>
              <a:latin typeface="System - 2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95800" y="4876800"/>
            <a:ext cx="438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0"/>
            </a:pPr>
            <a:r>
              <a:rPr lang="en-US" dirty="0" smtClean="0">
                <a:solidFill>
                  <a:srgbClr val="595959"/>
                </a:solidFill>
              </a:rPr>
              <a:t>Misuse of credit restricts future income.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62600" y="990600"/>
            <a:ext cx="2801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System - 20"/>
              </a:rPr>
              <a:t>Concept #11: </a:t>
            </a:r>
          </a:p>
          <a:p>
            <a:r>
              <a:rPr lang="en-US" dirty="0" smtClean="0">
                <a:solidFill>
                  <a:srgbClr val="000000"/>
                </a:solidFill>
                <a:latin typeface="System - 20"/>
              </a:rPr>
              <a:t>Misuse of credit may result in higher credit costs.</a:t>
            </a:r>
            <a:endParaRPr lang="en-US" dirty="0">
              <a:solidFill>
                <a:srgbClr val="000000"/>
              </a:solidFill>
              <a:latin typeface="System - 2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95800" y="5257800"/>
            <a:ext cx="4382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1"/>
            </a:pPr>
            <a:r>
              <a:rPr lang="en-US" dirty="0" smtClean="0">
                <a:solidFill>
                  <a:srgbClr val="595959"/>
                </a:solidFill>
              </a:rPr>
              <a:t>Misuse of credit may result in higher credit costs.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62600" y="990600"/>
            <a:ext cx="2801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System - 20"/>
              </a:rPr>
              <a:t>Concept #12: </a:t>
            </a:r>
          </a:p>
          <a:p>
            <a:r>
              <a:rPr lang="en-US" dirty="0" smtClean="0">
                <a:solidFill>
                  <a:srgbClr val="000000"/>
                </a:solidFill>
                <a:latin typeface="System - 20"/>
              </a:rPr>
              <a:t>Purchasing goods or services you couldn’t otherwise afford with cash</a:t>
            </a:r>
            <a:endParaRPr lang="en-US" dirty="0">
              <a:solidFill>
                <a:srgbClr val="000000"/>
              </a:solidFill>
              <a:latin typeface="System - 2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4800" y="5257800"/>
            <a:ext cx="4382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2"/>
            </a:pPr>
            <a:r>
              <a:rPr lang="en-US" dirty="0" smtClean="0">
                <a:solidFill>
                  <a:srgbClr val="595959"/>
                </a:solidFill>
              </a:rPr>
              <a:t>Purchasing goods or services you couldn’t otherwise afford with cash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105400" y="838200"/>
            <a:ext cx="3581400" cy="163121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CONCEPTS</a:t>
            </a: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6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24</a:t>
            </a:fld>
            <a:endParaRPr lang="en-US" dirty="0"/>
          </a:p>
        </p:txBody>
      </p:sp>
      <p:pic>
        <p:nvPicPr>
          <p:cNvPr id="37" name="Picture 3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38" name="Picture 3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39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3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 Fresh Start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601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5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30" grpId="0"/>
      <p:bldP spid="31" grpId="0"/>
      <p:bldP spid="32" grpId="0"/>
      <p:bldP spid="33" grpId="0"/>
      <p:bldP spid="34" grpId="0"/>
      <p:bldP spid="35" grpId="0"/>
      <p:bldP spid="6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1"/>
            <a:ext cx="79200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effectLst/>
              </a:rPr>
              <a:t>Consumer’s Guide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to Credit Cards</a:t>
            </a:r>
            <a:endParaRPr lang="en-US" sz="3200" dirty="0">
              <a:solidFill>
                <a:srgbClr val="009AE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85800" y="1143000"/>
            <a:ext cx="7884440" cy="298800"/>
          </a:xfrm>
        </p:spPr>
        <p:txBody>
          <a:bodyPr/>
          <a:lstStyle/>
          <a:p>
            <a:r>
              <a:rPr lang="en-US" dirty="0"/>
              <a:t>from the Federal Reserve Board of Governors*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33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11765" r="41667" b="9033"/>
          <a:stretch>
            <a:fillRect/>
          </a:stretch>
        </p:blipFill>
        <p:spPr bwMode="auto">
          <a:xfrm>
            <a:off x="1981200" y="1600200"/>
            <a:ext cx="5096710" cy="3921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09600" y="5715000"/>
            <a:ext cx="7924800" cy="583572"/>
          </a:xfrm>
          <a:prstGeom prst="rect">
            <a:avLst/>
          </a:prstGeom>
          <a:noFill/>
        </p:spPr>
        <p:txBody>
          <a:bodyPr vert="horz" wrap="square" lIns="75008" tIns="37504" rIns="75008" bIns="37504" rtlCol="0">
            <a:spAutoFit/>
          </a:bodyPr>
          <a:lstStyle/>
          <a:p>
            <a:pPr marL="182880" indent="-182880"/>
            <a:r>
              <a:rPr lang="en-US" sz="1100" b="1" dirty="0" smtClean="0">
                <a:latin typeface="Century" pitchFamily="18" charset="0"/>
              </a:rPr>
              <a:t>*</a:t>
            </a:r>
            <a:r>
              <a:rPr lang="en-US" sz="1100" dirty="0" smtClean="0">
                <a:latin typeface="Arial"/>
                <a:cs typeface="Arial"/>
              </a:rPr>
              <a:t>	The Dodd-Frank </a:t>
            </a:r>
            <a:r>
              <a:rPr lang="en-US" sz="1100" dirty="0">
                <a:latin typeface="Arial"/>
                <a:cs typeface="Arial"/>
              </a:rPr>
              <a:t>Wall Street Reform and Consumer Protection </a:t>
            </a:r>
            <a:r>
              <a:rPr lang="en-US" sz="1100" dirty="0" smtClean="0">
                <a:latin typeface="Arial"/>
                <a:cs typeface="Arial"/>
              </a:rPr>
              <a:t>Act of 2010 (also known as the Dodd-Frank </a:t>
            </a:r>
            <a:r>
              <a:rPr lang="en-US" sz="1100" dirty="0">
                <a:latin typeface="Arial"/>
                <a:cs typeface="Arial"/>
              </a:rPr>
              <a:t>Act) established the </a:t>
            </a:r>
            <a:r>
              <a:rPr lang="en-US" sz="1100" dirty="0" smtClean="0">
                <a:latin typeface="Arial"/>
                <a:cs typeface="Arial"/>
              </a:rPr>
              <a:t>Consumer Financial Protection Bureau  to enforce federal consumer protection laws.</a:t>
            </a:r>
          </a:p>
          <a:p>
            <a:r>
              <a:rPr lang="en-US" sz="1100" b="1" dirty="0" smtClean="0">
                <a:latin typeface="Century" pitchFamily="18" charset="0"/>
              </a:rPr>
              <a:t>.</a:t>
            </a:r>
            <a:endParaRPr lang="en-US" sz="2400" b="1" dirty="0">
              <a:latin typeface="Century" pitchFamily="18" charset="0"/>
            </a:endParaRPr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3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 Fresh Start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735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804921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Learn More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About the Offer</a:t>
            </a:r>
            <a:endParaRPr lang="en-US" sz="3200" dirty="0">
              <a:solidFill>
                <a:srgbClr val="009AE1"/>
              </a:solidFill>
              <a:effectLst/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" t="10274" r="4004" b="7571"/>
          <a:stretch/>
        </p:blipFill>
        <p:spPr bwMode="auto">
          <a:xfrm>
            <a:off x="1828800" y="1828800"/>
            <a:ext cx="5486400" cy="39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3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 Fresh Start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347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804921"/>
          </a:xfrm>
        </p:spPr>
        <p:txBody>
          <a:bodyPr/>
          <a:lstStyle/>
          <a:p>
            <a:r>
              <a:rPr lang="en-US" sz="3200" dirty="0" smtClean="0"/>
              <a:t>Reading Your </a:t>
            </a:r>
            <a:r>
              <a:rPr lang="en-US" sz="3200" dirty="0" smtClean="0">
                <a:solidFill>
                  <a:srgbClr val="009AE1"/>
                </a:solidFill>
              </a:rPr>
              <a:t>Credit Card Statement</a:t>
            </a:r>
            <a:endParaRPr lang="en-US" sz="3200" dirty="0">
              <a:solidFill>
                <a:srgbClr val="009AE1"/>
              </a:solidFill>
            </a:endParaRP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" t="8740" r="3755" b="9366"/>
          <a:stretch/>
        </p:blipFill>
        <p:spPr bwMode="auto">
          <a:xfrm>
            <a:off x="1828800" y="1524000"/>
            <a:ext cx="5486400" cy="449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3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 Fresh Start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447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4921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Credit Card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Repayment Calculator</a:t>
            </a:r>
            <a:endParaRPr lang="en-US" sz="3200" dirty="0">
              <a:solidFill>
                <a:srgbClr val="009AE1"/>
              </a:solidFill>
              <a:effectLst/>
            </a:endParaRPr>
          </a:p>
        </p:txBody>
      </p:sp>
      <p:pic>
        <p:nvPicPr>
          <p:cNvPr id="10035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11765" r="35398" b="20588"/>
          <a:stretch>
            <a:fillRect/>
          </a:stretch>
        </p:blipFill>
        <p:spPr bwMode="auto">
          <a:xfrm>
            <a:off x="1447800" y="1447800"/>
            <a:ext cx="6096000" cy="384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3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 Fresh Start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883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098" y="3648589"/>
            <a:ext cx="6223502" cy="160921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219200" y="609600"/>
            <a:ext cx="4876800" cy="1295400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marL="342900" indent="-342900" algn="ctr">
              <a:spcAft>
                <a:spcPts val="1200"/>
              </a:spcAft>
              <a:buFontTx/>
              <a:buChar char="•"/>
            </a:pPr>
            <a:endParaRPr lang="en-US" sz="2400" dirty="0" smtClean="0">
              <a:solidFill>
                <a:schemeClr val="bg1"/>
              </a:solidFill>
              <a:latin typeface="Century" pitchFamily="18" charset="0"/>
              <a:cs typeface="Arial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21" y="2100232"/>
            <a:ext cx="6253979" cy="1938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21" y="570137"/>
            <a:ext cx="6253979" cy="1944463"/>
          </a:xfrm>
          <a:prstGeom prst="rect">
            <a:avLst/>
          </a:prstGeom>
        </p:spPr>
      </p:pic>
      <p:sp>
        <p:nvSpPr>
          <p:cNvPr id="6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29</a:t>
            </a:fld>
            <a:endParaRPr lang="en-US" dirty="0"/>
          </a:p>
        </p:txBody>
      </p:sp>
      <p:pic>
        <p:nvPicPr>
          <p:cNvPr id="8" name="Pictur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3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 Fresh Start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201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8683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effectLst/>
              </a:rPr>
              <a:t>Are You Financially Prepared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for </a:t>
            </a:r>
            <a:r>
              <a:rPr lang="en-US" sz="3200" dirty="0">
                <a:solidFill>
                  <a:srgbClr val="009AE1"/>
                </a:solidFill>
                <a:effectLst/>
              </a:rPr>
              <a:t>a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n Emergency Situation?</a:t>
            </a:r>
            <a:endParaRPr lang="en-US" sz="3200" dirty="0">
              <a:solidFill>
                <a:srgbClr val="009AE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4999"/>
            <a:ext cx="8001000" cy="4340162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Do you have enough cash on hand or in a bank account to cover immediate needs and financial obligations?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Do you have access to credit or credit cards to meet the needs that exceed your available cash?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Financial preparedness includes: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 emergency fund.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 established banking relationship.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Access to credit.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lvl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3" r="6611"/>
          <a:stretch/>
        </p:blipFill>
        <p:spPr>
          <a:xfrm>
            <a:off x="6553200" y="3429000"/>
            <a:ext cx="1984744" cy="249893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3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 Fresh Start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236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54373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>
                <a:effectLst/>
              </a:rPr>
              <a:t>Credit History and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Credit Report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93954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cap="none" dirty="0" smtClean="0">
                <a:latin typeface="+mn-lt"/>
              </a:rPr>
              <a:t>It’s important to monitor your credit history regularly.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Ensure that information is reported accurately.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Obtain and review </a:t>
            </a:r>
            <a:r>
              <a:rPr lang="en-US" sz="2400" i="1" dirty="0" smtClean="0"/>
              <a:t>free</a:t>
            </a:r>
            <a:r>
              <a:rPr lang="en-US" sz="2400" dirty="0" smtClean="0"/>
              <a:t> credit reports annually.</a:t>
            </a:r>
            <a:endParaRPr lang="en-US" sz="2400" cap="none" dirty="0" smtClean="0">
              <a:latin typeface="+mn-lt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cap="none" dirty="0" smtClean="0">
                <a:latin typeface="+mn-lt"/>
              </a:rPr>
              <a:t>Three major credit bureaus: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Equifax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Experian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Transunion</a:t>
            </a:r>
          </a:p>
          <a:p>
            <a:pPr lvl="2"/>
            <a:endParaRPr lang="en-US" dirty="0" smtClean="0"/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257800"/>
            <a:ext cx="6000750" cy="823180"/>
          </a:xfrm>
          <a:prstGeom prst="rect">
            <a:avLst/>
          </a:prstGeom>
        </p:spPr>
      </p:pic>
      <p:sp>
        <p:nvSpPr>
          <p:cNvPr id="5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30</a:t>
            </a:fld>
            <a:endParaRPr lang="en-US" dirty="0"/>
          </a:p>
        </p:txBody>
      </p:sp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3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 Fresh Start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348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86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>
                <a:effectLst/>
              </a:rPr>
              <a:t>Impact of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Entries in Your Credit Report</a:t>
            </a:r>
            <a:endParaRPr lang="en-US" sz="3200" dirty="0">
              <a:solidFill>
                <a:srgbClr val="009AE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3647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200" b="1" cap="none" dirty="0" smtClean="0">
                <a:latin typeface="+mn-lt"/>
              </a:rPr>
              <a:t>POSITIVE INFORMATION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Increases credit opportunities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Decreases cost of borrowing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2200" dirty="0" smtClean="0">
              <a:latin typeface="+mn-lt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200" b="1" cap="none" dirty="0" smtClean="0">
                <a:latin typeface="+mn-lt"/>
              </a:rPr>
              <a:t>NEGATIVE INFORMATION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Reduces credit opportunities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Increases cost of borrowing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May negatively impact your ability to qualify for service credit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May eliminate you from some job offers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57400"/>
            <a:ext cx="1905000" cy="1905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31</a:t>
            </a:fld>
            <a:endParaRPr lang="en-US" dirty="0"/>
          </a:p>
        </p:txBody>
      </p:sp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3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 Fresh Start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499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29600" cy="986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>
                <a:effectLst/>
              </a:rPr>
              <a:t>Establishing and Maintaining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a Good Credit History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391400" cy="4062651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200" b="1" cap="none" dirty="0" smtClean="0">
                <a:latin typeface="+mn-lt"/>
              </a:rPr>
              <a:t>Building and keeping good credit is critical to financial stability.</a:t>
            </a:r>
          </a:p>
          <a:p>
            <a:pPr marL="171450" indent="-342900"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200" cap="none" dirty="0" smtClean="0"/>
              <a:t>Pay </a:t>
            </a:r>
            <a:r>
              <a:rPr lang="en-US" sz="2200" i="1" cap="none" dirty="0" smtClean="0"/>
              <a:t>all</a:t>
            </a:r>
            <a:r>
              <a:rPr lang="en-US" sz="2200" cap="none" dirty="0" smtClean="0"/>
              <a:t> your credit obligations </a:t>
            </a:r>
            <a:r>
              <a:rPr lang="en-US" sz="2200" b="1" cap="none" dirty="0" smtClean="0"/>
              <a:t>on time</a:t>
            </a:r>
            <a:r>
              <a:rPr lang="en-US" sz="2200" cap="none" dirty="0" smtClean="0"/>
              <a:t>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200" cap="none" dirty="0" smtClean="0">
                <a:latin typeface="+mn-lt"/>
              </a:rPr>
              <a:t/>
            </a:r>
            <a:br>
              <a:rPr lang="en-US" sz="2200" cap="none" dirty="0" smtClean="0">
                <a:latin typeface="+mn-lt"/>
              </a:rPr>
            </a:br>
            <a:r>
              <a:rPr lang="en-US" sz="2200" b="1" cap="none" dirty="0" smtClean="0">
                <a:latin typeface="+mn-lt"/>
              </a:rPr>
              <a:t>Establish a relationship with a financial institution.</a:t>
            </a:r>
          </a:p>
          <a:p>
            <a:pPr marL="171450" indent="-342900"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000" cap="none" dirty="0" smtClean="0"/>
              <a:t>Open checking and savings accounts.</a:t>
            </a:r>
          </a:p>
          <a:p>
            <a:pPr marL="171450" indent="-342900"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000" cap="none" dirty="0" smtClean="0"/>
              <a:t>Ask a bank for a small, short-term cash loan.</a:t>
            </a:r>
          </a:p>
          <a:p>
            <a:pPr marL="171450" indent="-342900"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000" cap="none" dirty="0" smtClean="0"/>
              <a:t>Apply for </a:t>
            </a:r>
            <a:r>
              <a:rPr lang="en-US" sz="2000" i="1" cap="none" dirty="0" smtClean="0"/>
              <a:t>a</a:t>
            </a:r>
            <a:r>
              <a:rPr lang="en-US" sz="2000" cap="none" dirty="0" smtClean="0"/>
              <a:t> credit card (not </a:t>
            </a:r>
            <a:r>
              <a:rPr lang="en-US" sz="2000" i="1" cap="none" dirty="0" smtClean="0"/>
              <a:t>every</a:t>
            </a:r>
            <a:r>
              <a:rPr lang="en-US" sz="2000" cap="none" dirty="0" smtClean="0"/>
              <a:t> credit card).</a:t>
            </a:r>
          </a:p>
          <a:p>
            <a:pPr marL="171450" indent="-342900"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000" cap="none" dirty="0" smtClean="0"/>
              <a:t>Maintain accurate financial records (checking account, credit cards).</a:t>
            </a:r>
          </a:p>
          <a:p>
            <a:pPr marL="171450" indent="-342900"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000" cap="none" dirty="0" smtClean="0"/>
              <a:t>Protect identity on financial tools and statements.</a:t>
            </a:r>
            <a:endParaRPr lang="en-US" sz="2000" cap="none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32</a:t>
            </a:fld>
            <a:endParaRPr lang="en-US" dirty="0"/>
          </a:p>
        </p:txBody>
      </p:sp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514600"/>
            <a:ext cx="1905000" cy="1905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3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 Fresh Start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537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804921"/>
          </a:xfrm>
        </p:spPr>
        <p:txBody>
          <a:bodyPr/>
          <a:lstStyle/>
          <a:p>
            <a:pPr eaLnBrk="1" hangingPunct="1"/>
            <a:r>
              <a:rPr lang="en-US" sz="3200" dirty="0" smtClean="0">
                <a:effectLst/>
              </a:rPr>
              <a:t>Credit Score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Components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09600" y="5334000"/>
            <a:ext cx="662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Source:  myfico.com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73715564"/>
              </p:ext>
            </p:extLst>
          </p:nvPr>
        </p:nvGraphicFramePr>
        <p:xfrm>
          <a:off x="457200" y="1524000"/>
          <a:ext cx="8153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33</a:t>
            </a:fld>
            <a:endParaRPr lang="en-US" dirty="0"/>
          </a:p>
        </p:txBody>
      </p:sp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3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 Fresh Start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426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43801" y="495300"/>
            <a:ext cx="1183340" cy="8382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342900" indent="-342900" algn="ctr">
              <a:spcAft>
                <a:spcPts val="1200"/>
              </a:spcAft>
              <a:buFontTx/>
              <a:buChar char="•"/>
            </a:pPr>
            <a:endParaRPr lang="en-US" sz="2400" dirty="0" smtClean="0">
              <a:solidFill>
                <a:schemeClr val="bg1"/>
              </a:solidFill>
              <a:latin typeface="Century" pitchFamily="18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513986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200" b="1" cap="none" dirty="0" smtClean="0">
                <a:latin typeface="+mn-lt"/>
              </a:rPr>
              <a:t>PAYMENT HISTORY (35%)</a:t>
            </a:r>
          </a:p>
          <a:p>
            <a:pPr marL="265176" lvl="1" indent="-265176">
              <a:spcAft>
                <a:spcPts val="1200"/>
              </a:spcAft>
            </a:pPr>
            <a:r>
              <a:rPr lang="en-US" sz="2200" dirty="0" smtClean="0"/>
              <a:t>Number of accounts, number paid on time, number paid late</a:t>
            </a:r>
          </a:p>
          <a:p>
            <a:pPr marL="265176" lvl="1" indent="-265176">
              <a:spcAft>
                <a:spcPts val="1200"/>
              </a:spcAft>
            </a:pPr>
            <a:r>
              <a:rPr lang="en-US" sz="2200" dirty="0" smtClean="0"/>
              <a:t>Amounts past due on delinquent accounts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1400" b="1" cap="none" dirty="0" smtClean="0">
              <a:latin typeface="+mn-lt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200" b="1" cap="none" dirty="0" smtClean="0">
                <a:latin typeface="+mn-lt"/>
              </a:rPr>
              <a:t>AMOUNTS OWED (30%)</a:t>
            </a:r>
          </a:p>
          <a:p>
            <a:pPr marL="265176" lvl="1" indent="-265176">
              <a:spcAft>
                <a:spcPts val="1200"/>
              </a:spcAft>
            </a:pPr>
            <a:r>
              <a:rPr lang="en-US" sz="2200" dirty="0" smtClean="0"/>
              <a:t>Total amount owed on all accounts</a:t>
            </a:r>
          </a:p>
          <a:p>
            <a:pPr marL="265176" lvl="1" indent="-265176">
              <a:spcAft>
                <a:spcPts val="1200"/>
              </a:spcAft>
            </a:pPr>
            <a:r>
              <a:rPr lang="en-US" sz="2200" dirty="0" smtClean="0"/>
              <a:t>Number of accounts with balances</a:t>
            </a:r>
          </a:p>
          <a:p>
            <a:pPr marL="265176" lvl="1" indent="-265176">
              <a:spcAft>
                <a:spcPts val="1200"/>
              </a:spcAft>
            </a:pPr>
            <a:r>
              <a:rPr lang="en-US" sz="2200" dirty="0" smtClean="0"/>
              <a:t>Balances due on installment loans</a:t>
            </a:r>
          </a:p>
          <a:p>
            <a:pPr marL="265176" lvl="1" indent="-265176">
              <a:spcAft>
                <a:spcPts val="1200"/>
              </a:spcAft>
            </a:pPr>
            <a:r>
              <a:rPr lang="en-US" sz="2200" dirty="0" smtClean="0"/>
              <a:t>Revolving credit – credit utilization rate (amount owed / credit limits)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3048000"/>
            <a:ext cx="346934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343400" y="228600"/>
            <a:ext cx="914400" cy="9144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342900" indent="-342900" algn="ctr">
              <a:spcAft>
                <a:spcPts val="1200"/>
              </a:spcAft>
              <a:buFontTx/>
              <a:buChar char="•"/>
            </a:pPr>
            <a:endParaRPr lang="en-US" sz="2400" dirty="0" smtClean="0">
              <a:solidFill>
                <a:schemeClr val="bg1"/>
              </a:solidFill>
              <a:latin typeface="Century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228600"/>
            <a:ext cx="609600" cy="11430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342900" indent="-342900" algn="ctr">
              <a:spcAft>
                <a:spcPts val="1200"/>
              </a:spcAft>
              <a:buFontTx/>
              <a:buChar char="•"/>
            </a:pPr>
            <a:endParaRPr lang="en-US" sz="2400" dirty="0" smtClean="0">
              <a:solidFill>
                <a:schemeClr val="bg1"/>
              </a:solidFill>
              <a:latin typeface="Century" pitchFamily="18" charset="0"/>
              <a:cs typeface="Arial" pitchFamily="34" charset="0"/>
            </a:endParaRPr>
          </a:p>
        </p:txBody>
      </p:sp>
      <p:sp>
        <p:nvSpPr>
          <p:cNvPr id="8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34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04921"/>
          </a:xfrm>
        </p:spPr>
        <p:txBody>
          <a:bodyPr/>
          <a:lstStyle/>
          <a:p>
            <a:pPr eaLnBrk="1" hangingPunct="1"/>
            <a:r>
              <a:rPr lang="en-US" sz="3200" dirty="0" smtClean="0">
                <a:effectLst/>
              </a:rPr>
              <a:t>Credit Score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Components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3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 Fresh Start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038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14683" y="489984"/>
            <a:ext cx="1224517" cy="8382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342900" indent="-342900" algn="ctr">
              <a:spcAft>
                <a:spcPts val="1200"/>
              </a:spcAft>
              <a:buFontTx/>
              <a:buChar char="•"/>
            </a:pPr>
            <a:endParaRPr lang="en-US" sz="2400" dirty="0" smtClean="0">
              <a:solidFill>
                <a:schemeClr val="bg1"/>
              </a:solidFill>
              <a:latin typeface="Century" pitchFamily="18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239000" cy="497059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200" b="1" cap="none" dirty="0" smtClean="0"/>
              <a:t>LENGTH OF CREDIT HISTORY (15%)</a:t>
            </a:r>
          </a:p>
          <a:p>
            <a:pPr marL="265176" lvl="1" indent="-265176">
              <a:spcAft>
                <a:spcPts val="600"/>
              </a:spcAft>
            </a:pPr>
            <a:r>
              <a:rPr lang="en-US" sz="2200" dirty="0" smtClean="0"/>
              <a:t>Average time since accounts opened </a:t>
            </a:r>
          </a:p>
          <a:p>
            <a:pPr marL="265176" lvl="1" indent="-265176">
              <a:spcAft>
                <a:spcPts val="600"/>
              </a:spcAft>
            </a:pPr>
            <a:r>
              <a:rPr lang="en-US" sz="2200" dirty="0" smtClean="0"/>
              <a:t>Length of time accounts open by account type</a:t>
            </a:r>
          </a:p>
          <a:p>
            <a:pPr marL="265176" lvl="1" indent="-265176">
              <a:spcAft>
                <a:spcPts val="600"/>
              </a:spcAft>
            </a:pPr>
            <a:r>
              <a:rPr lang="en-US" sz="2200" dirty="0" smtClean="0"/>
              <a:t>Date of last activity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200" b="1" cap="none" dirty="0" smtClean="0"/>
              <a:t>NEW CREDIT (10%)</a:t>
            </a:r>
          </a:p>
          <a:p>
            <a:pPr marL="265176" lvl="1" indent="-265176">
              <a:spcAft>
                <a:spcPts val="600"/>
              </a:spcAft>
            </a:pPr>
            <a:r>
              <a:rPr lang="en-US" sz="2200" dirty="0" smtClean="0"/>
              <a:t>Number of recently opened accounts</a:t>
            </a:r>
          </a:p>
          <a:p>
            <a:pPr marL="265176" lvl="1" indent="-265176">
              <a:spcAft>
                <a:spcPts val="600"/>
              </a:spcAft>
            </a:pPr>
            <a:r>
              <a:rPr lang="en-US" sz="2200" dirty="0" smtClean="0"/>
              <a:t>Length of time since last credit inquiry</a:t>
            </a:r>
          </a:p>
          <a:p>
            <a:pPr marL="265176" lvl="1" indent="-265176">
              <a:spcAft>
                <a:spcPts val="600"/>
              </a:spcAft>
            </a:pPr>
            <a:r>
              <a:rPr lang="en-US" sz="2200" dirty="0" smtClean="0"/>
              <a:t>Re-establishment of positive credit history</a:t>
            </a:r>
          </a:p>
          <a:p>
            <a:pPr marL="265176" lvl="1" indent="-265176">
              <a:spcAft>
                <a:spcPts val="600"/>
              </a:spcAft>
            </a:pPr>
            <a:r>
              <a:rPr lang="en-US" sz="2200" dirty="0" smtClean="0"/>
              <a:t>Length of time since new account opened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200" b="1" cap="none" dirty="0" smtClean="0"/>
              <a:t>TYPES OF CREDIT USED (10%)</a:t>
            </a:r>
          </a:p>
          <a:p>
            <a:pPr marL="265176" lvl="1" indent="-265176">
              <a:spcAft>
                <a:spcPts val="600"/>
              </a:spcAft>
            </a:pPr>
            <a:r>
              <a:rPr lang="en-US" sz="2200" dirty="0" smtClean="0"/>
              <a:t>The mix of revolving debt and installment debt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4659" y="2743200"/>
            <a:ext cx="346934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35</a:t>
            </a:fld>
            <a:endParaRPr lang="en-US" dirty="0"/>
          </a:p>
        </p:txBody>
      </p:sp>
      <p:pic>
        <p:nvPicPr>
          <p:cNvPr id="8" name="Pictur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04921"/>
          </a:xfrm>
        </p:spPr>
        <p:txBody>
          <a:bodyPr/>
          <a:lstStyle/>
          <a:p>
            <a:pPr eaLnBrk="1" hangingPunct="1"/>
            <a:r>
              <a:rPr lang="en-US" sz="3200" dirty="0" smtClean="0">
                <a:effectLst/>
              </a:rPr>
              <a:t>Credit Score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Components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3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 Fresh Start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677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04921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Impact of a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Credit Score</a:t>
            </a:r>
            <a:endParaRPr lang="en-US" sz="3200" dirty="0">
              <a:solidFill>
                <a:srgbClr val="009AE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4999"/>
            <a:ext cx="7620000" cy="3120854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b="1" cap="none" dirty="0" smtClean="0"/>
              <a:t>CREDIT SCORES COUNT!</a:t>
            </a:r>
          </a:p>
          <a:p>
            <a:pPr>
              <a:lnSpc>
                <a:spcPct val="110000"/>
              </a:lnSpc>
            </a:pPr>
            <a:endParaRPr lang="en-US" sz="2400" cap="none" dirty="0" smtClean="0"/>
          </a:p>
          <a:p>
            <a:pPr>
              <a:lnSpc>
                <a:spcPct val="110000"/>
              </a:lnSpc>
            </a:pPr>
            <a:r>
              <a:rPr lang="en-US" sz="2400" b="1" cap="none" dirty="0" smtClean="0"/>
              <a:t>Higher scores: 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Earn better loan terms (lower costs of borrowing).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Have greater access to credit options.</a:t>
            </a:r>
          </a:p>
          <a:p>
            <a:pPr lvl="1">
              <a:lnSpc>
                <a:spcPct val="110000"/>
              </a:lnSpc>
            </a:pPr>
            <a:endParaRPr lang="en-US" sz="2400" dirty="0" smtClean="0"/>
          </a:p>
          <a:p>
            <a:pPr>
              <a:lnSpc>
                <a:spcPct val="110000"/>
              </a:lnSpc>
            </a:pPr>
            <a:r>
              <a:rPr lang="en-US" sz="2400" cap="none" dirty="0" smtClean="0"/>
              <a:t>Need proof?</a:t>
            </a:r>
          </a:p>
          <a:p>
            <a:pPr lvl="1"/>
            <a:endParaRPr lang="en-US" dirty="0"/>
          </a:p>
        </p:txBody>
      </p:sp>
      <p:pic>
        <p:nvPicPr>
          <p:cNvPr id="5" name="Picture 10" descr="http://successandprogress.com/wp-content/uploads/2010/05/CreditScoreWhatsYourNumber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76800" y="4648200"/>
            <a:ext cx="3688703" cy="11512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36</a:t>
            </a:fld>
            <a:endParaRPr lang="en-US" dirty="0"/>
          </a:p>
        </p:txBody>
      </p:sp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3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 Fresh Start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433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t="21445" r="1868" b="1080"/>
          <a:stretch/>
        </p:blipFill>
        <p:spPr bwMode="auto">
          <a:xfrm>
            <a:off x="3200400" y="1371600"/>
            <a:ext cx="5486400" cy="4790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209800"/>
            <a:ext cx="266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Loan Savings Calculator shows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scores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 affect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cost of credit.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37</a:t>
            </a:fld>
            <a:endParaRPr lang="en-US" dirty="0"/>
          </a:p>
        </p:txBody>
      </p:sp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4921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Impact of a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Credit Score</a:t>
            </a:r>
            <a:endParaRPr lang="en-US" sz="3200" dirty="0">
              <a:solidFill>
                <a:srgbClr val="009AE1"/>
              </a:solidFill>
              <a:effectLst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3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 Fresh Start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845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4572000" cy="568183"/>
          </a:xfrm>
          <a:prstGeom prst="rect">
            <a:avLst/>
          </a:prstGeom>
          <a:noFill/>
        </p:spPr>
        <p:txBody>
          <a:bodyPr vert="horz" wrap="square" lIns="75008" tIns="37504" rIns="75008" bIns="37504" rtlCol="0">
            <a:spAutoFit/>
          </a:bodyPr>
          <a:lstStyle/>
          <a:p>
            <a:r>
              <a:rPr lang="en-US" sz="3200" b="1" spc="-150" dirty="0" smtClean="0">
                <a:solidFill>
                  <a:srgbClr val="595959"/>
                </a:solidFill>
                <a:latin typeface="Arial"/>
                <a:cs typeface="Arial"/>
              </a:rPr>
              <a:t>VOCABULARY </a:t>
            </a:r>
            <a:r>
              <a:rPr lang="en-US" sz="3200" b="1" spc="-150" dirty="0" smtClean="0">
                <a:solidFill>
                  <a:srgbClr val="009AE1"/>
                </a:solidFill>
                <a:latin typeface="Arial"/>
                <a:cs typeface="Arial"/>
              </a:rPr>
              <a:t>REVIEW</a:t>
            </a:r>
            <a:endParaRPr lang="en-US" sz="3200" b="1" spc="-150" dirty="0">
              <a:solidFill>
                <a:srgbClr val="009AE1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447800"/>
            <a:ext cx="1348740" cy="383517"/>
          </a:xfrm>
          <a:prstGeom prst="rect">
            <a:avLst/>
          </a:prstGeom>
          <a:noFill/>
        </p:spPr>
        <p:txBody>
          <a:bodyPr vert="horz" lIns="75008" tIns="37504" rIns="75008" bIns="37504" rtlCol="0">
            <a:spAutoFit/>
          </a:bodyPr>
          <a:lstStyle/>
          <a:p>
            <a:r>
              <a:rPr lang="en-US" sz="2000" b="1" dirty="0">
                <a:solidFill>
                  <a:srgbClr val="595959"/>
                </a:solidFill>
                <a:latin typeface="Arial - 32"/>
              </a:rPr>
              <a:t>Word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28600" y="1828800"/>
            <a:ext cx="8610600" cy="1"/>
          </a:xfrm>
          <a:prstGeom prst="line">
            <a:avLst/>
          </a:prstGeom>
          <a:ln w="12700" cap="flat" cmpd="sng" algn="ctr">
            <a:solidFill>
              <a:srgbClr val="4F81BD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24200" y="1447800"/>
            <a:ext cx="2263140" cy="368128"/>
          </a:xfrm>
          <a:prstGeom prst="rect">
            <a:avLst/>
          </a:prstGeom>
          <a:noFill/>
        </p:spPr>
        <p:txBody>
          <a:bodyPr vert="horz" lIns="75008" tIns="37504" rIns="75008" bIns="37504" rtlCol="0">
            <a:spAutoFit/>
          </a:bodyPr>
          <a:lstStyle/>
          <a:p>
            <a:r>
              <a:rPr lang="en-US" sz="1900" b="1" dirty="0">
                <a:solidFill>
                  <a:srgbClr val="595959"/>
                </a:solidFill>
                <a:latin typeface="Arial - 31"/>
              </a:rPr>
              <a:t>Description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895600" y="1828800"/>
            <a:ext cx="7620" cy="3715371"/>
          </a:xfrm>
          <a:prstGeom prst="line">
            <a:avLst/>
          </a:prstGeom>
          <a:ln w="12700" cap="flat" cmpd="sng" algn="ctr">
            <a:solidFill>
              <a:srgbClr val="4F81BD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95600" y="1828800"/>
            <a:ext cx="5749290" cy="568183"/>
          </a:xfrm>
          <a:prstGeom prst="rect">
            <a:avLst/>
          </a:prstGeom>
          <a:noFill/>
        </p:spPr>
        <p:txBody>
          <a:bodyPr vert="horz" wrap="square" lIns="75008" tIns="37504" rIns="75008" bIns="37504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6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A credit arrangement that allows you to borrow at any time up to the limit set by the creditor</a:t>
            </a:r>
            <a:endParaRPr lang="en-US" sz="16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95600" y="4761465"/>
            <a:ext cx="5703570" cy="568183"/>
          </a:xfrm>
          <a:prstGeom prst="rect">
            <a:avLst/>
          </a:prstGeom>
          <a:noFill/>
        </p:spPr>
        <p:txBody>
          <a:bodyPr vert="horz" wrap="square" lIns="75008" tIns="37504" rIns="75008" bIns="37504" rtlCol="0">
            <a:spAutoFit/>
          </a:bodyPr>
          <a:lstStyle/>
          <a:p>
            <a:pPr marL="228600" indent="-228600">
              <a:buFont typeface="+mj-lt"/>
              <a:buAutoNum type="arabicPeriod" startAt="7"/>
            </a:pPr>
            <a:r>
              <a:rPr lang="en-US" sz="16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The numerical representation of how you handle your financial obligations</a:t>
            </a:r>
            <a:endParaRPr lang="en-US" sz="16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95600" y="3429000"/>
            <a:ext cx="5749290" cy="568183"/>
          </a:xfrm>
          <a:prstGeom prst="rect">
            <a:avLst/>
          </a:prstGeom>
          <a:noFill/>
        </p:spPr>
        <p:txBody>
          <a:bodyPr vert="horz" wrap="square" lIns="75008" tIns="37504" rIns="75008" bIns="37504" rtlCol="0">
            <a:spAutoFit/>
          </a:bodyPr>
          <a:lstStyle/>
          <a:p>
            <a:pPr marL="228600" indent="-228600">
              <a:buFont typeface="+mj-lt"/>
              <a:buAutoNum type="arabicPeriod" startAt="4"/>
            </a:pPr>
            <a:r>
              <a:rPr lang="en-US" sz="16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The interest rate as applied on loan; reflects the annual cost of borrowing money</a:t>
            </a:r>
            <a:endParaRPr lang="en-US" sz="16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95600" y="5257800"/>
            <a:ext cx="5935980" cy="568183"/>
          </a:xfrm>
          <a:prstGeom prst="rect">
            <a:avLst/>
          </a:prstGeom>
          <a:noFill/>
        </p:spPr>
        <p:txBody>
          <a:bodyPr vert="horz" wrap="square" lIns="75008" tIns="37504" rIns="75008" bIns="37504" rtlCol="0">
            <a:spAutoFit/>
          </a:bodyPr>
          <a:lstStyle/>
          <a:p>
            <a:pPr marL="228600" indent="-228600">
              <a:buFont typeface="+mj-lt"/>
              <a:buAutoNum type="arabicPeriod" startAt="8"/>
            </a:pPr>
            <a:r>
              <a:rPr lang="en-US" sz="16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Goods, services, or money received in exchange for a promise to repay at a later date</a:t>
            </a:r>
            <a:endParaRPr lang="en-US" sz="16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95600" y="4507087"/>
            <a:ext cx="5143500" cy="321962"/>
          </a:xfrm>
          <a:prstGeom prst="rect">
            <a:avLst/>
          </a:prstGeom>
          <a:noFill/>
        </p:spPr>
        <p:txBody>
          <a:bodyPr vert="horz" wrap="square" lIns="75008" tIns="37504" rIns="75008" bIns="37504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rgbClr val="000000"/>
                </a:solidFill>
                <a:latin typeface="System - 17"/>
              </a:defRPr>
            </a:lvl1pPr>
          </a:lstStyle>
          <a:p>
            <a:pPr marL="228600" indent="-228600">
              <a:buFont typeface="+mj-lt"/>
              <a:buAutoNum type="arabicPeriod" startAt="6"/>
            </a:pPr>
            <a:r>
              <a:rPr lang="en-US" sz="16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Something, typically money, that you owe or is due</a:t>
            </a:r>
            <a:endParaRPr lang="en-US" sz="16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95600" y="3927617"/>
            <a:ext cx="5760720" cy="568183"/>
          </a:xfrm>
          <a:prstGeom prst="rect">
            <a:avLst/>
          </a:prstGeom>
          <a:noFill/>
        </p:spPr>
        <p:txBody>
          <a:bodyPr vert="horz" wrap="square" lIns="75008" tIns="37504" rIns="75008" bIns="37504" rtlCol="0">
            <a:spAutoFit/>
          </a:bodyPr>
          <a:lstStyle/>
          <a:p>
            <a:pPr marL="228600" indent="-228600">
              <a:buFont typeface="+mj-lt"/>
              <a:buAutoNum type="arabicPeriod" startAt="5"/>
            </a:pPr>
            <a:r>
              <a:rPr lang="en-US" sz="16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Information submitted by creditors about your repayment behaviors to the major credit bureaus</a:t>
            </a:r>
            <a:endParaRPr lang="en-US" sz="16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95600" y="2394710"/>
            <a:ext cx="5737860" cy="568183"/>
          </a:xfrm>
          <a:prstGeom prst="rect">
            <a:avLst/>
          </a:prstGeom>
          <a:noFill/>
        </p:spPr>
        <p:txBody>
          <a:bodyPr vert="horz" lIns="75008" tIns="37504" rIns="75008" bIns="37504" rtlCol="0">
            <a:spAutoFit/>
          </a:bodyPr>
          <a:lstStyle/>
          <a:p>
            <a:pPr marL="228600" indent="-228600">
              <a:buFont typeface="+mj-lt"/>
              <a:buAutoNum type="arabicPeriod" startAt="2"/>
            </a:pPr>
            <a:r>
              <a:rPr lang="en-US" sz="16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An amount </a:t>
            </a:r>
            <a:r>
              <a:rPr lang="en-US" sz="16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of money </a:t>
            </a:r>
            <a:r>
              <a:rPr lang="en-US" sz="16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borrowed for </a:t>
            </a:r>
            <a:r>
              <a:rPr lang="en-US" sz="16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a specific purpose, amount of time, and interest rate.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95600" y="2925832"/>
            <a:ext cx="6080760" cy="568183"/>
          </a:xfrm>
          <a:prstGeom prst="rect">
            <a:avLst/>
          </a:prstGeom>
          <a:noFill/>
        </p:spPr>
        <p:txBody>
          <a:bodyPr vert="horz" lIns="75008" tIns="37504" rIns="75008" bIns="37504" rtlCol="0">
            <a:spAutoFit/>
          </a:bodyPr>
          <a:lstStyle/>
          <a:p>
            <a:pPr marL="228600" indent="-228600">
              <a:buFont typeface="+mj-lt"/>
              <a:buAutoNum type="arabicPeriod" startAt="3"/>
            </a:pPr>
            <a:r>
              <a:rPr lang="en-US" sz="16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Information that lists credit obligations and your record of payment to creditors over a long period</a:t>
            </a:r>
            <a:endParaRPr lang="en-US" sz="16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57800" y="304800"/>
            <a:ext cx="2537460" cy="1383791"/>
          </a:xfrm>
          <a:prstGeom prst="rect">
            <a:avLst/>
          </a:prstGeom>
          <a:noFill/>
        </p:spPr>
        <p:txBody>
          <a:bodyPr wrap="square" lIns="75008" tIns="37504" rIns="75008" bIns="37504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WORD </a:t>
            </a:r>
            <a:r>
              <a:rPr lang="en-US" sz="1600" b="1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BANK</a:t>
            </a:r>
            <a:endParaRPr lang="en-US" sz="1600" b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APR</a:t>
            </a:r>
            <a:endParaRPr lang="en-US" sz="16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Credit</a:t>
            </a:r>
            <a:endParaRPr lang="en-US" sz="16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Credit history</a:t>
            </a:r>
            <a:endParaRPr lang="en-US" sz="16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Credit report</a:t>
            </a:r>
            <a:endParaRPr lang="en-US" sz="16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58000" y="609600"/>
            <a:ext cx="2133600" cy="1060626"/>
          </a:xfrm>
          <a:prstGeom prst="rect">
            <a:avLst/>
          </a:prstGeom>
          <a:noFill/>
        </p:spPr>
        <p:txBody>
          <a:bodyPr wrap="square" lIns="75008" tIns="37504" rIns="75008" bIns="37504" rtlCol="0">
            <a:spAutoFit/>
          </a:bodyPr>
          <a:lstStyle/>
          <a:p>
            <a:r>
              <a:rPr lang="en-US" sz="16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Credit score</a:t>
            </a:r>
            <a:endParaRPr lang="en-US" sz="16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Debt</a:t>
            </a:r>
            <a:endParaRPr lang="en-US" sz="16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Installment credit</a:t>
            </a:r>
          </a:p>
          <a:p>
            <a:r>
              <a:rPr lang="en-US" sz="16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Revolving credit</a:t>
            </a:r>
            <a:endParaRPr lang="en-US" sz="16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8610" y="1949553"/>
            <a:ext cx="2537460" cy="352739"/>
          </a:xfrm>
          <a:prstGeom prst="rect">
            <a:avLst/>
          </a:prstGeom>
          <a:solidFill>
            <a:srgbClr val="4F81BD"/>
          </a:solidFill>
          <a:ln>
            <a:solidFill>
              <a:schemeClr val="tx1"/>
            </a:solidFill>
          </a:ln>
        </p:spPr>
        <p:txBody>
          <a:bodyPr wrap="square" lIns="75008" tIns="37504" rIns="75008" bIns="37504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Revolving credit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8610" y="2466661"/>
            <a:ext cx="2537460" cy="352739"/>
          </a:xfrm>
          <a:prstGeom prst="rect">
            <a:avLst/>
          </a:prstGeom>
          <a:solidFill>
            <a:srgbClr val="4F81BD"/>
          </a:solidFill>
          <a:ln>
            <a:solidFill>
              <a:schemeClr val="tx1"/>
            </a:solidFill>
          </a:ln>
        </p:spPr>
        <p:txBody>
          <a:bodyPr wrap="square" lIns="75008" tIns="37504" rIns="75008" bIns="37504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Installment </a:t>
            </a:r>
            <a:r>
              <a:rPr lang="en-US" dirty="0" smtClean="0"/>
              <a:t>credit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23072" y="3000061"/>
            <a:ext cx="2537460" cy="352739"/>
          </a:xfrm>
          <a:prstGeom prst="rect">
            <a:avLst/>
          </a:prstGeom>
          <a:solidFill>
            <a:srgbClr val="4F81BD"/>
          </a:solidFill>
          <a:ln>
            <a:solidFill>
              <a:schemeClr val="tx1"/>
            </a:solidFill>
          </a:ln>
        </p:spPr>
        <p:txBody>
          <a:bodyPr wrap="square" lIns="75008" tIns="37504" rIns="75008" bIns="37504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Credit </a:t>
            </a:r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06371" y="3522179"/>
            <a:ext cx="2537460" cy="352739"/>
          </a:xfrm>
          <a:prstGeom prst="rect">
            <a:avLst/>
          </a:prstGeom>
          <a:solidFill>
            <a:srgbClr val="4F81BD"/>
          </a:solidFill>
          <a:ln>
            <a:solidFill>
              <a:schemeClr val="tx1"/>
            </a:solidFill>
          </a:ln>
        </p:spPr>
        <p:txBody>
          <a:bodyPr wrap="square" lIns="75008" tIns="37504" rIns="75008" bIns="37504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APR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97506" y="3960122"/>
            <a:ext cx="2537460" cy="352739"/>
          </a:xfrm>
          <a:prstGeom prst="rect">
            <a:avLst/>
          </a:prstGeom>
          <a:solidFill>
            <a:srgbClr val="4F81BD"/>
          </a:solidFill>
          <a:ln>
            <a:solidFill>
              <a:schemeClr val="tx1"/>
            </a:solidFill>
          </a:ln>
        </p:spPr>
        <p:txBody>
          <a:bodyPr wrap="square" lIns="75008" tIns="37504" rIns="75008" bIns="37504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Credit </a:t>
            </a:r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98207" y="4447861"/>
            <a:ext cx="2537460" cy="352739"/>
          </a:xfrm>
          <a:prstGeom prst="rect">
            <a:avLst/>
          </a:prstGeom>
          <a:solidFill>
            <a:srgbClr val="4F81BD"/>
          </a:solidFill>
          <a:ln>
            <a:solidFill>
              <a:schemeClr val="tx1"/>
            </a:solidFill>
          </a:ln>
        </p:spPr>
        <p:txBody>
          <a:bodyPr wrap="square" lIns="75008" tIns="37504" rIns="75008" bIns="37504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Debt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96807" y="4894428"/>
            <a:ext cx="2537460" cy="352739"/>
          </a:xfrm>
          <a:prstGeom prst="rect">
            <a:avLst/>
          </a:prstGeom>
          <a:solidFill>
            <a:srgbClr val="4F81BD"/>
          </a:solidFill>
          <a:ln>
            <a:solidFill>
              <a:schemeClr val="tx1"/>
            </a:solidFill>
          </a:ln>
        </p:spPr>
        <p:txBody>
          <a:bodyPr wrap="square" lIns="75008" tIns="37504" rIns="75008" bIns="37504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Credit </a:t>
            </a:r>
            <a:r>
              <a:rPr lang="en-US" dirty="0" smtClean="0"/>
              <a:t>score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96807" y="5334000"/>
            <a:ext cx="2537460" cy="352739"/>
          </a:xfrm>
          <a:prstGeom prst="rect">
            <a:avLst/>
          </a:prstGeom>
          <a:solidFill>
            <a:srgbClr val="4F81BD"/>
          </a:solidFill>
          <a:ln>
            <a:solidFill>
              <a:schemeClr val="tx1"/>
            </a:solidFill>
          </a:ln>
        </p:spPr>
        <p:txBody>
          <a:bodyPr wrap="square" lIns="75008" tIns="37504" rIns="75008" bIns="37504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Credit</a:t>
            </a:r>
          </a:p>
        </p:txBody>
      </p:sp>
      <p:sp>
        <p:nvSpPr>
          <p:cNvPr id="25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38</a:t>
            </a:fld>
            <a:endParaRPr lang="en-US" dirty="0"/>
          </a:p>
        </p:txBody>
      </p:sp>
      <p:pic>
        <p:nvPicPr>
          <p:cNvPr id="26" name="Picture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7" name="Picture 2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77366" y="1329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9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3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 Fresh Start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891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6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804921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In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Summary</a:t>
            </a:r>
            <a:endParaRPr lang="en-US" sz="3200" dirty="0">
              <a:solidFill>
                <a:srgbClr val="009AE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14882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Credit is a privilege not a right.</a:t>
            </a:r>
          </a:p>
          <a:p>
            <a:pPr>
              <a:lnSpc>
                <a:spcPct val="110000"/>
              </a:lnSpc>
            </a:pPr>
            <a:endParaRPr lang="en-US" sz="2400" cap="non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opportunity cost of credit is the purchasing power of future money for past purchases.</a:t>
            </a:r>
          </a:p>
          <a:p>
            <a:pPr>
              <a:lnSpc>
                <a:spcPct val="110000"/>
              </a:lnSpc>
            </a:pPr>
            <a:endParaRPr lang="en-US" sz="2400" cap="non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Our credit use is reflected in our credit history, credit report, and credit score.</a:t>
            </a:r>
          </a:p>
          <a:p>
            <a:pPr>
              <a:lnSpc>
                <a:spcPct val="110000"/>
              </a:lnSpc>
            </a:pPr>
            <a:endParaRPr lang="en-US" sz="2400" cap="non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Having access to credit can be a part of your financial preparedness plan.</a:t>
            </a:r>
            <a:endParaRPr lang="en-US" sz="2400" cap="non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39</a:t>
            </a:fld>
            <a:endParaRPr lang="en-US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3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 Fresh Start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931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665994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s-ES" sz="3200" dirty="0" smtClean="0"/>
              <a:t>A </a:t>
            </a:r>
            <a:r>
              <a:rPr lang="es-ES" sz="3200" dirty="0" err="1" smtClean="0"/>
              <a:t>Fresh</a:t>
            </a:r>
            <a:r>
              <a:rPr lang="es-ES" sz="3200" dirty="0" smtClean="0"/>
              <a:t> </a:t>
            </a:r>
            <a:r>
              <a:rPr lang="es-ES" sz="3200" dirty="0" smtClean="0">
                <a:solidFill>
                  <a:srgbClr val="009AE1"/>
                </a:solidFill>
              </a:rPr>
              <a:t>START</a:t>
            </a:r>
            <a:endParaRPr lang="en-US" sz="3200" dirty="0">
              <a:solidFill>
                <a:srgbClr val="009AE1"/>
              </a:solidFill>
            </a:endParaRPr>
          </a:p>
        </p:txBody>
      </p:sp>
      <p:sp>
        <p:nvSpPr>
          <p:cNvPr id="9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Picture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1" r="1447" b="2177"/>
          <a:stretch/>
        </p:blipFill>
        <p:spPr>
          <a:xfrm>
            <a:off x="1828800" y="1828800"/>
            <a:ext cx="5489931" cy="3273934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3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 Fresh Start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232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093296"/>
          </a:xfrm>
          <a:prstGeom prst="rect">
            <a:avLst/>
          </a:prstGeom>
          <a:solidFill>
            <a:srgbClr val="3D88C8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b="1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2057400"/>
            <a:ext cx="8610600" cy="1536574"/>
          </a:xfrm>
          <a:ln>
            <a:solidFill>
              <a:srgbClr val="FFFFFF"/>
            </a:solidFill>
            <a:prstDash val="dot"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1500" b="0" i="1" cap="none" spc="0" dirty="0" smtClean="0">
                <a:solidFill>
                  <a:schemeClr val="bg1"/>
                </a:solidFill>
                <a:latin typeface="Georgia"/>
                <a:cs typeface="Georgia"/>
              </a:rPr>
              <a:t>Katrina’s Classroom</a:t>
            </a:r>
            <a:r>
              <a:rPr lang="en-US" sz="1500" b="0" cap="none" spc="0" dirty="0" smtClean="0">
                <a:solidFill>
                  <a:schemeClr val="bg1"/>
                </a:solidFill>
                <a:latin typeface="Georgia"/>
                <a:cs typeface="Georgia"/>
              </a:rPr>
              <a:t> was developed by a team of </a:t>
            </a:r>
            <a:br>
              <a:rPr lang="en-US" sz="1500" b="0" cap="none" spc="0" dirty="0" smtClean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en-US" sz="1500" b="0" cap="none" spc="0" dirty="0" smtClean="0">
                <a:solidFill>
                  <a:schemeClr val="bg1"/>
                </a:solidFill>
                <a:latin typeface="Georgia"/>
                <a:cs typeface="Georgia"/>
              </a:rPr>
              <a:t>Senior Economic and Financial Education Specialists at the Federal Reserve Bank of Atlanta.</a:t>
            </a:r>
            <a:br>
              <a:rPr lang="en-US" sz="1500" b="0" cap="none" spc="0" dirty="0" smtClean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en-US" sz="1500" b="0" cap="none" spc="0" dirty="0" smtClean="0">
                <a:solidFill>
                  <a:schemeClr val="bg1"/>
                </a:solidFill>
                <a:latin typeface="Georgia"/>
                <a:cs typeface="Georgia"/>
              </a:rPr>
              <a:t/>
            </a:r>
            <a:br>
              <a:rPr lang="en-US" sz="1500" b="0" cap="none" spc="0" dirty="0" smtClean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en-US" sz="1400" b="0" cap="none" spc="0" dirty="0" smtClean="0">
                <a:solidFill>
                  <a:schemeClr val="bg1"/>
                </a:solidFill>
                <a:latin typeface="Georgia"/>
                <a:cs typeface="Georgia"/>
              </a:rPr>
              <a:t>Claire Loup, New Orleans Branch </a:t>
            </a:r>
            <a:r>
              <a:rPr lang="en-US" sz="1400" b="0" cap="none" spc="0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400" b="0" cap="none" spc="0" dirty="0" smtClean="0">
                <a:solidFill>
                  <a:schemeClr val="bg1"/>
                </a:solidFill>
                <a:latin typeface="Georgia"/>
                <a:cs typeface="Georgia"/>
                <a:sym typeface="Wingdings"/>
              </a:rPr>
              <a:t> </a:t>
            </a:r>
            <a:r>
              <a:rPr lang="en-US" sz="1400" b="0" cap="none" spc="0" dirty="0" smtClean="0">
                <a:solidFill>
                  <a:schemeClr val="bg1"/>
                </a:solidFill>
                <a:latin typeface="Georgia"/>
                <a:cs typeface="Georgia"/>
              </a:rPr>
              <a:t>Julie </a:t>
            </a:r>
            <a:r>
              <a:rPr lang="en-US" sz="1400" b="0" cap="none" spc="0" dirty="0" err="1" smtClean="0">
                <a:solidFill>
                  <a:schemeClr val="bg1"/>
                </a:solidFill>
                <a:latin typeface="Georgia"/>
                <a:cs typeface="Georgia"/>
              </a:rPr>
              <a:t>Kornegay</a:t>
            </a:r>
            <a:r>
              <a:rPr lang="en-US" sz="1400" b="0" cap="none" spc="0" dirty="0" smtClean="0">
                <a:solidFill>
                  <a:schemeClr val="bg1"/>
                </a:solidFill>
                <a:latin typeface="Georgia"/>
                <a:cs typeface="Georgia"/>
              </a:rPr>
              <a:t>, Birmingham Branch </a:t>
            </a:r>
            <a:r>
              <a:rPr lang="en-US" sz="1400" b="0" cap="none" spc="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400" b="0" cap="none" spc="0" dirty="0">
                <a:solidFill>
                  <a:schemeClr val="bg1"/>
                </a:solidFill>
                <a:latin typeface="Georgia"/>
                <a:cs typeface="Georgia"/>
                <a:sym typeface="Wingdings"/>
              </a:rPr>
              <a:t> </a:t>
            </a:r>
            <a:r>
              <a:rPr lang="en-US" sz="1400" b="0" cap="none" spc="0" dirty="0" smtClean="0">
                <a:solidFill>
                  <a:schemeClr val="bg1"/>
                </a:solidFill>
                <a:latin typeface="Georgia"/>
                <a:cs typeface="Georgia"/>
              </a:rPr>
              <a:t>Jackie Morgan, Nashville Branch</a:t>
            </a:r>
            <a:br>
              <a:rPr lang="en-US" sz="1400" b="0" cap="none" spc="0" dirty="0" smtClean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en-US" sz="1500" b="0" cap="none" spc="0" dirty="0">
                <a:solidFill>
                  <a:schemeClr val="bg1"/>
                </a:solidFill>
                <a:latin typeface="Georgia"/>
                <a:cs typeface="Georgia"/>
              </a:rPr>
              <a:t/>
            </a:r>
            <a:br>
              <a:rPr lang="en-US" sz="1500" b="0" cap="none" spc="0" dirty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en-US" sz="1500" b="0" cap="none" spc="0" dirty="0" smtClean="0">
                <a:solidFill>
                  <a:schemeClr val="bg1"/>
                </a:solidFill>
                <a:latin typeface="Georgia"/>
                <a:cs typeface="Georgia"/>
              </a:rPr>
              <a:t>For additional classroom resources and professional development opportunities, </a:t>
            </a:r>
            <a:br>
              <a:rPr lang="en-US" sz="1500" b="0" cap="none" spc="0" dirty="0" smtClean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en-US" sz="1500" b="0" cap="none" spc="0" dirty="0" smtClean="0">
                <a:solidFill>
                  <a:schemeClr val="bg1"/>
                </a:solidFill>
                <a:latin typeface="Georgia"/>
                <a:cs typeface="Georgia"/>
              </a:rPr>
              <a:t>please visit www. </a:t>
            </a:r>
            <a:r>
              <a:rPr lang="en-US" sz="1500" b="0" cap="none" spc="0" dirty="0" err="1" smtClean="0">
                <a:solidFill>
                  <a:schemeClr val="bg1"/>
                </a:solidFill>
                <a:latin typeface="Georgia"/>
                <a:cs typeface="Georgia"/>
              </a:rPr>
              <a:t>frbatlanta.org</a:t>
            </a:r>
            <a:r>
              <a:rPr lang="en-US" sz="1500" b="0" cap="none" spc="0" dirty="0" smtClean="0">
                <a:solidFill>
                  <a:schemeClr val="bg1"/>
                </a:solidFill>
                <a:latin typeface="Georgia"/>
                <a:cs typeface="Georgia"/>
              </a:rPr>
              <a:t>/</a:t>
            </a:r>
            <a:r>
              <a:rPr lang="en-US" sz="1500" b="0" cap="none" spc="0" dirty="0" err="1" smtClean="0">
                <a:solidFill>
                  <a:schemeClr val="bg1"/>
                </a:solidFill>
                <a:latin typeface="Georgia"/>
                <a:cs typeface="Georgia"/>
              </a:rPr>
              <a:t>edresources</a:t>
            </a:r>
            <a:endParaRPr lang="en-US" sz="1500" b="0" cap="none" spc="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11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40</a:t>
            </a:fld>
            <a:endParaRPr lang="en-US" dirty="0"/>
          </a:p>
        </p:txBody>
      </p:sp>
      <p:pic>
        <p:nvPicPr>
          <p:cNvPr id="12" name="Pictur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3" name="Picture 1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6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804921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Emergencies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Come in All Forms</a:t>
            </a:r>
            <a:endParaRPr lang="en-US" sz="3200" dirty="0">
              <a:solidFill>
                <a:srgbClr val="009AE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24800" cy="3314754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cap="none" dirty="0" smtClean="0">
                <a:latin typeface="+mn-lt"/>
              </a:rPr>
              <a:t>Natural disasters can lead to financial emergencies.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cap="none" dirty="0" smtClean="0">
                <a:latin typeface="+mn-lt"/>
              </a:rPr>
              <a:t>What are other situations that could create a financial</a:t>
            </a:r>
            <a:br>
              <a:rPr lang="en-US" sz="2400" cap="none" dirty="0" smtClean="0">
                <a:latin typeface="+mn-lt"/>
              </a:rPr>
            </a:br>
            <a:r>
              <a:rPr lang="en-US" sz="2400" cap="none" dirty="0" smtClean="0">
                <a:latin typeface="+mn-lt"/>
              </a:rPr>
              <a:t>emergency?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400" dirty="0" smtClean="0"/>
              <a:t>Illness or injury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400" dirty="0" smtClean="0"/>
              <a:t>Loss of job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400" dirty="0" smtClean="0"/>
              <a:t>Loss of family member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400" dirty="0" smtClean="0"/>
              <a:t>Unexpected expenses</a:t>
            </a:r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3" r="6611"/>
          <a:stretch/>
        </p:blipFill>
        <p:spPr>
          <a:xfrm>
            <a:off x="6477000" y="3429000"/>
            <a:ext cx="1984744" cy="249893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3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 Fresh Start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336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804921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Understanding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Credit</a:t>
            </a:r>
            <a:endParaRPr lang="en-US" sz="3200" dirty="0">
              <a:solidFill>
                <a:srgbClr val="009AE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8077200" cy="19811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2000" cap="none" dirty="0" smtClean="0">
                <a:latin typeface="+mn-lt"/>
              </a:rPr>
              <a:t>Credit is:</a:t>
            </a:r>
          </a:p>
          <a:p>
            <a:pPr lvl="1">
              <a:spcAft>
                <a:spcPts val="1800"/>
              </a:spcAft>
            </a:pPr>
            <a:r>
              <a:rPr lang="en-US" sz="2000" dirty="0" smtClean="0"/>
              <a:t>Any arrangement in which you receive goods, services or money in exchange for a promise to repay at a later date.</a:t>
            </a:r>
          </a:p>
          <a:p>
            <a:pPr lvl="1">
              <a:spcAft>
                <a:spcPts val="1800"/>
              </a:spcAft>
            </a:pPr>
            <a:r>
              <a:rPr lang="en-US" sz="2000" dirty="0" smtClean="0"/>
              <a:t>The assessment of your ability to fulfill financial obligations.</a:t>
            </a:r>
            <a:endParaRPr lang="en-US" sz="2000" cap="none" dirty="0" smtClean="0"/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3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 Fresh Start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810000"/>
            <a:ext cx="8077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2000" dirty="0"/>
              <a:t>Debt </a:t>
            </a:r>
            <a:r>
              <a:rPr lang="en-US" sz="2000" dirty="0" smtClean="0"/>
              <a:t>is:</a:t>
            </a:r>
          </a:p>
          <a:p>
            <a:pPr marL="285750" indent="-28575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000" dirty="0" smtClean="0"/>
              <a:t>Something, </a:t>
            </a:r>
            <a:r>
              <a:rPr lang="en-US" sz="2000" dirty="0"/>
              <a:t>typically money, that you owe or is due. </a:t>
            </a:r>
            <a:endParaRPr lang="en-US" sz="2000" dirty="0" smtClean="0"/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2000" dirty="0" smtClean="0"/>
              <a:t>Anyone </a:t>
            </a:r>
            <a:r>
              <a:rPr lang="en-US" sz="2000" dirty="0"/>
              <a:t>having borrowed money or goods from another owes a debt and must return the goods or repay the money, usually with interest.</a:t>
            </a:r>
          </a:p>
        </p:txBody>
      </p:sp>
    </p:spTree>
    <p:extLst>
      <p:ext uri="{BB962C8B-B14F-4D97-AF65-F5344CB8AC3E}">
        <p14:creationId xmlns:p14="http://schemas.microsoft.com/office/powerpoint/2010/main" val="207256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04921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Responsibilities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When Using Credit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543800" cy="3314754"/>
          </a:xfrm>
        </p:spPr>
        <p:txBody>
          <a:bodyPr/>
          <a:lstStyle/>
          <a:p>
            <a:pPr marL="342900" indent="-342900" eaLnBrk="1" hangingPunct="1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cap="none" dirty="0" smtClean="0">
                <a:solidFill>
                  <a:schemeClr val="tx1"/>
                </a:solidFill>
                <a:latin typeface="+mn-lt"/>
              </a:rPr>
              <a:t>Understand and abide by the terms and conditions.</a:t>
            </a:r>
          </a:p>
          <a:p>
            <a:pPr marL="342900" indent="-342900" eaLnBrk="1" hangingPunct="1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cap="none" dirty="0" smtClean="0">
                <a:solidFill>
                  <a:schemeClr val="tx1"/>
                </a:solidFill>
                <a:latin typeface="+mn-lt"/>
              </a:rPr>
              <a:t>Make timely payments.</a:t>
            </a:r>
            <a:br>
              <a:rPr lang="en-US" sz="2400" cap="none" dirty="0" smtClean="0">
                <a:solidFill>
                  <a:schemeClr val="tx1"/>
                </a:solidFill>
                <a:latin typeface="+mn-lt"/>
              </a:rPr>
            </a:br>
            <a:endParaRPr lang="en-US" sz="2400" cap="none" dirty="0" smtClean="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</a:pPr>
            <a:r>
              <a:rPr lang="en-US" sz="2400" cap="none" dirty="0" smtClean="0">
                <a:solidFill>
                  <a:schemeClr val="tx1"/>
                </a:solidFill>
                <a:latin typeface="+mn-lt"/>
              </a:rPr>
              <a:t>Consequences of nonpayment include:</a:t>
            </a:r>
          </a:p>
          <a:p>
            <a:pPr lvl="1" eaLnBrk="1" hangingPunct="1">
              <a:lnSpc>
                <a:spcPct val="11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Garnishment of wages.</a:t>
            </a:r>
          </a:p>
          <a:p>
            <a:pPr lvl="1" eaLnBrk="1" hangingPunct="1">
              <a:lnSpc>
                <a:spcPct val="11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Repossession of property.</a:t>
            </a:r>
          </a:p>
          <a:p>
            <a:pPr lvl="1" eaLnBrk="1" hangingPunct="1">
              <a:lnSpc>
                <a:spcPct val="11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Negative entries on credit report.</a:t>
            </a: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3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 Fresh Start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65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804921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Types of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Credit</a:t>
            </a:r>
            <a:endParaRPr lang="en-US" sz="3200" dirty="0">
              <a:solidFill>
                <a:srgbClr val="009AE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4800600" cy="3484458"/>
          </a:xfrm>
        </p:spPr>
        <p:txBody>
          <a:bodyPr/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cap="none" dirty="0" smtClean="0">
                <a:latin typeface="+mn-lt"/>
              </a:rPr>
              <a:t>Revolving credit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cap="none" dirty="0" smtClean="0">
                <a:latin typeface="+mn-lt"/>
              </a:rPr>
              <a:t>Installment (or term) credit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cap="none" dirty="0" err="1" smtClean="0">
                <a:latin typeface="+mn-lt"/>
              </a:rPr>
              <a:t>Noninstallment</a:t>
            </a:r>
            <a:r>
              <a:rPr lang="en-US" sz="2400" cap="none" dirty="0">
                <a:latin typeface="+mn-lt"/>
              </a:rPr>
              <a:t> </a:t>
            </a:r>
            <a:r>
              <a:rPr lang="en-US" sz="2400" cap="none" dirty="0" smtClean="0">
                <a:latin typeface="+mn-lt"/>
              </a:rPr>
              <a:t>(or service) credit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cap="none" dirty="0" smtClean="0">
                <a:latin typeface="+mn-lt"/>
                <a:ea typeface="+mj-ea"/>
                <a:cs typeface="+mj-cs"/>
              </a:rPr>
              <a:t>Credit conditions:</a:t>
            </a:r>
            <a:endParaRPr lang="en-US" sz="2400" cap="none" dirty="0" smtClean="0">
              <a:latin typeface="+mn-lt"/>
            </a:endParaRPr>
          </a:p>
          <a:p>
            <a:pPr marL="971550" lvl="1" indent="-342900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cap="none" dirty="0" smtClean="0"/>
              <a:t>Secured credit</a:t>
            </a:r>
          </a:p>
          <a:p>
            <a:pPr marL="971550" lvl="1" indent="-342900">
              <a:buFont typeface="Arial"/>
              <a:buChar char="•"/>
            </a:pPr>
            <a:r>
              <a:rPr lang="en-US" sz="2400" cap="none" dirty="0" smtClean="0"/>
              <a:t>Unsecured credit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914400"/>
            <a:ext cx="1828800" cy="1371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419600"/>
            <a:ext cx="1828800" cy="1371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590800"/>
            <a:ext cx="1694712" cy="151103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Pictur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3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 Fresh Start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183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344820"/>
              </p:ext>
            </p:extLst>
          </p:nvPr>
        </p:nvGraphicFramePr>
        <p:xfrm>
          <a:off x="762000" y="1447801"/>
          <a:ext cx="7847965" cy="41198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724400"/>
                <a:gridCol w="685800"/>
                <a:gridCol w="685800"/>
                <a:gridCol w="609600"/>
                <a:gridCol w="609600"/>
                <a:gridCol w="532765"/>
              </a:tblGrid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effectLst/>
                        </a:rPr>
                        <a:t>Examples of typical credit arrangements</a:t>
                      </a:r>
                      <a:endParaRPr lang="en-US" sz="2400" b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effectLst/>
                        </a:rPr>
                        <a:t>Revolving</a:t>
                      </a:r>
                      <a:endParaRPr lang="en-US" b="0" dirty="0">
                        <a:effectLst/>
                      </a:endParaRPr>
                    </a:p>
                  </a:txBody>
                  <a:tcPr vert="vert270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effectLst/>
                        </a:rPr>
                        <a:t>Installment</a:t>
                      </a:r>
                      <a:endParaRPr lang="en-US" b="0" dirty="0">
                        <a:effectLst/>
                      </a:endParaRPr>
                    </a:p>
                  </a:txBody>
                  <a:tcPr vert="vert270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effectLst/>
                        </a:rPr>
                        <a:t>Service</a:t>
                      </a:r>
                      <a:endParaRPr lang="en-US" b="0" dirty="0">
                        <a:effectLst/>
                      </a:endParaRPr>
                    </a:p>
                  </a:txBody>
                  <a:tcPr vert="vert270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effectLst/>
                        </a:rPr>
                        <a:t>Secured</a:t>
                      </a:r>
                      <a:endParaRPr lang="en-US" b="0" dirty="0">
                        <a:effectLst/>
                      </a:endParaRPr>
                    </a:p>
                  </a:txBody>
                  <a:tcPr vert="vert270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effectLst/>
                        </a:rPr>
                        <a:t>Unsecured</a:t>
                      </a:r>
                      <a:endParaRPr lang="en-US" b="0" dirty="0">
                        <a:effectLst/>
                      </a:endParaRPr>
                    </a:p>
                  </a:txBody>
                  <a:tcPr vert="vert270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Credit cards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 loans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 loans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Cell phone contracts, utility bills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Home mortgages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Home equity line of credit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Personal line of credit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0725E-253C-2448-8515-BC54046F62BA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68362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Types of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Credit</a:t>
            </a:r>
            <a:endParaRPr lang="en-US" sz="3200" dirty="0">
              <a:solidFill>
                <a:srgbClr val="009AE1"/>
              </a:solidFill>
              <a:effectLst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3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 Fresh Start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301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4RTRFMjI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I2NDMyRC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mZhbHNlIi8+DQoJCTx1aXNob3cgbmFtZT0ib3V0bGluZSIgdmFsdWU9InRydWUiLz4NCgkJPHVpc2hvdyBuYW1lPSJ0aHVtYm5haWwiIHZhbHVlPSJ0cnVlIi8+DQoJCTx1aXNob3cgbmFtZT0ibm90ZXMiIHZhbHVlPSJ0cnVlIi8+DQoJCTx1aXNob3cgbmFtZT0ic2VhcmNoIiB2YWx1ZT0idHJ1ZSIvPg0KCQk8dWlzaG93IG5hbWU9InF1aXo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hbHdheXNTY3J1bmNoIiB2YWx1ZT0iZmFsc2UiLz4NCgkJPHVpc2hvdyBuYW1lPSJpbml0aWFsZGlzcGxheW1vZGVpc25vcm1hbCIgdmFsdWU9ImZhbHNlIi8+DQoJCTx1aXJlcGxhY2UgbmFtZT0ibG9nbyIgdmFsdWU9IiIvPg0KCQk8dWlyZXBsYWNlIG5hbWU9ImJnaW1hZ2UiIHZhbHVlPSIiLz4NCgkJPHVpcmVwbGFjZSBuYW1lPSJpbml0aWFsdGFiIiB2YWx1ZT0ib3V0bGluZSIvPg0KCQk8dWlzaG93IG5hbWU9ImNjdGV4dGhpZ2hsaWdodGluZyIgdmFsdWU9InRydWUiLz4NCgk8L2xheW91dD4NCgk8cHJlbG9hZGVyPjxzZXRJbnQgbmFtZT0iYXVkaW9CdWZmZXJUaW1lIiB2YWx1ZT0iMC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DQoNCk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g0KDQp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g0KDQp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DQoNCi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DQoNCu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NCg0K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DQoNCk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DQoNCl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DQoNCk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DQoNCu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+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+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+DQoJCTx1aXRleHQgbmFtZT0iV0FSTklOR01TR19NU0dTVFJJTkciIHZhbHVlPSJCdSBTxLFuYXZkYSBkZW5lbm1lbWnFnyBzb3J1bGFyIHZhci4NCg0KRXZldCBzZcOnZW5lxJ9pbmkgdMSxa2xhdMSxcnNhbsSxeiBTxLFuYXZkYW4gw6fEsWthY2Frc8SxbsSxei4gU8SxbmF2YSBkZXZhbSBldG1layBpw6dpbiBIYXnEsXIgc2XDp2VuZcSfaW5pIHTEsWtsYXTEsW4uIi8+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+DQoJCTx1aXRleHQgbmFtZT0iTVVURSIgdmFsdWU9IlNlc3NpeiIvPg0KCQk8dWl0ZXh0IG5hbWU9IkRPQ1dSQVBfVElUTEUiIHZhbHVlPSJQcmVzZW50ZXIgRG9zeWEgRWtpIi8+DQoJCTx1aXRleHQgbmFtZT0iRE9DV1JBUF9NU0ciIHZhbHVlPSJCaWxnaXNheWFyxLFtYSBLYXlkZXQiLz4NCgkJPHVpdGV4dCBuYW1lPSJET0NXUkFQX1BST01QVCIgdmFsdWU9IsSwbmRpcm1layBpw6dpbiBUxLFrbGF0xLFuIi8+DQoJPC9sYW5ndWFnZT4NCgk8bGFuZ3VhZ2UgaWQ9InJ1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+Ii8+DQoJCTx1aXRleHQgbmFtZT0iU0NSVUJCQVJTVEFUVVNfUExBWUlORyIgdmFsdWU9ItCS0L7RgdC/0YDQvtC40LfQstC10LTQtdC90LjQtSIvPg0KCQk8dWl0ZXh0IG5hbWU9IlNDUlVCQkFSU1RBVFVTX05PQVVESU8iIHZhbHVlPSLQndC10YIg0LDRg9C00LjQviIvPg0KCQk8dWl0ZXh0IG5hbWU9IlNDUlVCQkFSU1RBVFVTX1ZJRFBMQVlJTkciIHZhbHVlPSLQktC+0YHQv9GA0L7QuNC30LLQtdC00LXQvdC40LUg0LLQuNC00LXQviIvPg0KCQk8dWl0ZXh0IG5hbWU9IlNDUlVCQkFSU1RBVFVTX0xPQURJTkciIHZhbHVlPSLQl9Cw0LPRgNGD0LfQutCwIi8+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+0L/RgNC+0YHQsCIvPg0KCQk8IS0tIHN1YnN0aXR1dGlvbjogJW0gPT0gbWludXRlcyByZW1haW5pbmcgLS0+DQoJCTwhLS0gc3Vic3RpdHV0aW9uOiAlcyA9PSBzZWNvbmRzIHJlbWFpbmluZyAtLT4NCgkJPHVpdGV4dCBuYW1lPSJFTEFQU0VEIiB2YWx1ZT0i0J7RgdGC0LDQu9C+0YHRjCAlbSDQvNC40L0uICVzINGBIi8+DQoJCTx1aXRleHQgbmFtZT0iTk9URk9VTkQiIHZhbHVlPSLQndC40YfQtdCz0L4g0L3QtSDQvdCw0LnQtNC10L3QviIvPg0KCQk8dWl0ZXh0IG5hbWU9IkFUVEFDSE1FTlRTIiB2YWx1ZT0i0JLQu9C+0LbQtdC90LjRjyIvPg0KCQk8IS0tIHN1YnN0aXR1dGlvbjogJXAgPT0gY3VycmVudCBzcGVha2VyJ3MgdGl0bGUgLS0+DQoJCTx1aXRleHQgbmFtZT0iQklPV0lOX1RJVExFIiB2YWx1ZT0i0JHQuNC+0LPRgNCw0YTQuNGPOiAlcCIvPg0KCQk8dWl0ZXh0IG5hbWU9IkJJT0JUTl9USVRMRSIgdmFsdWU9ItCR0LjQvtCz0YDQsNGE0LjRjyIvPg0KCQk8dWl0ZXh0IG5hbWU9IkRJVklERVJCVE5fVElUTEUiIHZhbHVlPSJ8Ii8+DQoJCTx1aXRleHQgbmFtZT0iQ09OVEFDVEJUTl9USVRMRSIgdmFsdWU9ItCa0L7QvdGC0LDQutGCIi8+DQoJCTx1aXRleHQgbmFtZT0iVEFCX1FVSVoiIHZhbHVlPSLQntC/0YDQvtGBIi8+DQoJCTx1aXRleHQgbmFtZT0iVEFCX09VVExJTkUiIHZhbHVlPSLQodGF0LXQvNCwIi8+DQoJCTx1aXRleHQgbmFtZT0iVEFCX1RIVU1CIiB2YWx1ZT0i0JHQtdCz0YPQvdC+0LoiLz4NCgkJPHVpdGV4dCBuYW1lPSJUQUJfTk9URVMiIHZhbHVlPSLQl9Cw0LzQtdGC0LrQuCIvPg0KCQk8dWl0ZXh0IG5hbWU9IlRBQl9TRUFSQ0giIHZhbHVlPSLQn9C+0LjRgdC6Ii8+DQoJCTx1aXRleHQgbmFtZT0iU0xJREVfSEVBRElORyIgdmFsdWU9ItCX0LDQs9C+0LvQvtCy0L7QuiDRgdC70LDQudC00LAiLz4NCgkJPHVpdGV4dCBuYW1lPSJEVVJBVElPTl9IRUFESU5HIiB2YWx1ZT0i0JTQu9C40YIt0YHRgtGMIi8+DQoJCTx1aXRleHQgbmFtZT0iU0VBUkNIX0hFQURJTkciIHZhbHVlPSLQn9C+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g"/>
  <p:tag name="MMPROD_UIDATA" val="&lt;database version=&quot;10.0&quot;&gt;&lt;object type=&quot;1&quot; unique_id=&quot;10001&quot;&gt;&lt;property id=&quot;20141&quot; value=&quot;Structure and Functions of the Fed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1&quot;/&gt;&lt;property id=&quot;20183&quot; value=&quot;0&quot;/&gt;&lt;property id=&quot;20184&quot; value=&quot;7&quot;/&gt;&lt;property id=&quot;20193&quot; value=&quot;-1&quot;/&gt;&lt;property id=&quot;20224&quot; value=&quot;H:\&quot;/&gt;&lt;property id=&quot;20250&quot; value=&quot;0&quot;/&gt;&lt;property id=&quot;20251&quot; value=&quot;0&quot;/&gt;&lt;property id=&quot;20259&quot; value=&quot;0&quot;/&gt;&lt;property id=&quot;20700&quot; value=&quot;0&quot;/&gt;&lt;object type=&quot;8&quot; unique_id=&quot;10002&quot;&gt;&lt;/object&gt;&lt;object type=&quot;2&quot; unique_id=&quot;10003&quot;&gt;&lt;object type=&quot;3&quot; unique_id=&quot;10071&quot;&gt;&lt;property id=&quot;20148&quot; value=&quot;5&quot;/&gt;&lt;property id=&quot;20300&quot; value=&quot;Slide 3 - &amp;quot;Are You Financially Prepared for an Emergency Situation?&amp;quot;&quot;/&gt;&lt;property id=&quot;20307&quot; value=&quot;353&quot;/&gt;&lt;/object&gt;&lt;object type=&quot;3&quot; unique_id=&quot;10073&quot;&gt;&lt;property id=&quot;20148&quot; value=&quot;5&quot;/&gt;&lt;property id=&quot;20300&quot; value=&quot;Slide 5 - &amp;quot;Emergencies Come in All Forms&amp;quot;&quot;/&gt;&lt;property id=&quot;20307&quot; value=&quot;331&quot;/&gt;&lt;/object&gt;&lt;object type=&quot;3&quot; unique_id=&quot;10074&quot;&gt;&lt;property id=&quot;20148&quot; value=&quot;5&quot;/&gt;&lt;property id=&quot;20300&quot; value=&quot;Slide 6 - &amp;quot;Understanding Credit&amp;quot;&quot;/&gt;&lt;property id=&quot;20307&quot; value=&quot;354&quot;/&gt;&lt;/object&gt;&lt;object type=&quot;3&quot; unique_id=&quot;10075&quot;&gt;&lt;property id=&quot;20148&quot; value=&quot;5&quot;/&gt;&lt;property id=&quot;20300&quot; value=&quot;Slide 7 - &amp;quot;Responsibilities When Using Credit&amp;quot;&quot;/&gt;&lt;property id=&quot;20307&quot; value=&quot;373&quot;/&gt;&lt;/object&gt;&lt;object type=&quot;3&quot; unique_id=&quot;10076&quot;&gt;&lt;property id=&quot;20148&quot; value=&quot;5&quot;/&gt;&lt;property id=&quot;20300&quot; value=&quot;Slide 8 - &amp;quot;Types of Credit&amp;quot;&quot;/&gt;&lt;property id=&quot;20307&quot; value=&quot;277&quot;/&gt;&lt;/object&gt;&lt;object type=&quot;3&quot; unique_id=&quot;10077&quot;&gt;&lt;property id=&quot;20148&quot; value=&quot;5&quot;/&gt;&lt;property id=&quot;20300&quot; value=&quot;Slide 9 - &amp;quot;Types of Credit&amp;quot;&quot;/&gt;&lt;property id=&quot;20307&quot; value=&quot;382&quot;/&gt;&lt;/object&gt;&lt;object type=&quot;3&quot; unique_id=&quot;10079&quot;&gt;&lt;property id=&quot;20148&quot; value=&quot;5&quot;/&gt;&lt;property id=&quot;20300&quot; value=&quot;Slide 11 - &amp;quot;Installment (or Term) Credit&amp;quot;&quot;/&gt;&lt;property id=&quot;20307&quot; value=&quot;279&quot;/&gt;&lt;/object&gt;&lt;object type=&quot;3&quot; unique_id=&quot;10080&quot;&gt;&lt;property id=&quot;20148&quot; value=&quot;5&quot;/&gt;&lt;property id=&quot;20300&quot; value=&quot;Slide 12 - &amp;quot;Noninstallment (or Service) Credit&amp;quot;&quot;/&gt;&lt;property id=&quot;20307&quot; value=&quot;280&quot;/&gt;&lt;/object&gt;&lt;object type=&quot;3&quot; unique_id=&quot;10081&quot;&gt;&lt;property id=&quot;20148&quot; value=&quot;5&quot;/&gt;&lt;property id=&quot;20300&quot; value=&quot;Slide 13&quot;/&gt;&lt;property id=&quot;20307&quot; value=&quot;356&quot;/&gt;&lt;/object&gt;&lt;object type=&quot;3&quot; unique_id=&quot;10082&quot;&gt;&lt;property id=&quot;20148&quot; value=&quot;5&quot;/&gt;&lt;property id=&quot;20300&quot; value=&quot;Slide 14 - &amp;quot;Using Credit Wisely&amp;quot;&quot;/&gt;&lt;property id=&quot;20307&quot; value=&quot;357&quot;/&gt;&lt;/object&gt;&lt;object type=&quot;3&quot; unique_id=&quot;10083&quot;&gt;&lt;property id=&quot;20148&quot; value=&quot;5&quot;/&gt;&lt;property id=&quot;20300&quot; value=&quot;Slide 15 - &amp;quot;Loan Basics: Total Cost of Credit&amp;quot;&quot;/&gt;&lt;property id=&quot;20307&quot; value=&quot;337&quot;/&gt;&lt;/object&gt;&lt;object type=&quot;3&quot; unique_id=&quot;10084&quot;&gt;&lt;property id=&quot;20148&quot; value=&quot;5&quot;/&gt;&lt;property id=&quot;20300&quot; value=&quot;Slide 16 - &amp;quot;Factors of Total Cost of Credit: Principal&amp;quot;&quot;/&gt;&lt;property id=&quot;20307&quot; value=&quot;341&quot;/&gt;&lt;/object&gt;&lt;object type=&quot;3&quot; unique_id=&quot;10085&quot;&gt;&lt;property id=&quot;20148&quot; value=&quot;5&quot;/&gt;&lt;property id=&quot;20300&quot; value=&quot;Slide 17 - &amp;quot;Factors of Total Cost of Credit: Interest&amp;quot;&quot;/&gt;&lt;property id=&quot;20307&quot; value=&quot;286&quot;/&gt;&lt;/object&gt;&lt;object type=&quot;3&quot; unique_id=&quot;10086&quot;&gt;&lt;property id=&quot;20148&quot; value=&quot;5&quot;/&gt;&lt;property id=&quot;20300&quot; value=&quot;Slide 18 - &amp;quot;Factors of Total Cost of Credit: INterest&amp;quot;&quot;/&gt;&lt;property id=&quot;20307&quot; value=&quot;358&quot;/&gt;&lt;/object&gt;&lt;object type=&quot;3&quot; unique_id=&quot;10087&quot;&gt;&lt;property id=&quot;20148&quot; value=&quot;5&quot;/&gt;&lt;property id=&quot;20300&quot; value=&quot;Slide 19 - &amp;quot;Factors of Total Cost of Credit: Loan Term&amp;quot;&quot;/&gt;&lt;property id=&quot;20307&quot; value=&quot;342&quot;/&gt;&lt;/object&gt;&lt;object type=&quot;3&quot; unique_id=&quot;10088&quot;&gt;&lt;property id=&quot;20148&quot; value=&quot;5&quot;/&gt;&lt;property id=&quot;20300&quot; value=&quot;Slide 20 - &amp;quot;Loan Basics: Total Cost of Credit&amp;quot;&quot;/&gt;&lt;property id=&quot;20307&quot; value=&quot;377&quot;/&gt;&lt;/object&gt;&lt;object type=&quot;3&quot; unique_id=&quot;10089&quot;&gt;&lt;property id=&quot;20148&quot; value=&quot;5&quot;/&gt;&lt;property id=&quot;20300&quot; value=&quot;Slide 21 - &amp;quot;Loan Basics: Calculating Your Payment &amp;quot;&quot;/&gt;&lt;property id=&quot;20307&quot; value=&quot;378&quot;/&gt;&lt;/object&gt;&lt;object type=&quot;3&quot; unique_id=&quot;10091&quot;&gt;&lt;property id=&quot;20148&quot; value=&quot;5&quot;/&gt;&lt;property id=&quot;20300&quot; value=&quot;Slide 23 - &amp;quot;About Credit Cards&amp;quot;&quot;/&gt;&lt;property id=&quot;20307&quot; value=&quot;359&quot;/&gt;&lt;/object&gt;&lt;object type=&quot;3&quot; unique_id=&quot;10092&quot;&gt;&lt;property id=&quot;20148&quot; value=&quot;5&quot;/&gt;&lt;property id=&quot;20300&quot; value=&quot;Slide 24&quot;/&gt;&lt;property id=&quot;20307&quot; value=&quot;380&quot;/&gt;&lt;/object&gt;&lt;object type=&quot;3&quot; unique_id=&quot;10093&quot;&gt;&lt;property id=&quot;20148&quot; value=&quot;5&quot;/&gt;&lt;property id=&quot;20300&quot; value=&quot;Slide 25 - &amp;quot;Consumer’s Guide to Credit Cards&amp;quot;&quot;/&gt;&lt;property id=&quot;20307&quot; value=&quot;302&quot;/&gt;&lt;/object&gt;&lt;object type=&quot;3&quot; unique_id=&quot;10094&quot;&gt;&lt;property id=&quot;20148&quot; value=&quot;5&quot;/&gt;&lt;property id=&quot;20300&quot; value=&quot;Slide 26 - &amp;quot;Learn More About the Offer&amp;quot;&quot;/&gt;&lt;property id=&quot;20307&quot; value=&quot;383&quot;/&gt;&lt;/object&gt;&lt;object type=&quot;3&quot; unique_id=&quot;10095&quot;&gt;&lt;property id=&quot;20148&quot; value=&quot;5&quot;/&gt;&lt;property id=&quot;20300&quot; value=&quot;Slide 27 - &amp;quot;Reading Your Credit Card Statement&amp;quot;&quot;/&gt;&lt;property id=&quot;20307&quot; value=&quot;384&quot;/&gt;&lt;/object&gt;&lt;object type=&quot;3&quot; unique_id=&quot;10096&quot;&gt;&lt;property id=&quot;20148&quot; value=&quot;5&quot;/&gt;&lt;property id=&quot;20300&quot; value=&quot;Slide 28 - &amp;quot;Credit Card Repayment Calculator&amp;quot;&quot;/&gt;&lt;property id=&quot;20307&quot; value=&quot;304&quot;/&gt;&lt;/object&gt;&lt;object type=&quot;3&quot; unique_id=&quot;10097&quot;&gt;&lt;property id=&quot;20148&quot; value=&quot;5&quot;/&gt;&lt;property id=&quot;20300&quot; value=&quot;Slide 29&quot;/&gt;&lt;property id=&quot;20307&quot; value=&quot;361&quot;/&gt;&lt;/object&gt;&lt;object type=&quot;3&quot; unique_id=&quot;10098&quot;&gt;&lt;property id=&quot;20148&quot; value=&quot;5&quot;/&gt;&lt;property id=&quot;20300&quot; value=&quot;Slide 30 - &amp;quot;Credit History and Credit Report&amp;quot;&quot;/&gt;&lt;property id=&quot;20307&quot; value=&quot;362&quot;/&gt;&lt;/object&gt;&lt;object type=&quot;3&quot; unique_id=&quot;10099&quot;&gt;&lt;property id=&quot;20148&quot; value=&quot;5&quot;/&gt;&lt;property id=&quot;20300&quot; value=&quot;Slide 31 - &amp;quot;Impact of Entries in Your Credit Report&amp;quot;&quot;/&gt;&lt;property id=&quot;20307&quot; value=&quot;363&quot;/&gt;&lt;/object&gt;&lt;object type=&quot;3&quot; unique_id=&quot;10100&quot;&gt;&lt;property id=&quot;20148&quot; value=&quot;5&quot;/&gt;&lt;property id=&quot;20300&quot; value=&quot;Slide 32 - &amp;quot;Establishing and Maintaining a Good Credit History&amp;quot;&quot;/&gt;&lt;property id=&quot;20307&quot; value=&quot;364&quot;/&gt;&lt;/object&gt;&lt;object type=&quot;3&quot; unique_id=&quot;10101&quot;&gt;&lt;property id=&quot;20148&quot; value=&quot;5&quot;/&gt;&lt;property id=&quot;20300&quot; value=&quot;Slide 33 - &amp;quot;Credit Score Components&amp;quot;&quot;/&gt;&lt;property id=&quot;20307&quot; value=&quot;365&quot;/&gt;&lt;/object&gt;&lt;object type=&quot;3&quot; unique_id=&quot;10102&quot;&gt;&lt;property id=&quot;20148&quot; value=&quot;5&quot;/&gt;&lt;property id=&quot;20300&quot; value=&quot;Slide 34 - &amp;quot;Credit Score Components&amp;quot;&quot;/&gt;&lt;property id=&quot;20307&quot; value=&quot;366&quot;/&gt;&lt;/object&gt;&lt;object type=&quot;3&quot; unique_id=&quot;10103&quot;&gt;&lt;property id=&quot;20148&quot; value=&quot;5&quot;/&gt;&lt;property id=&quot;20300&quot; value=&quot;Slide 35 - &amp;quot;Credit Score Components&amp;quot;&quot;/&gt;&lt;property id=&quot;20307&quot; value=&quot;367&quot;/&gt;&lt;/object&gt;&lt;object type=&quot;3&quot; unique_id=&quot;10104&quot;&gt;&lt;property id=&quot;20148&quot; value=&quot;5&quot;/&gt;&lt;property id=&quot;20300&quot; value=&quot;Slide 36 - &amp;quot;Impact of a Credit Score&amp;quot;&quot;/&gt;&lt;property id=&quot;20307&quot; value=&quot;368&quot;/&gt;&lt;/object&gt;&lt;object type=&quot;3&quot; unique_id=&quot;10105&quot;&gt;&lt;property id=&quot;20148&quot; value=&quot;5&quot;/&gt;&lt;property id=&quot;20300&quot; value=&quot;Slide 37 - &amp;quot;Impact of a Credit Score&amp;quot;&quot;/&gt;&lt;property id=&quot;20307&quot; value=&quot;369&quot;/&gt;&lt;/object&gt;&lt;object type=&quot;3&quot; unique_id=&quot;10106&quot;&gt;&lt;property id=&quot;20148&quot; value=&quot;5&quot;/&gt;&lt;property id=&quot;20300&quot; value=&quot;Slide 38&quot;/&gt;&lt;property id=&quot;20307&quot; value=&quot;381&quot;/&gt;&lt;/object&gt;&lt;object type=&quot;3&quot; unique_id=&quot;10107&quot;&gt;&lt;property id=&quot;20148&quot; value=&quot;5&quot;/&gt;&lt;property id=&quot;20300&quot; value=&quot;Slide 39 - &amp;quot;In Summary&amp;quot;&quot;/&gt;&lt;property id=&quot;20307&quot; value=&quot;370&quot;/&gt;&lt;/object&gt;&lt;object type=&quot;3&quot; unique_id=&quot;10259&quot;&gt;&lt;property id=&quot;20148&quot; value=&quot;5&quot;/&gt;&lt;property id=&quot;20300&quot; value=&quot;Slide 10 - &amp;quot;Revolving Credit&amp;quot;&quot;/&gt;&lt;property id=&quot;20307&quot; value=&quot;385&quot;/&gt;&lt;/object&gt;&lt;object type=&quot;3&quot; unique_id=&quot;10742&quot;&gt;&lt;property id=&quot;20148&quot; value=&quot;5&quot;/&gt;&lt;property id=&quot;20300&quot; value=&quot;Slide 1&quot;/&gt;&lt;property id=&quot;20307&quot; value=&quot;386&quot;/&gt;&lt;/object&gt;&lt;object type=&quot;3&quot; unique_id=&quot;10743&quot;&gt;&lt;property id=&quot;20148&quot; value=&quot;5&quot;/&gt;&lt;property id=&quot;20300&quot; value=&quot;Slide 2 - &amp;quot;Lesson Objectives&amp;quot;&quot;/&gt;&lt;property id=&quot;20307&quot; value=&quot;387&quot;/&gt;&lt;/object&gt;&lt;object type=&quot;3&quot; unique_id=&quot;10744&quot;&gt;&lt;property id=&quot;20148&quot; value=&quot;5&quot;/&gt;&lt;property id=&quot;20300&quot; value=&quot;Slide 4 - &amp;quot;A Fresh START&amp;quot;&quot;/&gt;&lt;property id=&quot;20307&quot; value=&quot;388&quot;/&gt;&lt;/object&gt;&lt;object type=&quot;3&quot; unique_id=&quot;10745&quot;&gt;&lt;property id=&quot;20148&quot; value=&quot;5&quot;/&gt;&lt;property id=&quot;20300&quot; value=&quot;Slide 40 - &amp;quot;Katrina’s Classroom was developed by a team of  Senior Economic and Financial Education Specialists at the Federal&quot;/&gt;&lt;property id=&quot;20307&quot; value=&quot;389&quot;/&gt;&lt;/object&gt;&lt;object type=&quot;3&quot; unique_id=&quot;10888&quot;&gt;&lt;property id=&quot;20148&quot; value=&quot;5&quot;/&gt;&lt;property id=&quot;20300&quot; value=&quot;Slide 22 - &amp;quot;What would your monthly payment be?&amp;quot;&quot;/&gt;&lt;property id=&quot;20307&quot; value=&quot;390&quot;/&gt;&lt;/object&gt;&lt;/object&gt;&lt;object type=&quot;10&quot; unique_id=&quot;10066&quot;&gt;&lt;object type=&quot;11&quot; unique_id=&quot;10067&quot;&gt;&lt;property id=&quot;20180&quot; value=&quot;0&quot;/&gt;&lt;property id=&quot;20181&quot; value=&quot;0&quot;/&gt;&lt;property id=&quot;20182&quot; value=&quot;1&quot;/&gt;&lt;property id=&quot;20183&quot; value=&quot;0&quot;/&gt;&lt;/object&gt;&lt;object type=&quot;12&quot; unique_id=&quot;10069&quot;&gt;&lt;/object&gt;&lt;/object&gt;&lt;object type=&quot;4&quot; unique_id=&quot;1006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Katrin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33333"/>
        </a:solidFill>
        <a:ln w="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Katrina1.thmx</Template>
  <TotalTime>8286</TotalTime>
  <Words>2293</Words>
  <Application>Microsoft Office PowerPoint</Application>
  <PresentationFormat>On-screen Show (4:3)</PresentationFormat>
  <Paragraphs>428</Paragraphs>
  <Slides>40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Arial - 31</vt:lpstr>
      <vt:lpstr>Arial - 32</vt:lpstr>
      <vt:lpstr>Calibri</vt:lpstr>
      <vt:lpstr>Century</vt:lpstr>
      <vt:lpstr>Franklin Gothic Medium</vt:lpstr>
      <vt:lpstr>Georgia</vt:lpstr>
      <vt:lpstr>System - 20</vt:lpstr>
      <vt:lpstr>Wingdings</vt:lpstr>
      <vt:lpstr>Katrina1</vt:lpstr>
      <vt:lpstr>PowerPoint Presentation</vt:lpstr>
      <vt:lpstr>Lesson Objectives</vt:lpstr>
      <vt:lpstr>Are You Financially Prepared for an Emergency Situation?</vt:lpstr>
      <vt:lpstr>A Fresh START</vt:lpstr>
      <vt:lpstr>Emergencies Come in All Forms</vt:lpstr>
      <vt:lpstr>Understanding Credit</vt:lpstr>
      <vt:lpstr>Responsibilities When Using Credit</vt:lpstr>
      <vt:lpstr>Types of Credit</vt:lpstr>
      <vt:lpstr>Types of Credit</vt:lpstr>
      <vt:lpstr>Revolving Credit</vt:lpstr>
      <vt:lpstr>Installment (or Term) Credit</vt:lpstr>
      <vt:lpstr>Noninstallment (or Service) Credit</vt:lpstr>
      <vt:lpstr>PowerPoint Presentation</vt:lpstr>
      <vt:lpstr>Using Credit Wisely</vt:lpstr>
      <vt:lpstr>Loan Basics: Total Cost of Credit</vt:lpstr>
      <vt:lpstr>Factors of Total Cost of Credit: Principal</vt:lpstr>
      <vt:lpstr>Factors of Total Cost of Credit: Interest</vt:lpstr>
      <vt:lpstr>Factors of Total Cost of Credit: INterest</vt:lpstr>
      <vt:lpstr>Factors of Total Cost of Credit: Loan Term</vt:lpstr>
      <vt:lpstr>Loan Basics: Total Cost of Credit</vt:lpstr>
      <vt:lpstr>Loan Basics: Calculating Your Payment </vt:lpstr>
      <vt:lpstr>What would your monthly payment be?</vt:lpstr>
      <vt:lpstr>About Credit Cards</vt:lpstr>
      <vt:lpstr>PowerPoint Presentation</vt:lpstr>
      <vt:lpstr>Consumer’s Guide to Credit Cards</vt:lpstr>
      <vt:lpstr>Learn More About the Offer</vt:lpstr>
      <vt:lpstr>Reading Your Credit Card Statement</vt:lpstr>
      <vt:lpstr>Credit Card Repayment Calculator</vt:lpstr>
      <vt:lpstr>PowerPoint Presentation</vt:lpstr>
      <vt:lpstr>Credit History and Credit Report</vt:lpstr>
      <vt:lpstr>Impact of Entries in Your Credit Report</vt:lpstr>
      <vt:lpstr>Establishing and Maintaining a Good Credit History</vt:lpstr>
      <vt:lpstr>Credit Score Components</vt:lpstr>
      <vt:lpstr>Credit Score Components</vt:lpstr>
      <vt:lpstr>Credit Score Components</vt:lpstr>
      <vt:lpstr>Impact of a Credit Score</vt:lpstr>
      <vt:lpstr>Impact of a Credit Score</vt:lpstr>
      <vt:lpstr>PowerPoint Presentation</vt:lpstr>
      <vt:lpstr>In Summary</vt:lpstr>
      <vt:lpstr>Katrina’s Classroom was developed by a team of  Senior Economic and Financial Education Specialists at the Federal Reserve Bank of Atlanta.  Claire Loup, New Orleans Branch  Julie Kornegay, Birmingham Branch  Jackie Morgan, Nashville Branch  For additional classroom resources and professional development opportunities,  please visit www. frbatlanta.org/edresources</vt:lpstr>
    </vt:vector>
  </TitlesOfParts>
  <Company>Federal Reserve Bank of Atlanta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Katrina's Classroom Lesson 3</dc:title>
  <dc:creator>Loup_Claire</dc:creator>
  <cp:lastModifiedBy>Amy Hennessy</cp:lastModifiedBy>
  <cp:revision>234</cp:revision>
  <cp:lastPrinted>2013-09-18T21:43:10Z</cp:lastPrinted>
  <dcterms:created xsi:type="dcterms:W3CDTF">2012-12-13T19:48:21Z</dcterms:created>
  <dcterms:modified xsi:type="dcterms:W3CDTF">2016-02-22T18:54:09Z</dcterms:modified>
</cp:coreProperties>
</file>