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9" r:id="rId2"/>
  </p:sldMasterIdLst>
  <p:notesMasterIdLst>
    <p:notesMasterId r:id="rId18"/>
  </p:notesMasterIdLst>
  <p:handoutMasterIdLst>
    <p:handoutMasterId r:id="rId19"/>
  </p:handoutMasterIdLst>
  <p:sldIdLst>
    <p:sldId id="376" r:id="rId3"/>
    <p:sldId id="381" r:id="rId4"/>
    <p:sldId id="382" r:id="rId5"/>
    <p:sldId id="369" r:id="rId6"/>
    <p:sldId id="370" r:id="rId7"/>
    <p:sldId id="383" r:id="rId8"/>
    <p:sldId id="372" r:id="rId9"/>
    <p:sldId id="373" r:id="rId10"/>
    <p:sldId id="375" r:id="rId11"/>
    <p:sldId id="368" r:id="rId12"/>
    <p:sldId id="356" r:id="rId13"/>
    <p:sldId id="357" r:id="rId14"/>
    <p:sldId id="358" r:id="rId15"/>
    <p:sldId id="366" r:id="rId16"/>
    <p:sldId id="365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 Zimmermann" initials="JZ" lastIdx="1" clrIdx="0">
    <p:extLst>
      <p:ext uri="{19B8F6BF-5375-455C-9EA6-DF929625EA0E}">
        <p15:presenceInfo xmlns:p15="http://schemas.microsoft.com/office/powerpoint/2012/main" userId="S-1-5-21-796845957-1788223648-725345543-2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E1"/>
    <a:srgbClr val="984807"/>
    <a:srgbClr val="899638"/>
    <a:srgbClr val="C4CF7F"/>
    <a:srgbClr val="AFC048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6703" autoAdjust="0"/>
  </p:normalViewPr>
  <p:slideViewPr>
    <p:cSldViewPr>
      <p:cViewPr varScale="1">
        <p:scale>
          <a:sx n="128" d="100"/>
          <a:sy n="128" d="100"/>
        </p:scale>
        <p:origin x="4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4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1D9FB-D9EC-AF4D-8BBA-B711FAB8C8AF}" type="datetime1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FD8F-C13A-A140-9E1E-8887D696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4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8F9357-0404-E443-AF3F-F1653CC8A164}" type="datetime1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1E5EF-A5BE-4600-A1C0-B8A4AB7E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3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52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01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7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5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97DC00-0F7C-4243-8E56-FD8061957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926EBE-2AC0-47A8-A2DF-1C52A2D74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</a:t>
            </a:r>
          </a:p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6"/>
            <a:ext cx="7920000" cy="1296936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1"/>
            <a:ext cx="3888000" cy="284693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1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0"/>
            <a:ext cx="3675632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0"/>
            <a:ext cx="3675600" cy="259045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085200"/>
            <a:ext cx="3567600" cy="194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0"/>
            <a:ext cx="2156400" cy="1764000"/>
          </a:xfrm>
          <a:solidFill>
            <a:srgbClr val="009AE1"/>
          </a:solidFill>
        </p:spPr>
        <p:txBody>
          <a:bodyPr lIns="198000" tIns="234000" rIns="198000" bIns="234000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2304000"/>
            <a:ext cx="5166000" cy="2905200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6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200" tIns="0" rIns="43200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0"/>
            <a:ext cx="7826400" cy="984864"/>
          </a:xfrm>
        </p:spPr>
        <p:txBody>
          <a:bodyPr wrap="square" numCol="2" spcCol="36000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2098800"/>
            <a:ext cx="7632000" cy="248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5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2206800"/>
            <a:ext cx="5076000" cy="3384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1990800"/>
            <a:ext cx="5004000" cy="39744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3" spcCol="468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marL="342900" indent="-342900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0"/>
            <a:ext cx="7833600" cy="284693"/>
          </a:xfrm>
        </p:spPr>
        <p:txBody>
          <a:bodyPr wrap="square" numCol="1" spcCol="540000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2970000"/>
            <a:ext cx="4744800" cy="2520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8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8" y="6357600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0" y="6350400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3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70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entury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bg1"/>
          </a:solidFill>
          <a:latin typeface="Century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5919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1"/>
            <a:ext cx="7920000" cy="997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6897" y="6237312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0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900"/>
        </a:lnSpc>
        <a:spcBef>
          <a:spcPct val="0"/>
        </a:spcBef>
        <a:buNone/>
        <a:defRPr sz="4800" b="1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collegenavigator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calculators/loanpayments.p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pay-for-college/college-costs/college-costs-faq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finance.gov/paying-for-colleg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667000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96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2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0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3276600"/>
            <a:ext cx="2640293" cy="22529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+mj-lt"/>
                <a:cs typeface="Arial"/>
              </a:rPr>
              <a:t>Back to School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+mj-lt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Part </a:t>
            </a:r>
            <a:r>
              <a:rPr lang="en-US" sz="1800" dirty="0" smtClean="0">
                <a:latin typeface="+mj-lt"/>
                <a:cs typeface="Arial"/>
              </a:rPr>
              <a:t>2</a:t>
            </a:r>
            <a:endParaRPr lang="en-US" sz="1800" dirty="0">
              <a:latin typeface="+mj-lt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+mj-lt"/>
                <a:cs typeface="Arial"/>
              </a:rPr>
              <a:t>EVALUATING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+mj-lt"/>
                <a:cs typeface="Arial"/>
              </a:rPr>
              <a:t>POSTSECONDARY OPPORTUNITIES</a:t>
            </a:r>
            <a:endParaRPr lang="en-US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6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ptagon 8"/>
          <p:cNvSpPr/>
          <p:nvPr/>
        </p:nvSpPr>
        <p:spPr>
          <a:xfrm>
            <a:off x="-1676400" y="1219200"/>
            <a:ext cx="914400" cy="914400"/>
          </a:xfrm>
          <a:prstGeom prst="hept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F90A95-62EE-0444-B862-FB038968AAE2}" type="slidenum">
              <a:rPr lang="es-ES" smtClean="0"/>
              <a:t>10</a:t>
            </a:fld>
            <a:endParaRPr lang="en-US" dirty="0"/>
          </a:p>
        </p:txBody>
      </p:sp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52" y="660269"/>
            <a:ext cx="6902985" cy="535953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47800" y="1099265"/>
            <a:ext cx="4860968" cy="1186735"/>
            <a:chOff x="1447800" y="1099265"/>
            <a:chExt cx="4860968" cy="1186735"/>
          </a:xfrm>
        </p:grpSpPr>
        <p:sp>
          <p:nvSpPr>
            <p:cNvPr id="10" name="Decagon 9"/>
            <p:cNvSpPr/>
            <p:nvPr/>
          </p:nvSpPr>
          <p:spPr>
            <a:xfrm>
              <a:off x="4572000" y="1676400"/>
              <a:ext cx="762000" cy="609600"/>
            </a:xfrm>
            <a:prstGeom prst="decagon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342900" indent="-342900" algn="ctr">
                <a:spcAft>
                  <a:spcPts val="1200"/>
                </a:spcAft>
                <a:buFontTx/>
                <a:buChar char="•"/>
              </a:pPr>
              <a:endParaRPr lang="en-US" sz="24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1101893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886200" y="1101893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648200" y="1099265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851568" y="1099265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6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ptagon 8"/>
          <p:cNvSpPr/>
          <p:nvPr/>
        </p:nvSpPr>
        <p:spPr>
          <a:xfrm>
            <a:off x="-1676400" y="1219200"/>
            <a:ext cx="914400" cy="914400"/>
          </a:xfrm>
          <a:prstGeom prst="hept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0" y="1676400"/>
            <a:ext cx="762000" cy="609600"/>
          </a:xfrm>
          <a:prstGeom prst="dec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457200"/>
            <a:ext cx="7925896" cy="5564895"/>
            <a:chOff x="533400" y="457200"/>
            <a:chExt cx="7925896" cy="5564895"/>
          </a:xfrm>
        </p:grpSpPr>
        <p:pic>
          <p:nvPicPr>
            <p:cNvPr id="2" name="Picture 1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89"/>
            <a:stretch/>
          </p:blipFill>
          <p:spPr>
            <a:xfrm>
              <a:off x="609600" y="457200"/>
              <a:ext cx="7849696" cy="556489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33400" y="1847827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825262" y="2667000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56847" y="3163307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025654"/>
              <a:ext cx="4238625" cy="376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6324600" y="2368062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85094" y="4399244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462471" y="756985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49FDF5-DF87-F24B-AB3A-7A50307C33CC}" type="slidenum">
              <a:rPr lang="es-ES" smtClean="0"/>
              <a:t>11</a:t>
            </a:fld>
            <a:endParaRPr lang="en-US" dirty="0"/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5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ptagon 8"/>
          <p:cNvSpPr/>
          <p:nvPr/>
        </p:nvSpPr>
        <p:spPr>
          <a:xfrm>
            <a:off x="-1676400" y="1219200"/>
            <a:ext cx="914400" cy="914400"/>
          </a:xfrm>
          <a:prstGeom prst="hept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0" y="1676400"/>
            <a:ext cx="762000" cy="609600"/>
          </a:xfrm>
          <a:prstGeom prst="dec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6635" y="76200"/>
            <a:ext cx="4247077" cy="5651399"/>
            <a:chOff x="2376635" y="76200"/>
            <a:chExt cx="4247077" cy="5651399"/>
          </a:xfrm>
        </p:grpSpPr>
        <p:pic>
          <p:nvPicPr>
            <p:cNvPr id="4" name="Picture 3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16" b="4005"/>
            <a:stretch/>
          </p:blipFill>
          <p:spPr>
            <a:xfrm>
              <a:off x="2376635" y="76200"/>
              <a:ext cx="4247077" cy="5604987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5105181" y="3419115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116904" y="5294807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438C0D-7C95-834C-BB88-553BEED80A3B}" type="slidenum">
              <a:rPr lang="es-ES" smtClean="0"/>
              <a:t>12</a:t>
            </a:fld>
            <a:endParaRPr lang="en-US" dirty="0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8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Activity: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Evaluating Postsecondary Opportunities </a:t>
            </a:r>
            <a:r>
              <a:rPr lang="en-US" sz="3200" dirty="0" smtClean="0">
                <a:effectLst/>
              </a:rPr>
              <a:t>and Expenses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4999"/>
            <a:ext cx="5638800" cy="445250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b="1" cap="none" dirty="0" smtClean="0"/>
              <a:t>DEBRIEFING</a:t>
            </a:r>
            <a:endParaRPr lang="en-US" sz="2000" cap="none" dirty="0" smtClean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What career option did you evaluate?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What school was selected as the best alternative for this career and why?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What is the opportunity cost of this decision?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Will the entry-level salary support the estimated student loan payment?  Why or why not?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What are some strategies to reduce the amount borrowed to finance postsecondary education?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0"/>
            <a:ext cx="2492202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F25E8-A15C-0C46-B1E5-5D14AAEF09D1}" type="slidenum">
              <a:rPr lang="es-ES" smtClean="0"/>
              <a:t>13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1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In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Summary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695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 smtClean="0"/>
              <a:t>Planning for postsecondary education includes considering career goals, postsecondary options,  financing strategies, and necessary documentation.</a:t>
            </a:r>
          </a:p>
          <a:p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D18A0-AF21-654B-8532-9645BC19868C}" type="slidenum">
              <a:rPr lang="es-ES" smtClean="0"/>
              <a:t>14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1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please visit www. frbatlanta.org/education</a:t>
            </a:r>
            <a:endParaRPr lang="en-US" sz="1500" b="0" cap="none" spc="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15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96944" cy="73951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 smtClean="0">
                <a:solidFill>
                  <a:schemeClr val="bg1"/>
                </a:solidFill>
              </a:rPr>
              <a:t>Lesson</a:t>
            </a:r>
            <a:r>
              <a:rPr lang="es-ES" sz="4400" dirty="0" smtClean="0">
                <a:solidFill>
                  <a:schemeClr val="bg1"/>
                </a:solidFill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533400"/>
            <a:ext cx="7367620" cy="861774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Lesson</a:t>
            </a:r>
            <a:r>
              <a:rPr lang="es-ES" dirty="0" smtClean="0">
                <a:solidFill>
                  <a:schemeClr val="tx1"/>
                </a:solidFill>
              </a:rPr>
              <a:t> 4: Back to </a:t>
            </a:r>
            <a:r>
              <a:rPr lang="es-ES" dirty="0" err="1" smtClean="0">
                <a:solidFill>
                  <a:schemeClr val="tx1"/>
                </a:solidFill>
              </a:rPr>
              <a:t>School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/>
              <a:t>Part</a:t>
            </a:r>
            <a:r>
              <a:rPr lang="es-ES" dirty="0" smtClean="0"/>
              <a:t> 2: </a:t>
            </a:r>
            <a:r>
              <a:rPr lang="es-ES" dirty="0" err="1" smtClean="0"/>
              <a:t>evaluating</a:t>
            </a:r>
            <a:r>
              <a:rPr lang="es-ES" dirty="0" smtClean="0"/>
              <a:t> </a:t>
            </a:r>
            <a:r>
              <a:rPr lang="es-ES" dirty="0" err="1" smtClean="0"/>
              <a:t>postsecondary</a:t>
            </a:r>
            <a:r>
              <a:rPr lang="es-ES" dirty="0" smtClean="0"/>
              <a:t> </a:t>
            </a:r>
            <a:r>
              <a:rPr lang="es-ES" dirty="0" err="1" smtClean="0"/>
              <a:t>opportunities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1952" y="2667000"/>
            <a:ext cx="8305800" cy="1079783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Aft>
                <a:spcPts val="492"/>
              </a:spcAft>
            </a:pPr>
            <a:r>
              <a:rPr lang="en-US" sz="1600" b="1" dirty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1600" dirty="0">
                <a:solidFill>
                  <a:srgbClr val="010000"/>
                </a:solidFill>
                <a:cs typeface="Arial"/>
              </a:rPr>
              <a:t>: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 smtClean="0"/>
              <a:t>Evaluate </a:t>
            </a:r>
            <a:r>
              <a:rPr lang="en-US" sz="1600" dirty="0"/>
              <a:t>the opportunities </a:t>
            </a:r>
            <a:r>
              <a:rPr lang="en-US" sz="1600" dirty="0" smtClean="0"/>
              <a:t>and expenses associated with </a:t>
            </a:r>
            <a:r>
              <a:rPr lang="en-US" sz="1600" dirty="0"/>
              <a:t>postsecondary education.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Explain and use the vocabulary associated with postsecondary education, </a:t>
            </a:r>
            <a:endParaRPr lang="en-US" sz="1600" dirty="0" smtClean="0"/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 smtClean="0"/>
              <a:t>Identify </a:t>
            </a:r>
            <a:r>
              <a:rPr lang="en-US" sz="1600" dirty="0"/>
              <a:t>postsecondary institutions that offer specific programs of study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981200" y="6285600"/>
            <a:ext cx="601528" cy="259045"/>
            <a:chOff x="7981200" y="6285600"/>
            <a:chExt cx="601528" cy="259045"/>
          </a:xfrm>
        </p:grpSpPr>
        <p:sp>
          <p:nvSpPr>
            <p:cNvPr id="15" name="Text Placeholder 12"/>
            <p:cNvSpPr txBox="1">
              <a:spLocks/>
            </p:cNvSpPr>
            <p:nvPr/>
          </p:nvSpPr>
          <p:spPr>
            <a:xfrm>
              <a:off x="8107200" y="6285600"/>
              <a:ext cx="349640" cy="2590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1300"/>
                </a:lnSpc>
                <a:spcBef>
                  <a:spcPts val="0"/>
                </a:spcBef>
                <a:buFontTx/>
                <a:buNone/>
                <a:defRPr sz="1000" b="0" i="0" kern="1200" cap="all" spc="-10" baseline="0">
                  <a:solidFill>
                    <a:srgbClr val="59595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150725E-253C-2448-8515-BC54046F62BA}" type="slidenum">
                <a:rPr lang="en-US" smtClean="0"/>
                <a:t>2</a:t>
              </a:fld>
              <a:endParaRPr lang="en-US" dirty="0"/>
            </a:p>
          </p:txBody>
        </p:sp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200" y="6357600"/>
              <a:ext cx="97528" cy="10971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00" y="6357599"/>
              <a:ext cx="97528" cy="10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855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C4AC1F-F93C-5C48-9076-6588E4FDD2D6}" type="slidenum">
              <a:rPr lang="es-ES" smtClean="0"/>
              <a:t>3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920000" cy="2362185"/>
          </a:xfr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s-ES" sz="5400" dirty="0" err="1" smtClean="0">
                <a:solidFill>
                  <a:schemeClr val="bg1"/>
                </a:solidFill>
                <a:effectLst/>
              </a:rPr>
              <a:t>evaluating</a:t>
            </a:r>
            <a:r>
              <a:rPr lang="es-ES" sz="5400" dirty="0" smtClean="0">
                <a:solidFill>
                  <a:schemeClr val="bg1"/>
                </a:solidFill>
                <a:effectLst/>
              </a:rPr>
              <a:t> </a:t>
            </a:r>
            <a:br>
              <a:rPr lang="es-ES" sz="5400" dirty="0" smtClean="0">
                <a:solidFill>
                  <a:schemeClr val="bg1"/>
                </a:solidFill>
                <a:effectLst/>
              </a:rPr>
            </a:br>
            <a:r>
              <a:rPr lang="es-ES" sz="5400" dirty="0" err="1" smtClean="0">
                <a:solidFill>
                  <a:srgbClr val="000000"/>
                </a:solidFill>
                <a:effectLst/>
              </a:rPr>
              <a:t>postsecondary</a:t>
            </a:r>
            <a:r>
              <a:rPr lang="es-ES" sz="5400" dirty="0" smtClean="0">
                <a:solidFill>
                  <a:schemeClr val="bg1"/>
                </a:solidFill>
                <a:effectLst/>
              </a:rPr>
              <a:t> </a:t>
            </a:r>
            <a:r>
              <a:rPr lang="es-ES" sz="5400" dirty="0" smtClean="0">
                <a:effectLst/>
              </a:rPr>
              <a:t/>
            </a:r>
            <a:br>
              <a:rPr lang="es-ES" sz="5400" dirty="0" smtClean="0">
                <a:effectLst/>
              </a:rPr>
            </a:br>
            <a:r>
              <a:rPr lang="es-ES" sz="5400" dirty="0" err="1" smtClean="0">
                <a:solidFill>
                  <a:schemeClr val="bg1"/>
                </a:solidFill>
                <a:effectLst/>
              </a:rPr>
              <a:t>Opportunities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/>
                <a:ea typeface="ＭＳ Ｐゴシック" pitchFamily="34" charset="-128"/>
              </a:rPr>
              <a:t>Education Pays… </a:t>
            </a:r>
            <a:r>
              <a:rPr lang="en-US" sz="3200" dirty="0" smtClean="0">
                <a:solidFill>
                  <a:srgbClr val="009AE1"/>
                </a:solidFill>
                <a:effectLst/>
                <a:ea typeface="ＭＳ Ｐゴシック" pitchFamily="34" charset="-128"/>
              </a:rPr>
              <a:t>But It Also Costs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5486401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$10,556 = Average yearly tuition and fees at a public four-year college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$10,556 x 4 years = $42,224 total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69 percent of college seniors graduated with </a:t>
            </a:r>
            <a:r>
              <a:rPr lang="en-US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debt from student </a:t>
            </a:r>
            <a:r>
              <a:rPr lang="en-US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loans.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The average debt load was $28,950.</a:t>
            </a:r>
          </a:p>
          <a:p>
            <a:endParaRPr lang="en-US" dirty="0" smtClean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endParaRPr lang="en-US" dirty="0" smtClean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endParaRPr lang="en-US" dirty="0" smtClean="0">
              <a:solidFill>
                <a:srgbClr val="40404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77000" y="2057400"/>
            <a:ext cx="2340841" cy="25447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8A4991-BD00-7245-9E69-760B76A716BB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ea typeface="ＭＳ Ｐゴシック"/>
                <a:cs typeface="Arial"/>
              </a:rPr>
              <a:t>Sources: College Costs FAQ (College Board, </a:t>
            </a:r>
            <a:r>
              <a:rPr lang="en-US" sz="1200" dirty="0" err="1">
                <a:latin typeface="Arial"/>
                <a:ea typeface="ＭＳ Ｐゴシック"/>
                <a:cs typeface="Arial"/>
              </a:rPr>
              <a:t>bigfuture.collegeboard.org</a:t>
            </a:r>
            <a:r>
              <a:rPr lang="en-US" sz="1200" dirty="0">
                <a:latin typeface="Arial"/>
                <a:ea typeface="ＭＳ Ｐゴシック"/>
                <a:cs typeface="Arial"/>
              </a:rPr>
              <a:t>/pay-for-college/college-costs/college-costs-</a:t>
            </a:r>
            <a:r>
              <a:rPr lang="en-US" sz="1200" dirty="0" err="1">
                <a:latin typeface="Arial"/>
                <a:ea typeface="ＭＳ Ｐゴシック"/>
                <a:cs typeface="Arial"/>
              </a:rPr>
              <a:t>faqs</a:t>
            </a:r>
            <a:r>
              <a:rPr lang="en-US" sz="1200" dirty="0">
                <a:latin typeface="Arial"/>
                <a:ea typeface="ＭＳ Ｐゴシック"/>
                <a:cs typeface="Arial"/>
              </a:rPr>
              <a:t>) and the Project on Student Debt (</a:t>
            </a:r>
            <a:r>
              <a:rPr lang="en-US" sz="1200" dirty="0" err="1">
                <a:latin typeface="Arial"/>
                <a:ea typeface="ＭＳ Ｐゴシック"/>
                <a:cs typeface="Arial"/>
              </a:rPr>
              <a:t>projectonstudentdebt.org</a:t>
            </a:r>
            <a:r>
              <a:rPr lang="en-US" sz="1200" dirty="0">
                <a:latin typeface="Arial"/>
                <a:ea typeface="ＭＳ Ｐゴシック"/>
                <a:cs typeface="Arial"/>
              </a:rPr>
              <a:t>/</a:t>
            </a:r>
            <a:r>
              <a:rPr lang="en-US" sz="1200" dirty="0" err="1">
                <a:latin typeface="Arial"/>
                <a:ea typeface="ＭＳ Ｐゴシック"/>
                <a:cs typeface="Arial"/>
              </a:rPr>
              <a:t>state_by_state-data.php</a:t>
            </a:r>
            <a:r>
              <a:rPr lang="en-US" sz="1200" dirty="0">
                <a:latin typeface="Arial"/>
                <a:ea typeface="ＭＳ Ｐゴシック"/>
                <a:cs typeface="Arial"/>
              </a:rPr>
              <a:t>)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03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/>
                <a:ea typeface="ＭＳ Ｐゴシック" pitchFamily="34" charset="-128"/>
              </a:rPr>
              <a:t>Student Loan </a:t>
            </a:r>
            <a:r>
              <a:rPr lang="en-US" sz="3200" dirty="0" smtClean="0">
                <a:solidFill>
                  <a:srgbClr val="009AE1"/>
                </a:solidFill>
                <a:effectLst/>
                <a:ea typeface="ＭＳ Ｐゴシック" pitchFamily="34" charset="-128"/>
              </a:rPr>
              <a:t>Rule of Thumb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800"/>
            <a:ext cx="805274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A suggestion: Don’t borrow more money for all the years of your postsecondary education than you anticipate making in your first year of employment.</a:t>
            </a:r>
          </a:p>
          <a:p>
            <a:pPr marL="0" indent="0">
              <a:buNone/>
            </a:pPr>
            <a:endParaRPr lang="en-US" dirty="0" smtClean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For a public relations manager: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Requirement: Bachelor’s degree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Starting salary: $40,862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Median salary: $101,510</a:t>
            </a:r>
          </a:p>
          <a:p>
            <a:endParaRPr lang="en-US" dirty="0" smtClean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  <a:p>
            <a:endParaRPr lang="en-US" dirty="0" smtClean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  <a:p>
            <a:endParaRPr lang="en-US" dirty="0" smtClean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34000"/>
            <a:ext cx="8756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0" indent="-749300"/>
            <a:r>
              <a:rPr lang="en-US" sz="1400" dirty="0" smtClean="0">
                <a:solidFill>
                  <a:schemeClr val="bg1"/>
                </a:solidFill>
                <a:latin typeface="Trebuchet MS" pitchFamily="34" charset="0"/>
              </a:rPr>
              <a:t>Sources: Bureau of Labor Statistics Occupational </a:t>
            </a:r>
            <a:r>
              <a:rPr lang="en-US" sz="1400" dirty="0">
                <a:solidFill>
                  <a:schemeClr val="bg1"/>
                </a:solidFill>
                <a:latin typeface="Trebuchet MS" pitchFamily="34" charset="0"/>
              </a:rPr>
              <a:t>Outlook </a:t>
            </a:r>
            <a:r>
              <a:rPr lang="en-US" sz="1400" dirty="0" smtClean="0">
                <a:solidFill>
                  <a:schemeClr val="bg1"/>
                </a:solidFill>
                <a:latin typeface="Trebuchet MS" pitchFamily="34" charset="0"/>
              </a:rPr>
              <a:t>Handbook (www.bls.gov/ooh/)</a:t>
            </a:r>
            <a:endParaRPr 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10426" b="6890"/>
          <a:stretch/>
        </p:blipFill>
        <p:spPr>
          <a:xfrm rot="5400000">
            <a:off x="7051040" y="4150360"/>
            <a:ext cx="1447980" cy="2443661"/>
          </a:xfrm>
          <a:prstGeom prst="rect">
            <a:avLst/>
          </a:prstGeom>
        </p:spPr>
      </p:pic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A05F3-E693-5C40-A3F6-33C1C80F0646}" type="slidenum">
              <a:rPr lang="es-ES" smtClean="0"/>
              <a:t>5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15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Paying for College: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Do Your Homework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4343400" cy="3029462"/>
          </a:xfrm>
        </p:spPr>
        <p:txBody>
          <a:bodyPr/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Scholarships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Grants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Work study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Savings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Student loans</a:t>
            </a:r>
          </a:p>
          <a:p>
            <a:endParaRPr lang="en-US" dirty="0" smtClean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 bwMode="auto">
          <a:xfrm>
            <a:off x="5562600" y="2057400"/>
            <a:ext cx="2743200" cy="33710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4B1FB-9535-054D-A958-0C05D49406D0}" type="slidenum">
              <a:rPr lang="es-ES" smtClean="0"/>
              <a:t>6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6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Planning for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Postsecondary </a:t>
            </a:r>
            <a:r>
              <a:rPr lang="en-US" sz="3200" dirty="0" smtClean="0">
                <a:effectLst/>
              </a:rPr>
              <a:t>Education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629400" cy="3029462"/>
          </a:xfrm>
        </p:spPr>
        <p:txBody>
          <a:bodyPr/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Complete an interest inventory.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Identify career goals.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Research postsecondary options.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Research the application process.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 smtClean="0">
                <a:solidFill>
                  <a:srgbClr val="404040"/>
                </a:solidFill>
              </a:rPr>
              <a:t>Research strategies to finance your education.</a:t>
            </a:r>
          </a:p>
          <a:p>
            <a:endParaRPr lang="en-US" dirty="0" smtClean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561157" cy="1865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003C7F-9D73-3141-AFA9-612F0292C0F7}" type="slidenum">
              <a:rPr lang="es-ES" smtClean="0"/>
              <a:t>7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1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0207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Activity: Evaluating Postsecondary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Opportunities and Expenses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86600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Scenario: </a:t>
            </a:r>
            <a:r>
              <a:rPr lang="en-US" sz="24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 are exploring options for attending college next year to obtain a bachelor’s degree for your chosen career (see the career card).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is a major factor in your decision.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Scholarships, together with help from your </a:t>
            </a:r>
            <a:b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parents, will cover half the expenses.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pay for the other half with student loans.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attend school in your home state.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not yet decided whether to live on </a:t>
            </a:r>
            <a:b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off campus.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f4jxs81\AppData\Local\Microsoft\Windows\Temporary Internet Files\Content.IE5\V3N01K61\MP900448426[1]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657680" cy="33528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38C3D-8AB7-634F-8771-F35DD405E32B}" type="slidenum">
              <a:rPr lang="es-ES" smtClean="0"/>
              <a:t>8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4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ptagon 8"/>
          <p:cNvSpPr/>
          <p:nvPr/>
        </p:nvSpPr>
        <p:spPr>
          <a:xfrm>
            <a:off x="-1676400" y="1219200"/>
            <a:ext cx="914400" cy="914400"/>
          </a:xfrm>
          <a:prstGeom prst="hept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0" y="1676400"/>
            <a:ext cx="762000" cy="609600"/>
          </a:xfrm>
          <a:prstGeom prst="dec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3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59FF45-4E21-5F40-B7EA-2985398A3E89}" type="slidenum">
              <a:rPr lang="es-ES" smtClean="0"/>
              <a:t>9</a:t>
            </a:fld>
            <a:endParaRPr lang="en-US" dirty="0"/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82" y="440936"/>
            <a:ext cx="6367246" cy="55946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239000" y="1143000"/>
            <a:ext cx="442474" cy="423613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436363" y="4114800"/>
            <a:ext cx="442474" cy="423613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77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MMPROD_UIDATA" val="&lt;database version=&quot;10.0&quot;&gt;&lt;object type=&quot;1&quot; unique_id=&quot;10001&quot;&gt;&lt;object type=&quot;2&quot; unique_id=&quot;10168&quot;&gt;&lt;object type=&quot;3&quot; unique_id=&quot;10185&quot;&gt;&lt;property id=&quot;20148&quot; value=&quot;5&quot;/&gt;&lt;property id=&quot;20300&quot; value=&quot;Slide 11&quot;/&gt;&lt;property id=&quot;20307&quot; value=&quot;356&quot;/&gt;&lt;/object&gt;&lt;object type=&quot;3&quot; unique_id=&quot;10186&quot;&gt;&lt;property id=&quot;20148&quot; value=&quot;5&quot;/&gt;&lt;property id=&quot;20300&quot; value=&quot;Slide 12&quot;/&gt;&lt;property id=&quot;20307&quot; value=&quot;357&quot;/&gt;&lt;/object&gt;&lt;object type=&quot;3&quot; unique_id=&quot;10187&quot;&gt;&lt;property id=&quot;20148&quot; value=&quot;5&quot;/&gt;&lt;property id=&quot;20300&quot; value=&quot;Slide 13 - &amp;quot;Activity: Evaluating Postsecondary Opportunities and Expenses&amp;quot;&quot;/&gt;&lt;property id=&quot;20307&quot; value=&quot;358&quot;/&gt;&lt;/object&gt;&lt;object type=&quot;3&quot; unique_id=&quot;10274&quot;&gt;&lt;property id=&quot;20148&quot; value=&quot;5&quot;/&gt;&lt;property id=&quot;20300&quot; value=&quot;Slide 14 - &amp;quot;In Summary&amp;quot;&quot;/&gt;&lt;property id=&quot;20307&quot; value=&quot;366&quot;/&gt;&lt;/object&gt;&lt;object type=&quot;3&quot; unique_id=&quot;10275&quot;&gt;&lt;property id=&quot;20148&quot; value=&quot;5&quot;/&gt;&lt;property id=&quot;20300&quot; value=&quot;Slide 15&quot;/&gt;&lt;property id=&quot;20307&quot; value=&quot;365&quot;/&gt;&lt;/object&gt;&lt;object type=&quot;3&quot; unique_id=&quot;11043&quot;&gt;&lt;property id=&quot;20148&quot; value=&quot;5&quot;/&gt;&lt;property id=&quot;20300&quot; value=&quot;Slide 4 - &amp;quot;Education Pays… But It Also Costs&amp;quot;&quot;/&gt;&lt;property id=&quot;20307&quot; value=&quot;369&quot;/&gt;&lt;/object&gt;&lt;object type=&quot;3&quot; unique_id=&quot;11044&quot;&gt;&lt;property id=&quot;20148&quot; value=&quot;5&quot;/&gt;&lt;property id=&quot;20300&quot; value=&quot;Slide 5 - &amp;quot;Student Loan Rule of Thumb&amp;quot;&quot;/&gt;&lt;property id=&quot;20307&quot; value=&quot;370&quot;/&gt;&lt;/object&gt;&lt;object type=&quot;3&quot; unique_id=&quot;11046&quot;&gt;&lt;property id=&quot;20148&quot; value=&quot;5&quot;/&gt;&lt;property id=&quot;20300&quot; value=&quot;Slide 10&quot;/&gt;&lt;property id=&quot;20307&quot; value=&quot;368&quot;/&gt;&lt;/object&gt;&lt;object type=&quot;3&quot; unique_id=&quot;11265&quot;&gt;&lt;property id=&quot;20148&quot; value=&quot;5&quot;/&gt;&lt;property id=&quot;20300&quot; value=&quot;Slide 7 - &amp;quot;Planning for Postsecondary Education&amp;quot;&quot;/&gt;&lt;property id=&quot;20307&quot; value=&quot;372&quot;/&gt;&lt;/object&gt;&lt;object type=&quot;3&quot; unique_id=&quot;11266&quot;&gt;&lt;property id=&quot;20148&quot; value=&quot;5&quot;/&gt;&lt;property id=&quot;20300&quot; value=&quot;Slide 8 - &amp;quot;Activity: Evaluating Postsecondary Opportunities and Expenses&amp;quot;&quot;/&gt;&lt;property id=&quot;20307&quot; value=&quot;373&quot;/&gt;&lt;/object&gt;&lt;object type=&quot;3&quot; unique_id=&quot;11267&quot;&gt;&lt;property id=&quot;20148&quot; value=&quot;5&quot;/&gt;&lt;property id=&quot;20300&quot; value=&quot;Slide 9&quot;/&gt;&lt;property id=&quot;20307&quot; value=&quot;375&quot;/&gt;&lt;/object&gt;&lt;object type=&quot;3&quot; unique_id=&quot;11269&quot;&gt;&lt;property id=&quot;20148&quot; value=&quot;5&quot;/&gt;&lt;property id=&quot;20300&quot; value=&quot;Slide 1&quot;/&gt;&lt;property id=&quot;20307&quot; value=&quot;376&quot;/&gt;&lt;/object&gt;&lt;object type=&quot;3&quot; unique_id=&quot;11270&quot;&gt;&lt;property id=&quot;20148&quot; value=&quot;5&quot;/&gt;&lt;property id=&quot;20300&quot; value=&quot;Slide 2 - &amp;quot;Lesson Objectives&amp;quot;&quot;/&gt;&lt;property id=&quot;20307&quot; value=&quot;381&quot;/&gt;&lt;/object&gt;&lt;object type=&quot;3&quot; unique_id=&quot;11271&quot;&gt;&lt;property id=&quot;20148&quot; value=&quot;5&quot;/&gt;&lt;property id=&quot;20300&quot; value=&quot;Slide 3 - &amp;quot;evaluating  postsecondary  Opportunities&amp;quot;&quot;/&gt;&lt;property id=&quot;20307&quot; value=&quot;382&quot;/&gt;&lt;/object&gt;&lt;object type=&quot;3&quot; unique_id=&quot;11272&quot;&gt;&lt;property id=&quot;20148&quot; value=&quot;5&quot;/&gt;&lt;property id=&quot;20300&quot; value=&quot;Slide 6 - &amp;quot;Paying for College: Do Your Homework&amp;quot;&quot;/&gt;&lt;property id=&quot;20307&quot; value=&quot;383&quot;/&gt;&lt;/object&gt;&lt;/object&gt;&lt;object type=&quot;8&quot; unique_id=&quot;10268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spcAft>
            <a:spcPts val="1200"/>
          </a:spcAft>
          <a:buFontTx/>
          <a:buChar char="•"/>
          <a:defRPr sz="2400" dirty="0" smtClean="0">
            <a:solidFill>
              <a:schemeClr val="bg1"/>
            </a:solidFill>
            <a:latin typeface="Century" pitchFamily="18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trin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9392</TotalTime>
  <Words>486</Words>
  <Application>Microsoft Office PowerPoint</Application>
  <PresentationFormat>On-screen Show (4:3)</PresentationFormat>
  <Paragraphs>116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Century</vt:lpstr>
      <vt:lpstr>Franklin Gothic Medium</vt:lpstr>
      <vt:lpstr>Georgia</vt:lpstr>
      <vt:lpstr>Trebuchet MS</vt:lpstr>
      <vt:lpstr>Wingdings</vt:lpstr>
      <vt:lpstr>1_Office Theme</vt:lpstr>
      <vt:lpstr>Katrina1</vt:lpstr>
      <vt:lpstr>PowerPoint Presentation</vt:lpstr>
      <vt:lpstr>Lesson Objectives</vt:lpstr>
      <vt:lpstr>evaluating  postsecondary  Opportunities</vt:lpstr>
      <vt:lpstr>Education Pays… But It Also Costs</vt:lpstr>
      <vt:lpstr>Student Loan Rule of Thumb</vt:lpstr>
      <vt:lpstr>Paying for College: Do Your Homework</vt:lpstr>
      <vt:lpstr>Planning for Postsecondary Education</vt:lpstr>
      <vt:lpstr>Activity: Evaluating Postsecondary Opportunities and Expenses</vt:lpstr>
      <vt:lpstr>PowerPoint Presentation</vt:lpstr>
      <vt:lpstr>PowerPoint Presentation</vt:lpstr>
      <vt:lpstr>PowerPoint Presentation</vt:lpstr>
      <vt:lpstr>PowerPoint Presentation</vt:lpstr>
      <vt:lpstr>Activity: Evaluating Postsecondary Opportunities and Expenses</vt:lpstr>
      <vt:lpstr>In Summary</vt:lpstr>
      <vt:lpstr>PowerPoint Presentation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Jackie</dc:creator>
  <cp:lastModifiedBy>Michael Zavarello</cp:lastModifiedBy>
  <cp:revision>317</cp:revision>
  <cp:lastPrinted>2013-12-18T15:46:06Z</cp:lastPrinted>
  <dcterms:created xsi:type="dcterms:W3CDTF">2013-11-05T19:13:27Z</dcterms:created>
  <dcterms:modified xsi:type="dcterms:W3CDTF">2016-01-14T15:59:09Z</dcterms:modified>
</cp:coreProperties>
</file>