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87" r:id="rId4"/>
    <p:sldMasterId id="2147483693" r:id="rId5"/>
    <p:sldMasterId id="2147483729" r:id="rId6"/>
    <p:sldMasterId id="2147483739" r:id="rId7"/>
    <p:sldMasterId id="2147483759" r:id="rId8"/>
  </p:sldMasterIdLst>
  <p:notesMasterIdLst>
    <p:notesMasterId r:id="rId51"/>
  </p:notesMasterIdLst>
  <p:sldIdLst>
    <p:sldId id="257" r:id="rId9"/>
    <p:sldId id="258" r:id="rId10"/>
    <p:sldId id="259" r:id="rId11"/>
    <p:sldId id="261" r:id="rId12"/>
    <p:sldId id="262" r:id="rId13"/>
    <p:sldId id="263" r:id="rId14"/>
    <p:sldId id="296" r:id="rId15"/>
    <p:sldId id="313" r:id="rId16"/>
    <p:sldId id="314" r:id="rId17"/>
    <p:sldId id="315" r:id="rId18"/>
    <p:sldId id="316" r:id="rId19"/>
    <p:sldId id="346" r:id="rId20"/>
    <p:sldId id="340" r:id="rId21"/>
    <p:sldId id="341" r:id="rId22"/>
    <p:sldId id="342" r:id="rId23"/>
    <p:sldId id="343" r:id="rId24"/>
    <p:sldId id="344" r:id="rId25"/>
    <p:sldId id="347" r:id="rId26"/>
    <p:sldId id="349" r:id="rId27"/>
    <p:sldId id="297" r:id="rId28"/>
    <p:sldId id="320" r:id="rId29"/>
    <p:sldId id="321" r:id="rId30"/>
    <p:sldId id="322" r:id="rId31"/>
    <p:sldId id="323" r:id="rId32"/>
    <p:sldId id="324" r:id="rId33"/>
    <p:sldId id="328" r:id="rId34"/>
    <p:sldId id="325" r:id="rId35"/>
    <p:sldId id="326" r:id="rId36"/>
    <p:sldId id="329" r:id="rId37"/>
    <p:sldId id="330" r:id="rId38"/>
    <p:sldId id="331" r:id="rId39"/>
    <p:sldId id="332" r:id="rId40"/>
    <p:sldId id="333" r:id="rId41"/>
    <p:sldId id="334" r:id="rId42"/>
    <p:sldId id="335" r:id="rId43"/>
    <p:sldId id="336" r:id="rId44"/>
    <p:sldId id="337" r:id="rId45"/>
    <p:sldId id="338" r:id="rId46"/>
    <p:sldId id="339" r:id="rId47"/>
    <p:sldId id="299" r:id="rId48"/>
    <p:sldId id="303" r:id="rId49"/>
    <p:sldId id="304"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6732"/>
    <a:srgbClr val="E35117"/>
    <a:srgbClr val="EC7140"/>
    <a:srgbClr val="EE853E"/>
    <a:srgbClr val="00AAE6"/>
    <a:srgbClr val="30C230"/>
    <a:srgbClr val="009900"/>
    <a:srgbClr val="33CC33"/>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12" autoAdjust="0"/>
    <p:restoredTop sz="93979" autoAdjust="0"/>
  </p:normalViewPr>
  <p:slideViewPr>
    <p:cSldViewPr>
      <p:cViewPr varScale="1">
        <p:scale>
          <a:sx n="100" d="100"/>
          <a:sy n="100" d="100"/>
        </p:scale>
        <p:origin x="516"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2016 Median Pay</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quot;$&quot;#,##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Sheet1!$A$2:$A$10</c:f>
              <c:strCache>
                <c:ptCount val="9"/>
                <c:pt idx="0">
                  <c:v>Petroleum Engineers</c:v>
                </c:pt>
                <c:pt idx="1">
                  <c:v>Environmental Engineer</c:v>
                </c:pt>
                <c:pt idx="2">
                  <c:v>Power Plant Operators, Distributors, and Dispatchers</c:v>
                </c:pt>
                <c:pt idx="3">
                  <c:v>Line Installers and Repairers</c:v>
                </c:pt>
                <c:pt idx="4">
                  <c:v>Electricians</c:v>
                </c:pt>
                <c:pt idx="5">
                  <c:v>Wind Turbine Technicians</c:v>
                </c:pt>
                <c:pt idx="6">
                  <c:v>Plumbers, Pipefitters, and Steamfitters</c:v>
                </c:pt>
                <c:pt idx="7">
                  <c:v>Solar PV Installer</c:v>
                </c:pt>
                <c:pt idx="8">
                  <c:v>Material Moving Machine Operators</c:v>
                </c:pt>
              </c:strCache>
            </c:strRef>
          </c:cat>
          <c:val>
            <c:numRef>
              <c:f>Sheet1!$B$2:$B$10</c:f>
              <c:numCache>
                <c:formatCode>#,##0</c:formatCode>
                <c:ptCount val="9"/>
                <c:pt idx="0">
                  <c:v>128230</c:v>
                </c:pt>
                <c:pt idx="1">
                  <c:v>84890</c:v>
                </c:pt>
                <c:pt idx="2">
                  <c:v>78370</c:v>
                </c:pt>
                <c:pt idx="3">
                  <c:v>62650</c:v>
                </c:pt>
                <c:pt idx="4">
                  <c:v>52720</c:v>
                </c:pt>
                <c:pt idx="5">
                  <c:v>52260</c:v>
                </c:pt>
                <c:pt idx="6">
                  <c:v>51450</c:v>
                </c:pt>
                <c:pt idx="7">
                  <c:v>39240</c:v>
                </c:pt>
                <c:pt idx="8">
                  <c:v>33890</c:v>
                </c:pt>
              </c:numCache>
            </c:numRef>
          </c:val>
          <c:extLst xmlns:c16r2="http://schemas.microsoft.com/office/drawing/2015/06/chart">
            <c:ext xmlns:c16="http://schemas.microsoft.com/office/drawing/2014/chart" uri="{C3380CC4-5D6E-409C-BE32-E72D297353CC}">
              <c16:uniqueId val="{00000000-5A9A-4814-B1A5-A9DD98B5E69C}"/>
            </c:ext>
          </c:extLst>
        </c:ser>
        <c:dLbls>
          <c:showLegendKey val="0"/>
          <c:showVal val="0"/>
          <c:showCatName val="0"/>
          <c:showSerName val="0"/>
          <c:showPercent val="0"/>
          <c:showBubbleSize val="0"/>
        </c:dLbls>
        <c:gapWidth val="115"/>
        <c:overlap val="-20"/>
        <c:axId val="669973704"/>
        <c:axId val="669974096"/>
      </c:barChart>
      <c:catAx>
        <c:axId val="669973704"/>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9974096"/>
        <c:crosses val="autoZero"/>
        <c:auto val="1"/>
        <c:lblAlgn val="ctr"/>
        <c:lblOffset val="100"/>
        <c:noMultiLvlLbl val="0"/>
      </c:catAx>
      <c:valAx>
        <c:axId val="669974096"/>
        <c:scaling>
          <c:orientation val="minMax"/>
        </c:scaling>
        <c:delete val="0"/>
        <c:axPos val="b"/>
        <c:majorGridlines>
          <c:spPr>
            <a:ln w="9525" cap="flat" cmpd="sng" algn="ctr">
              <a:solidFill>
                <a:schemeClr val="lt1">
                  <a:lumMod val="95000"/>
                  <a:alpha val="10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9973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28081-2477-49D0-AE9A-A984844EBB1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067EC8B-2F4F-4558-ABC5-390024C5B568}">
      <dgm:prSet phldrT="[Text]"/>
      <dgm:spPr>
        <a:solidFill>
          <a:srgbClr val="30C230"/>
        </a:solidFill>
      </dgm:spPr>
      <dgm:t>
        <a:bodyPr/>
        <a:lstStyle/>
        <a:p>
          <a:r>
            <a:rPr lang="en-US" dirty="0" smtClean="0"/>
            <a:t>Developing Human Capital</a:t>
          </a:r>
          <a:endParaRPr lang="en-US" dirty="0"/>
        </a:p>
      </dgm:t>
    </dgm:pt>
    <dgm:pt modelId="{7CF92D09-2D40-489A-80D3-3EF2A87268C7}" type="parTrans" cxnId="{278A56DF-E974-482C-A737-9CEB69C41D6D}">
      <dgm:prSet/>
      <dgm:spPr/>
      <dgm:t>
        <a:bodyPr/>
        <a:lstStyle/>
        <a:p>
          <a:endParaRPr lang="en-US"/>
        </a:p>
      </dgm:t>
    </dgm:pt>
    <dgm:pt modelId="{6544C83A-C89F-482B-86C5-6392EB78D777}" type="sibTrans" cxnId="{278A56DF-E974-482C-A737-9CEB69C41D6D}">
      <dgm:prSet/>
      <dgm:spPr/>
      <dgm:t>
        <a:bodyPr/>
        <a:lstStyle/>
        <a:p>
          <a:endParaRPr lang="en-US"/>
        </a:p>
      </dgm:t>
    </dgm:pt>
    <dgm:pt modelId="{6884CD0A-F9D7-45A5-ACD3-E15E92AE6192}">
      <dgm:prSet phldrT="[Text]"/>
      <dgm:spPr>
        <a:solidFill>
          <a:srgbClr val="7030A0"/>
        </a:solidFill>
      </dgm:spPr>
      <dgm:t>
        <a:bodyPr/>
        <a:lstStyle/>
        <a:p>
          <a:r>
            <a:rPr lang="en-US" dirty="0" smtClean="0"/>
            <a:t>Produces</a:t>
          </a:r>
        </a:p>
        <a:p>
          <a:r>
            <a:rPr lang="en-US" dirty="0" smtClean="0"/>
            <a:t>Skilled Labor</a:t>
          </a:r>
          <a:endParaRPr lang="en-US" dirty="0"/>
        </a:p>
      </dgm:t>
    </dgm:pt>
    <dgm:pt modelId="{E1B4C572-E62D-409C-8E92-01DF27F40112}" type="parTrans" cxnId="{E6DAF2A0-45A7-4956-9BD3-BA9E5A411DEE}">
      <dgm:prSet/>
      <dgm:spPr/>
      <dgm:t>
        <a:bodyPr/>
        <a:lstStyle/>
        <a:p>
          <a:endParaRPr lang="en-US"/>
        </a:p>
      </dgm:t>
    </dgm:pt>
    <dgm:pt modelId="{41B0A51A-88CC-4FF3-918D-1C14AB4299F1}" type="sibTrans" cxnId="{E6DAF2A0-45A7-4956-9BD3-BA9E5A411DEE}">
      <dgm:prSet/>
      <dgm:spPr/>
      <dgm:t>
        <a:bodyPr/>
        <a:lstStyle/>
        <a:p>
          <a:endParaRPr lang="en-US"/>
        </a:p>
      </dgm:t>
    </dgm:pt>
    <dgm:pt modelId="{B9667D6E-CB3C-4877-A58E-EBC794329ACE}">
      <dgm:prSet phldrT="[Text]"/>
      <dgm:spPr>
        <a:solidFill>
          <a:srgbClr val="00AAE6"/>
        </a:solidFill>
      </dgm:spPr>
      <dgm:t>
        <a:bodyPr/>
        <a:lstStyle/>
        <a:p>
          <a:r>
            <a:rPr lang="en-US" dirty="0" smtClean="0"/>
            <a:t>Attracts</a:t>
          </a:r>
        </a:p>
        <a:p>
          <a:r>
            <a:rPr lang="en-US" dirty="0" smtClean="0"/>
            <a:t>New Industry</a:t>
          </a:r>
          <a:endParaRPr lang="en-US" dirty="0"/>
        </a:p>
      </dgm:t>
    </dgm:pt>
    <dgm:pt modelId="{01C377C6-5892-4BDB-97C3-5A1A16084F0C}" type="parTrans" cxnId="{AD4787C4-1B12-4E29-A731-4FC9FE3DB81E}">
      <dgm:prSet/>
      <dgm:spPr/>
      <dgm:t>
        <a:bodyPr/>
        <a:lstStyle/>
        <a:p>
          <a:endParaRPr lang="en-US"/>
        </a:p>
      </dgm:t>
    </dgm:pt>
    <dgm:pt modelId="{E405125F-C2C2-4253-A31D-D3BE6562C0D2}" type="sibTrans" cxnId="{AD4787C4-1B12-4E29-A731-4FC9FE3DB81E}">
      <dgm:prSet/>
      <dgm:spPr/>
      <dgm:t>
        <a:bodyPr/>
        <a:lstStyle/>
        <a:p>
          <a:endParaRPr lang="en-US"/>
        </a:p>
      </dgm:t>
    </dgm:pt>
    <dgm:pt modelId="{2D1E9D66-A1BC-4D4B-9213-52F0DE8168B5}">
      <dgm:prSet phldrT="[Text]"/>
      <dgm:spPr>
        <a:solidFill>
          <a:srgbClr val="C00000"/>
        </a:solidFill>
      </dgm:spPr>
      <dgm:t>
        <a:bodyPr/>
        <a:lstStyle/>
        <a:p>
          <a:r>
            <a:rPr lang="en-US" dirty="0" smtClean="0"/>
            <a:t>Creates High- Paying Jobs</a:t>
          </a:r>
          <a:endParaRPr lang="en-US" dirty="0"/>
        </a:p>
      </dgm:t>
    </dgm:pt>
    <dgm:pt modelId="{2628FAF3-1A58-446D-83CD-A854311E105D}" type="parTrans" cxnId="{FC595455-617C-4A0B-ADF3-711A2B94E926}">
      <dgm:prSet/>
      <dgm:spPr/>
      <dgm:t>
        <a:bodyPr/>
        <a:lstStyle/>
        <a:p>
          <a:endParaRPr lang="en-US"/>
        </a:p>
      </dgm:t>
    </dgm:pt>
    <dgm:pt modelId="{486BE551-A8C2-4703-BEC2-42A2484D861E}" type="sibTrans" cxnId="{FC595455-617C-4A0B-ADF3-711A2B94E926}">
      <dgm:prSet/>
      <dgm:spPr/>
      <dgm:t>
        <a:bodyPr/>
        <a:lstStyle/>
        <a:p>
          <a:endParaRPr lang="en-US"/>
        </a:p>
      </dgm:t>
    </dgm:pt>
    <dgm:pt modelId="{B3BAE250-C223-4451-BE6E-F2F769FE1819}">
      <dgm:prSet phldrT="[Text]"/>
      <dgm:spPr>
        <a:solidFill>
          <a:srgbClr val="EA6732"/>
        </a:solidFill>
      </dgm:spPr>
      <dgm:t>
        <a:bodyPr/>
        <a:lstStyle/>
        <a:p>
          <a:r>
            <a:rPr lang="en-US" dirty="0" smtClean="0"/>
            <a:t>Increases Standard of Living</a:t>
          </a:r>
          <a:endParaRPr lang="en-US" dirty="0"/>
        </a:p>
      </dgm:t>
    </dgm:pt>
    <dgm:pt modelId="{6E928918-E345-473E-8450-1AFFA675EFFA}" type="parTrans" cxnId="{9A4A039C-641E-4C13-AC84-986D04732626}">
      <dgm:prSet/>
      <dgm:spPr/>
      <dgm:t>
        <a:bodyPr/>
        <a:lstStyle/>
        <a:p>
          <a:endParaRPr lang="en-US"/>
        </a:p>
      </dgm:t>
    </dgm:pt>
    <dgm:pt modelId="{A5C7A776-E049-44BF-8668-3CFD14C272AB}" type="sibTrans" cxnId="{9A4A039C-641E-4C13-AC84-986D04732626}">
      <dgm:prSet/>
      <dgm:spPr/>
      <dgm:t>
        <a:bodyPr/>
        <a:lstStyle/>
        <a:p>
          <a:endParaRPr lang="en-US"/>
        </a:p>
      </dgm:t>
    </dgm:pt>
    <dgm:pt modelId="{E94EC32F-F895-4060-9943-A4137C7AC16B}" type="pres">
      <dgm:prSet presAssocID="{FDB28081-2477-49D0-AE9A-A984844EBB10}" presName="Name0" presStyleCnt="0">
        <dgm:presLayoutVars>
          <dgm:dir/>
          <dgm:resizeHandles val="exact"/>
        </dgm:presLayoutVars>
      </dgm:prSet>
      <dgm:spPr/>
      <dgm:t>
        <a:bodyPr/>
        <a:lstStyle/>
        <a:p>
          <a:endParaRPr lang="en-US"/>
        </a:p>
      </dgm:t>
    </dgm:pt>
    <dgm:pt modelId="{026B1FCC-DDB3-4BF3-B069-E93595848C7F}" type="pres">
      <dgm:prSet presAssocID="{FDB28081-2477-49D0-AE9A-A984844EBB10}" presName="cycle" presStyleCnt="0"/>
      <dgm:spPr/>
    </dgm:pt>
    <dgm:pt modelId="{71D9FB3C-A48C-44DC-AD95-4851434EF6FE}" type="pres">
      <dgm:prSet presAssocID="{1067EC8B-2F4F-4558-ABC5-390024C5B568}" presName="nodeFirstNode" presStyleLbl="node1" presStyleIdx="0" presStyleCnt="5" custScaleX="106049" custScaleY="145767">
        <dgm:presLayoutVars>
          <dgm:bulletEnabled val="1"/>
        </dgm:presLayoutVars>
      </dgm:prSet>
      <dgm:spPr/>
      <dgm:t>
        <a:bodyPr/>
        <a:lstStyle/>
        <a:p>
          <a:endParaRPr lang="en-US"/>
        </a:p>
      </dgm:t>
    </dgm:pt>
    <dgm:pt modelId="{C1A805C3-C82E-4AD2-919D-C5C99586EDA1}" type="pres">
      <dgm:prSet presAssocID="{6544C83A-C89F-482B-86C5-6392EB78D777}" presName="sibTransFirstNode" presStyleLbl="bgShp" presStyleIdx="0" presStyleCnt="1"/>
      <dgm:spPr/>
      <dgm:t>
        <a:bodyPr/>
        <a:lstStyle/>
        <a:p>
          <a:endParaRPr lang="en-US"/>
        </a:p>
      </dgm:t>
    </dgm:pt>
    <dgm:pt modelId="{7E925C46-1FB3-4256-BA7B-2610A430BC0A}" type="pres">
      <dgm:prSet presAssocID="{6884CD0A-F9D7-45A5-ACD3-E15E92AE6192}" presName="nodeFollowingNodes" presStyleLbl="node1" presStyleIdx="1" presStyleCnt="5" custScaleX="106049" custScaleY="145767" custRadScaleRad="94605" custRadScaleInc="19913">
        <dgm:presLayoutVars>
          <dgm:bulletEnabled val="1"/>
        </dgm:presLayoutVars>
      </dgm:prSet>
      <dgm:spPr/>
      <dgm:t>
        <a:bodyPr/>
        <a:lstStyle/>
        <a:p>
          <a:endParaRPr lang="en-US"/>
        </a:p>
      </dgm:t>
    </dgm:pt>
    <dgm:pt modelId="{E9AE51F7-7E69-4CA3-BAF6-178E9F2433D8}" type="pres">
      <dgm:prSet presAssocID="{B9667D6E-CB3C-4877-A58E-EBC794329ACE}" presName="nodeFollowingNodes" presStyleLbl="node1" presStyleIdx="2" presStyleCnt="5" custScaleX="106049" custScaleY="145767" custRadScaleRad="108602" custRadScaleInc="-8065">
        <dgm:presLayoutVars>
          <dgm:bulletEnabled val="1"/>
        </dgm:presLayoutVars>
      </dgm:prSet>
      <dgm:spPr/>
      <dgm:t>
        <a:bodyPr/>
        <a:lstStyle/>
        <a:p>
          <a:endParaRPr lang="en-US"/>
        </a:p>
      </dgm:t>
    </dgm:pt>
    <dgm:pt modelId="{9968D187-E9A2-4DF1-AC89-7A8A22807FD8}" type="pres">
      <dgm:prSet presAssocID="{2D1E9D66-A1BC-4D4B-9213-52F0DE8168B5}" presName="nodeFollowingNodes" presStyleLbl="node1" presStyleIdx="3" presStyleCnt="5" custScaleX="106159" custScaleY="146103" custRadScaleRad="106936" custRadScaleInc="8977">
        <dgm:presLayoutVars>
          <dgm:bulletEnabled val="1"/>
        </dgm:presLayoutVars>
      </dgm:prSet>
      <dgm:spPr/>
      <dgm:t>
        <a:bodyPr/>
        <a:lstStyle/>
        <a:p>
          <a:endParaRPr lang="en-US"/>
        </a:p>
      </dgm:t>
    </dgm:pt>
    <dgm:pt modelId="{EDAB0849-2D71-4B43-9C94-0AC17F629362}" type="pres">
      <dgm:prSet presAssocID="{B3BAE250-C223-4451-BE6E-F2F769FE1819}" presName="nodeFollowingNodes" presStyleLbl="node1" presStyleIdx="4" presStyleCnt="5" custScaleX="106049" custScaleY="145767" custRadScaleRad="96957" custRadScaleInc="-16965">
        <dgm:presLayoutVars>
          <dgm:bulletEnabled val="1"/>
        </dgm:presLayoutVars>
      </dgm:prSet>
      <dgm:spPr/>
      <dgm:t>
        <a:bodyPr/>
        <a:lstStyle/>
        <a:p>
          <a:endParaRPr lang="en-US"/>
        </a:p>
      </dgm:t>
    </dgm:pt>
  </dgm:ptLst>
  <dgm:cxnLst>
    <dgm:cxn modelId="{FF000DB8-3A9F-49A3-B20B-C092D04AD6B5}" type="presOf" srcId="{6884CD0A-F9D7-45A5-ACD3-E15E92AE6192}" destId="{7E925C46-1FB3-4256-BA7B-2610A430BC0A}" srcOrd="0" destOrd="0" presId="urn:microsoft.com/office/officeart/2005/8/layout/cycle3"/>
    <dgm:cxn modelId="{2BC24BF8-D2B8-43B0-9797-73CF0EB4EB62}" type="presOf" srcId="{2D1E9D66-A1BC-4D4B-9213-52F0DE8168B5}" destId="{9968D187-E9A2-4DF1-AC89-7A8A22807FD8}" srcOrd="0" destOrd="0" presId="urn:microsoft.com/office/officeart/2005/8/layout/cycle3"/>
    <dgm:cxn modelId="{A9F7E0E0-FC09-49FF-80F7-3D138CB474EC}" type="presOf" srcId="{B9667D6E-CB3C-4877-A58E-EBC794329ACE}" destId="{E9AE51F7-7E69-4CA3-BAF6-178E9F2433D8}" srcOrd="0" destOrd="0" presId="urn:microsoft.com/office/officeart/2005/8/layout/cycle3"/>
    <dgm:cxn modelId="{55C16704-A511-41F7-A145-AC2E807AD1CE}" type="presOf" srcId="{6544C83A-C89F-482B-86C5-6392EB78D777}" destId="{C1A805C3-C82E-4AD2-919D-C5C99586EDA1}" srcOrd="0" destOrd="0" presId="urn:microsoft.com/office/officeart/2005/8/layout/cycle3"/>
    <dgm:cxn modelId="{FC595455-617C-4A0B-ADF3-711A2B94E926}" srcId="{FDB28081-2477-49D0-AE9A-A984844EBB10}" destId="{2D1E9D66-A1BC-4D4B-9213-52F0DE8168B5}" srcOrd="3" destOrd="0" parTransId="{2628FAF3-1A58-446D-83CD-A854311E105D}" sibTransId="{486BE551-A8C2-4703-BEC2-42A2484D861E}"/>
    <dgm:cxn modelId="{6F10F7E2-DAE6-4368-B0A3-672A711ED4E9}" type="presOf" srcId="{1067EC8B-2F4F-4558-ABC5-390024C5B568}" destId="{71D9FB3C-A48C-44DC-AD95-4851434EF6FE}" srcOrd="0" destOrd="0" presId="urn:microsoft.com/office/officeart/2005/8/layout/cycle3"/>
    <dgm:cxn modelId="{AD4787C4-1B12-4E29-A731-4FC9FE3DB81E}" srcId="{FDB28081-2477-49D0-AE9A-A984844EBB10}" destId="{B9667D6E-CB3C-4877-A58E-EBC794329ACE}" srcOrd="2" destOrd="0" parTransId="{01C377C6-5892-4BDB-97C3-5A1A16084F0C}" sibTransId="{E405125F-C2C2-4253-A31D-D3BE6562C0D2}"/>
    <dgm:cxn modelId="{9A4A039C-641E-4C13-AC84-986D04732626}" srcId="{FDB28081-2477-49D0-AE9A-A984844EBB10}" destId="{B3BAE250-C223-4451-BE6E-F2F769FE1819}" srcOrd="4" destOrd="0" parTransId="{6E928918-E345-473E-8450-1AFFA675EFFA}" sibTransId="{A5C7A776-E049-44BF-8668-3CFD14C272AB}"/>
    <dgm:cxn modelId="{F01F74A9-6A4B-4E7E-8647-9A00550CA6CD}" type="presOf" srcId="{FDB28081-2477-49D0-AE9A-A984844EBB10}" destId="{E94EC32F-F895-4060-9943-A4137C7AC16B}" srcOrd="0" destOrd="0" presId="urn:microsoft.com/office/officeart/2005/8/layout/cycle3"/>
    <dgm:cxn modelId="{278A56DF-E974-482C-A737-9CEB69C41D6D}" srcId="{FDB28081-2477-49D0-AE9A-A984844EBB10}" destId="{1067EC8B-2F4F-4558-ABC5-390024C5B568}" srcOrd="0" destOrd="0" parTransId="{7CF92D09-2D40-489A-80D3-3EF2A87268C7}" sibTransId="{6544C83A-C89F-482B-86C5-6392EB78D777}"/>
    <dgm:cxn modelId="{49076192-930E-407F-ACF1-109CC33F2C7D}" type="presOf" srcId="{B3BAE250-C223-4451-BE6E-F2F769FE1819}" destId="{EDAB0849-2D71-4B43-9C94-0AC17F629362}" srcOrd="0" destOrd="0" presId="urn:microsoft.com/office/officeart/2005/8/layout/cycle3"/>
    <dgm:cxn modelId="{E6DAF2A0-45A7-4956-9BD3-BA9E5A411DEE}" srcId="{FDB28081-2477-49D0-AE9A-A984844EBB10}" destId="{6884CD0A-F9D7-45A5-ACD3-E15E92AE6192}" srcOrd="1" destOrd="0" parTransId="{E1B4C572-E62D-409C-8E92-01DF27F40112}" sibTransId="{41B0A51A-88CC-4FF3-918D-1C14AB4299F1}"/>
    <dgm:cxn modelId="{D50C422E-0801-4181-9F0D-CD3CC27B301D}" type="presParOf" srcId="{E94EC32F-F895-4060-9943-A4137C7AC16B}" destId="{026B1FCC-DDB3-4BF3-B069-E93595848C7F}" srcOrd="0" destOrd="0" presId="urn:microsoft.com/office/officeart/2005/8/layout/cycle3"/>
    <dgm:cxn modelId="{996CA56D-6F70-4D3F-8E39-8B0412B295F4}" type="presParOf" srcId="{026B1FCC-DDB3-4BF3-B069-E93595848C7F}" destId="{71D9FB3C-A48C-44DC-AD95-4851434EF6FE}" srcOrd="0" destOrd="0" presId="urn:microsoft.com/office/officeart/2005/8/layout/cycle3"/>
    <dgm:cxn modelId="{DAD604FF-D4C5-411D-A4E2-299094E123FA}" type="presParOf" srcId="{026B1FCC-DDB3-4BF3-B069-E93595848C7F}" destId="{C1A805C3-C82E-4AD2-919D-C5C99586EDA1}" srcOrd="1" destOrd="0" presId="urn:microsoft.com/office/officeart/2005/8/layout/cycle3"/>
    <dgm:cxn modelId="{97292075-8A80-4500-A60A-9D0BED711FC5}" type="presParOf" srcId="{026B1FCC-DDB3-4BF3-B069-E93595848C7F}" destId="{7E925C46-1FB3-4256-BA7B-2610A430BC0A}" srcOrd="2" destOrd="0" presId="urn:microsoft.com/office/officeart/2005/8/layout/cycle3"/>
    <dgm:cxn modelId="{08094C7A-EDCA-4931-9BC7-8B7C1BC849F5}" type="presParOf" srcId="{026B1FCC-DDB3-4BF3-B069-E93595848C7F}" destId="{E9AE51F7-7E69-4CA3-BAF6-178E9F2433D8}" srcOrd="3" destOrd="0" presId="urn:microsoft.com/office/officeart/2005/8/layout/cycle3"/>
    <dgm:cxn modelId="{51C9BDA7-91FB-4406-8D49-18BDC4F5F370}" type="presParOf" srcId="{026B1FCC-DDB3-4BF3-B069-E93595848C7F}" destId="{9968D187-E9A2-4DF1-AC89-7A8A22807FD8}" srcOrd="4" destOrd="0" presId="urn:microsoft.com/office/officeart/2005/8/layout/cycle3"/>
    <dgm:cxn modelId="{6A95FB67-F4B9-447F-827D-24B1861A34FC}" type="presParOf" srcId="{026B1FCC-DDB3-4BF3-B069-E93595848C7F}" destId="{EDAB0849-2D71-4B43-9C94-0AC17F62936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805C3-C82E-4AD2-919D-C5C99586EDA1}">
      <dsp:nvSpPr>
        <dsp:cNvPr id="0" name=""/>
        <dsp:cNvSpPr/>
      </dsp:nvSpPr>
      <dsp:spPr>
        <a:xfrm>
          <a:off x="1200805" y="-87972"/>
          <a:ext cx="5675589" cy="5675589"/>
        </a:xfrm>
        <a:prstGeom prst="circularArrow">
          <a:avLst>
            <a:gd name="adj1" fmla="val 5544"/>
            <a:gd name="adj2" fmla="val 330680"/>
            <a:gd name="adj3" fmla="val 13626116"/>
            <a:gd name="adj4" fmla="val 1747782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9FB3C-A48C-44DC-AD95-4851434EF6FE}">
      <dsp:nvSpPr>
        <dsp:cNvPr id="0" name=""/>
        <dsp:cNvSpPr/>
      </dsp:nvSpPr>
      <dsp:spPr>
        <a:xfrm>
          <a:off x="2624910" y="-304372"/>
          <a:ext cx="2827379" cy="1943152"/>
        </a:xfrm>
        <a:prstGeom prst="roundRect">
          <a:avLst/>
        </a:prstGeom>
        <a:solidFill>
          <a:srgbClr val="30C2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Developing Human Capital</a:t>
          </a:r>
          <a:endParaRPr lang="en-US" sz="3200" kern="1200" dirty="0"/>
        </a:p>
      </dsp:txBody>
      <dsp:txXfrm>
        <a:off x="2719767" y="-209515"/>
        <a:ext cx="2637665" cy="1753438"/>
      </dsp:txXfrm>
    </dsp:sp>
    <dsp:sp modelId="{7E925C46-1FB3-4256-BA7B-2610A430BC0A}">
      <dsp:nvSpPr>
        <dsp:cNvPr id="0" name=""/>
        <dsp:cNvSpPr/>
      </dsp:nvSpPr>
      <dsp:spPr>
        <a:xfrm>
          <a:off x="4901867" y="1874506"/>
          <a:ext cx="2827379" cy="194315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Produces</a:t>
          </a:r>
        </a:p>
        <a:p>
          <a:pPr lvl="0" algn="ctr" defTabSz="1377950">
            <a:lnSpc>
              <a:spcPct val="90000"/>
            </a:lnSpc>
            <a:spcBef>
              <a:spcPct val="0"/>
            </a:spcBef>
            <a:spcAft>
              <a:spcPct val="35000"/>
            </a:spcAft>
          </a:pPr>
          <a:r>
            <a:rPr lang="en-US" sz="3100" kern="1200" dirty="0" smtClean="0"/>
            <a:t>Skilled Labor</a:t>
          </a:r>
          <a:endParaRPr lang="en-US" sz="3100" kern="1200" dirty="0"/>
        </a:p>
      </dsp:txBody>
      <dsp:txXfrm>
        <a:off x="4996724" y="1969363"/>
        <a:ext cx="2637665" cy="1753438"/>
      </dsp:txXfrm>
    </dsp:sp>
    <dsp:sp modelId="{E9AE51F7-7E69-4CA3-BAF6-178E9F2433D8}">
      <dsp:nvSpPr>
        <dsp:cNvPr id="0" name=""/>
        <dsp:cNvSpPr/>
      </dsp:nvSpPr>
      <dsp:spPr>
        <a:xfrm>
          <a:off x="4343772" y="4073980"/>
          <a:ext cx="2827379" cy="1943152"/>
        </a:xfrm>
        <a:prstGeom prst="roundRect">
          <a:avLst/>
        </a:prstGeom>
        <a:solidFill>
          <a:srgbClr val="00AA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Attracts</a:t>
          </a:r>
        </a:p>
        <a:p>
          <a:pPr lvl="0" algn="ctr" defTabSz="1377950">
            <a:lnSpc>
              <a:spcPct val="90000"/>
            </a:lnSpc>
            <a:spcBef>
              <a:spcPct val="0"/>
            </a:spcBef>
            <a:spcAft>
              <a:spcPct val="35000"/>
            </a:spcAft>
          </a:pPr>
          <a:r>
            <a:rPr lang="en-US" sz="3100" kern="1200" dirty="0" smtClean="0"/>
            <a:t>New Industry</a:t>
          </a:r>
          <a:endParaRPr lang="en-US" sz="3100" kern="1200" dirty="0"/>
        </a:p>
      </dsp:txBody>
      <dsp:txXfrm>
        <a:off x="4438629" y="4168837"/>
        <a:ext cx="2637665" cy="1753438"/>
      </dsp:txXfrm>
    </dsp:sp>
    <dsp:sp modelId="{9968D187-E9A2-4DF1-AC89-7A8A22807FD8}">
      <dsp:nvSpPr>
        <dsp:cNvPr id="0" name=""/>
        <dsp:cNvSpPr/>
      </dsp:nvSpPr>
      <dsp:spPr>
        <a:xfrm>
          <a:off x="912326" y="4055506"/>
          <a:ext cx="2830312" cy="194763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Creates High- Paying Jobs</a:t>
          </a:r>
          <a:endParaRPr lang="en-US" sz="3100" kern="1200" dirty="0"/>
        </a:p>
      </dsp:txBody>
      <dsp:txXfrm>
        <a:off x="1007402" y="4150582"/>
        <a:ext cx="2640160" cy="1757479"/>
      </dsp:txXfrm>
    </dsp:sp>
    <dsp:sp modelId="{EDAB0849-2D71-4B43-9C94-0AC17F629362}">
      <dsp:nvSpPr>
        <dsp:cNvPr id="0" name=""/>
        <dsp:cNvSpPr/>
      </dsp:nvSpPr>
      <dsp:spPr>
        <a:xfrm>
          <a:off x="300093" y="1796593"/>
          <a:ext cx="2827379" cy="1943152"/>
        </a:xfrm>
        <a:prstGeom prst="roundRect">
          <a:avLst/>
        </a:prstGeom>
        <a:solidFill>
          <a:srgbClr val="EA67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Increases Standard of Living</a:t>
          </a:r>
          <a:endParaRPr lang="en-US" sz="3100" kern="1200" dirty="0"/>
        </a:p>
      </dsp:txBody>
      <dsp:txXfrm>
        <a:off x="394950" y="1891450"/>
        <a:ext cx="2637665" cy="175343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908208-D7CB-4326-808D-6E6CF5D5FDB9}" type="datetimeFigureOut">
              <a:rPr lang="en-US" smtClean="0"/>
              <a:t>2/6/2018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4836E2-3FED-4352-94BF-C337AD34B891}" type="slidenum">
              <a:rPr lang="en-US" smtClean="0"/>
              <a:t>‹#›</a:t>
            </a:fld>
            <a:endParaRPr lang="en-US"/>
          </a:p>
        </p:txBody>
      </p:sp>
    </p:spTree>
    <p:extLst>
      <p:ext uri="{BB962C8B-B14F-4D97-AF65-F5344CB8AC3E}">
        <p14:creationId xmlns:p14="http://schemas.microsoft.com/office/powerpoint/2010/main" val="346004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232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K-12 grade education is responsible to educate students</a:t>
            </a:r>
            <a:r>
              <a:rPr lang="en-US" baseline="0" dirty="0"/>
              <a:t> of different careers</a:t>
            </a:r>
          </a:p>
          <a:p>
            <a:r>
              <a:rPr lang="en-US" baseline="0" dirty="0"/>
              <a:t>We as an industry are helping with this by engaging in high schools with career clusters</a:t>
            </a:r>
          </a:p>
          <a:p>
            <a:r>
              <a:rPr lang="en-US" baseline="0" dirty="0"/>
              <a:t>  - move from general electives to electives that align with careers/industries</a:t>
            </a:r>
          </a:p>
          <a:p>
            <a:r>
              <a:rPr lang="en-US" baseline="0" dirty="0"/>
              <a:t>  - exist in many schools (national career cluster model)</a:t>
            </a:r>
          </a:p>
          <a:p>
            <a:r>
              <a:rPr lang="en-US" baseline="0" dirty="0"/>
              <a:t>  - don’t have to wait to college to get introduced to careers</a:t>
            </a:r>
          </a:p>
          <a:p>
            <a:r>
              <a:rPr lang="en-US" baseline="0" dirty="0"/>
              <a:t>  - 3 years of academics; 4</a:t>
            </a:r>
            <a:r>
              <a:rPr lang="en-US" baseline="30000" dirty="0"/>
              <a:t>th</a:t>
            </a:r>
            <a:r>
              <a:rPr lang="en-US" baseline="0" dirty="0"/>
              <a:t> year entails an internship/work based learning/senior project or capstone</a:t>
            </a:r>
          </a:p>
          <a:p>
            <a:endParaRPr lang="en-US" baseline="0" dirty="0"/>
          </a:p>
          <a:p>
            <a:r>
              <a:rPr lang="en-US" baseline="0" dirty="0"/>
              <a:t>Welder/Electrician/HVAC/Carpentry pipeline programs  NCCER certifications – serve on advisory boards – curriculum/classroom modifications</a:t>
            </a:r>
            <a:endParaRPr lang="en-US" dirty="0"/>
          </a:p>
        </p:txBody>
      </p:sp>
      <p:sp>
        <p:nvSpPr>
          <p:cNvPr id="4" name="Slide Number Placeholder 3"/>
          <p:cNvSpPr>
            <a:spLocks noGrp="1"/>
          </p:cNvSpPr>
          <p:nvPr>
            <p:ph type="sldNum" sz="quarter" idx="10"/>
          </p:nvPr>
        </p:nvSpPr>
        <p:spPr/>
        <p:txBody>
          <a:bodyPr/>
          <a:lstStyle/>
          <a:p>
            <a:fld id="{D9FD6456-B265-4AF6-AA3B-788E994286C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56861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FD6456-B265-4AF6-AA3B-788E994286C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90604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company has a variety of jobs – all types of skills, work environments and educational requirements.  What</a:t>
            </a:r>
            <a:r>
              <a:rPr lang="en-US" baseline="0" dirty="0"/>
              <a:t> career aligns with your interests?</a:t>
            </a:r>
          </a:p>
          <a:p>
            <a:endParaRPr lang="en-US" baseline="0" dirty="0"/>
          </a:p>
          <a:p>
            <a:r>
              <a:rPr lang="en-US" baseline="0" dirty="0"/>
              <a:t>Emerging skill/mind set:</a:t>
            </a:r>
          </a:p>
          <a:p>
            <a:r>
              <a:rPr lang="en-US" baseline="0" dirty="0"/>
              <a:t>  - Drones, smart grid, renewables, customer service – automation, technology</a:t>
            </a:r>
          </a:p>
          <a:p>
            <a:endParaRPr lang="en-US" baseline="0" dirty="0"/>
          </a:p>
          <a:p>
            <a:r>
              <a:rPr lang="en-US" baseline="0" dirty="0"/>
              <a:t>Don’t be left behind – keep up skills, never stop learning, be open to change</a:t>
            </a:r>
            <a:endParaRPr lang="en-US" dirty="0"/>
          </a:p>
        </p:txBody>
      </p:sp>
      <p:sp>
        <p:nvSpPr>
          <p:cNvPr id="4" name="Slide Number Placeholder 3"/>
          <p:cNvSpPr>
            <a:spLocks noGrp="1"/>
          </p:cNvSpPr>
          <p:nvPr>
            <p:ph type="sldNum" sz="quarter" idx="10"/>
          </p:nvPr>
        </p:nvSpPr>
        <p:spPr/>
        <p:txBody>
          <a:bodyPr/>
          <a:lstStyle/>
          <a:p>
            <a:fld id="{D9FD6456-B265-4AF6-AA3B-788E994286C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2978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30-50% pass rates</a:t>
            </a:r>
          </a:p>
        </p:txBody>
      </p:sp>
      <p:sp>
        <p:nvSpPr>
          <p:cNvPr id="4" name="Slide Number Placeholder 3"/>
          <p:cNvSpPr>
            <a:spLocks noGrp="1"/>
          </p:cNvSpPr>
          <p:nvPr>
            <p:ph type="sldNum" sz="quarter" idx="10"/>
          </p:nvPr>
        </p:nvSpPr>
        <p:spPr/>
        <p:txBody>
          <a:bodyPr/>
          <a:lstStyle/>
          <a:p>
            <a:fld id="{D9FD6456-B265-4AF6-AA3B-788E994286C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556184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company has a variety of jobs – all types of skills, work environments and educational requirements.  What</a:t>
            </a:r>
            <a:r>
              <a:rPr lang="en-US" baseline="0" dirty="0"/>
              <a:t> career aligns with your interests?</a:t>
            </a:r>
          </a:p>
          <a:p>
            <a:endParaRPr lang="en-US" baseline="0" dirty="0"/>
          </a:p>
          <a:p>
            <a:r>
              <a:rPr lang="en-US" baseline="0" dirty="0"/>
              <a:t>Not every job requires a 4 year degree</a:t>
            </a:r>
          </a:p>
          <a:p>
            <a:endParaRPr lang="en-US" baseline="0" dirty="0"/>
          </a:p>
          <a:p>
            <a:r>
              <a:rPr lang="en-US" baseline="0" dirty="0"/>
              <a:t>Tuition reimbursement – go back and get 4 year degree</a:t>
            </a:r>
            <a:endParaRPr lang="en-US" dirty="0"/>
          </a:p>
        </p:txBody>
      </p:sp>
      <p:sp>
        <p:nvSpPr>
          <p:cNvPr id="4" name="Slide Number Placeholder 3"/>
          <p:cNvSpPr>
            <a:spLocks noGrp="1"/>
          </p:cNvSpPr>
          <p:nvPr>
            <p:ph type="sldNum" sz="quarter" idx="10"/>
          </p:nvPr>
        </p:nvSpPr>
        <p:spPr/>
        <p:txBody>
          <a:bodyPr/>
          <a:lstStyle/>
          <a:p>
            <a:fld id="{D9FD6456-B265-4AF6-AA3B-788E994286C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747782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attrition data forecasts in our industry:  30-50% over next 5-10 years</a:t>
            </a:r>
          </a:p>
        </p:txBody>
      </p:sp>
      <p:sp>
        <p:nvSpPr>
          <p:cNvPr id="4" name="Slide Number Placeholder 3"/>
          <p:cNvSpPr>
            <a:spLocks noGrp="1"/>
          </p:cNvSpPr>
          <p:nvPr>
            <p:ph type="sldNum" sz="quarter" idx="10"/>
          </p:nvPr>
        </p:nvSpPr>
        <p:spPr/>
        <p:txBody>
          <a:bodyPr/>
          <a:lstStyle/>
          <a:p>
            <a:fld id="{D9FD6456-B265-4AF6-AA3B-788E994286C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23021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FE556078-9AED-4586-A530-70F90D03D3E1}" type="slidenum">
              <a:rPr lang="en-US" smtClean="0"/>
              <a:pPr/>
              <a:t>40</a:t>
            </a:fld>
            <a:endParaRPr lang="en-US" dirty="0"/>
          </a:p>
        </p:txBody>
      </p:sp>
    </p:spTree>
    <p:extLst>
      <p:ext uri="{BB962C8B-B14F-4D97-AF65-F5344CB8AC3E}">
        <p14:creationId xmlns:p14="http://schemas.microsoft.com/office/powerpoint/2010/main" val="208376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FE556078-9AED-4586-A530-70F90D03D3E1}" type="slidenum">
              <a:rPr lang="en-US" smtClean="0"/>
              <a:pPr/>
              <a:t>41</a:t>
            </a:fld>
            <a:endParaRPr lang="en-US" dirty="0"/>
          </a:p>
        </p:txBody>
      </p:sp>
    </p:spTree>
    <p:extLst>
      <p:ext uri="{BB962C8B-B14F-4D97-AF65-F5344CB8AC3E}">
        <p14:creationId xmlns:p14="http://schemas.microsoft.com/office/powerpoint/2010/main" val="208376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111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4836E2-3FED-4352-94BF-C337AD34B891}" type="slidenum">
              <a:rPr lang="en-US" smtClean="0"/>
              <a:t>5</a:t>
            </a:fld>
            <a:endParaRPr lang="en-US"/>
          </a:p>
        </p:txBody>
      </p:sp>
    </p:spTree>
    <p:extLst>
      <p:ext uri="{BB962C8B-B14F-4D97-AF65-F5344CB8AC3E}">
        <p14:creationId xmlns:p14="http://schemas.microsoft.com/office/powerpoint/2010/main" val="1480960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smtClean="0"/>
              <a:t>The Fed Today Infographic</a:t>
            </a:r>
            <a:endParaRPr lang="en-US" dirty="0"/>
          </a:p>
        </p:txBody>
      </p:sp>
    </p:spTree>
    <p:extLst>
      <p:ext uri="{BB962C8B-B14F-4D97-AF65-F5344CB8AC3E}">
        <p14:creationId xmlns:p14="http://schemas.microsoft.com/office/powerpoint/2010/main" val="74561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Sixth District of the Federal Reserve Bank of Atlanta represents six states across the southeast.  The GDP of these six states mirrors that of the entire United States.  So when our President, Raphael Bostic goes to the FOMC meetings in Washington, his brethren around the table listen carefully to the information he provides for monetary policy deliberation. </a:t>
            </a:r>
            <a:r>
              <a:rPr lang="en-US" b="1" dirty="0" smtClean="0"/>
              <a:t>I’m going to give you a big picture overview of how the energy industry touches so many parts of our lives today and breadth of career opportunities available to your students.</a:t>
            </a:r>
          </a:p>
          <a:p>
            <a:endParaRPr lang="en-US" dirty="0"/>
          </a:p>
        </p:txBody>
      </p:sp>
      <p:sp>
        <p:nvSpPr>
          <p:cNvPr id="4" name="Slide Number Placeholder 3"/>
          <p:cNvSpPr>
            <a:spLocks noGrp="1"/>
          </p:cNvSpPr>
          <p:nvPr>
            <p:ph type="sldNum" sz="quarter" idx="10"/>
          </p:nvPr>
        </p:nvSpPr>
        <p:spPr/>
        <p:txBody>
          <a:bodyPr/>
          <a:lstStyle/>
          <a:p>
            <a:fld id="{550FFF4B-D304-46FA-891E-32D8F9F548C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29840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moment you wake up in the morning until the moment you go to bed, the things you wear, from you make-up to your sneakers, the lights you use, the vehicle you drive, the fuel in the vehicle, the fertilizer on your plants and lawn, the fidget spinner your kids play with, the pacifier the baby uses, the bottles your milk, water, detergent and bleach come in  - are all made from an oil by-product.</a:t>
            </a:r>
            <a:endParaRPr lang="en-US" dirty="0"/>
          </a:p>
        </p:txBody>
      </p:sp>
      <p:sp>
        <p:nvSpPr>
          <p:cNvPr id="4" name="Slide Number Placeholder 3"/>
          <p:cNvSpPr>
            <a:spLocks noGrp="1"/>
          </p:cNvSpPr>
          <p:nvPr>
            <p:ph type="sldNum" sz="quarter" idx="10"/>
          </p:nvPr>
        </p:nvSpPr>
        <p:spPr/>
        <p:txBody>
          <a:bodyPr/>
          <a:lstStyle/>
          <a:p>
            <a:fld id="{550FFF4B-D304-46FA-891E-32D8F9F548C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401062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blue color jobs of yesterday are gone replaced by the need for highly skilled careers</a:t>
            </a:r>
            <a:r>
              <a:rPr lang="en-US" dirty="0" smtClean="0"/>
              <a:t>.</a:t>
            </a:r>
          </a:p>
          <a:p>
            <a:pPr lvl="0"/>
            <a:endParaRPr lang="en-US" dirty="0"/>
          </a:p>
          <a:p>
            <a:pPr lvl="0"/>
            <a:r>
              <a:rPr lang="en-US" dirty="0" smtClean="0"/>
              <a:t>Today, Lucy and Ethel would be required to have computer technology skills to run the machines that are making and packaging the chocolates, run the diagnostics on the machines if they went down, and analyze how to get them up and running as quickly as possible, </a:t>
            </a:r>
            <a:r>
              <a:rPr lang="en-US" b="1" dirty="0" smtClean="0"/>
              <a:t>rather than eating the profits!</a:t>
            </a:r>
          </a:p>
          <a:p>
            <a:pPr lvl="0"/>
            <a:endParaRPr lang="en-US" dirty="0"/>
          </a:p>
        </p:txBody>
      </p:sp>
      <p:sp>
        <p:nvSpPr>
          <p:cNvPr id="4" name="Slide Number Placeholder 3"/>
          <p:cNvSpPr>
            <a:spLocks noGrp="1"/>
          </p:cNvSpPr>
          <p:nvPr>
            <p:ph type="sldNum" sz="quarter" idx="10"/>
          </p:nvPr>
        </p:nvSpPr>
        <p:spPr/>
        <p:txBody>
          <a:bodyPr/>
          <a:lstStyle/>
          <a:p>
            <a:fld id="{550FFF4B-D304-46FA-891E-32D8F9F548C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493663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Advancements in technology today, have every industry looking at the way they do business in today’s world; they look for innovation, cutting edge technology in an environment that competes on a global playing field.</a:t>
            </a:r>
          </a:p>
          <a:p>
            <a:pPr lvl="0"/>
            <a:r>
              <a:rPr lang="en-US" dirty="0"/>
              <a:t>Today, businesses are looking for a workforce at every level to help them compete, and there are many careers out there offering something for everyone.</a:t>
            </a:r>
          </a:p>
          <a:p>
            <a:pPr lvl="0"/>
            <a:r>
              <a:rPr lang="en-US" dirty="0"/>
              <a:t>The Utilities industry is not just about power lines &amp; transmission, it’s about renewables, solar, battery storage, electric and natural gas transmission, home energy efficiencies, analytics, engineers, lineman, and so much more.  The Energy industry is about careers in construction, building and maintaining billion dollar refineries and utility plants, LNG plants, offshore and onshore oil rigs, pipe for pipelines, and all of the small businesses who need workers to  provide the materials to help the industry build and operate.  The electricians, welders, plumbers, mechanics , engineers, analysts, pipefitters  - all worthy highly skilled career paths.</a:t>
            </a:r>
          </a:p>
          <a:p>
            <a:pPr lvl="0"/>
            <a:r>
              <a:rPr lang="en-US" dirty="0"/>
              <a:t>Baby boomers are retiring and today, millennials and Generation Z will dominate the workforce.  </a:t>
            </a:r>
            <a:r>
              <a:rPr lang="en-US" b="1" dirty="0"/>
              <a:t>The millennials already outnumber baby boomers according to the Census Bureau.</a:t>
            </a:r>
          </a:p>
          <a:p>
            <a:endParaRPr lang="en-US" dirty="0"/>
          </a:p>
        </p:txBody>
      </p:sp>
      <p:sp>
        <p:nvSpPr>
          <p:cNvPr id="4" name="Slide Number Placeholder 3"/>
          <p:cNvSpPr>
            <a:spLocks noGrp="1"/>
          </p:cNvSpPr>
          <p:nvPr>
            <p:ph type="sldNum" sz="quarter" idx="10"/>
          </p:nvPr>
        </p:nvSpPr>
        <p:spPr/>
        <p:txBody>
          <a:bodyPr/>
          <a:lstStyle/>
          <a:p>
            <a:fld id="{550FFF4B-D304-46FA-891E-32D8F9F548C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8368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Industry:</a:t>
            </a:r>
          </a:p>
          <a:p>
            <a:r>
              <a:rPr lang="en-US" dirty="0"/>
              <a:t>  - 7 million</a:t>
            </a:r>
            <a:r>
              <a:rPr lang="en-US" baseline="0" dirty="0"/>
              <a:t> jobs (5% of all jobs)</a:t>
            </a:r>
          </a:p>
          <a:p>
            <a:r>
              <a:rPr lang="en-US" baseline="0" dirty="0"/>
              <a:t>  - 15 years average employment (good pay, good benefits)</a:t>
            </a:r>
          </a:p>
          <a:p>
            <a:r>
              <a:rPr lang="en-US" baseline="0" dirty="0"/>
              <a:t>  - Median annual wage: $73K</a:t>
            </a:r>
            <a:endParaRPr lang="en-US" dirty="0"/>
          </a:p>
        </p:txBody>
      </p:sp>
      <p:sp>
        <p:nvSpPr>
          <p:cNvPr id="4" name="Slide Number Placeholder 3"/>
          <p:cNvSpPr>
            <a:spLocks noGrp="1"/>
          </p:cNvSpPr>
          <p:nvPr>
            <p:ph type="sldNum" sz="quarter" idx="10"/>
          </p:nvPr>
        </p:nvSpPr>
        <p:spPr/>
        <p:txBody>
          <a:bodyPr/>
          <a:lstStyle/>
          <a:p>
            <a:fld id="{D9FD6456-B265-4AF6-AA3B-788E994286C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250406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68625"/>
            <a:ext cx="7772400" cy="1470025"/>
          </a:xfrm>
        </p:spPr>
        <p:txBody>
          <a:bodyPr>
            <a:noAutofit/>
          </a:bodyPr>
          <a:lstStyle>
            <a:lvl1pPr>
              <a:defRPr sz="2800">
                <a:latin typeface="Century Gothic" panose="020B0502020202020204" pitchFamily="34" charset="0"/>
              </a:defRPr>
            </a:lvl1pPr>
          </a:lstStyle>
          <a:p>
            <a:r>
              <a:rPr lang="en-US" dirty="0" smtClean="0"/>
              <a:t>Exploring Opportunity Occupations and </a:t>
            </a:r>
            <a:br>
              <a:rPr lang="en-US" dirty="0" smtClean="0"/>
            </a:br>
            <a:r>
              <a:rPr lang="en-US" dirty="0" smtClean="0"/>
              <a:t>Careers in Health Care</a:t>
            </a:r>
            <a:endParaRPr lang="en-US" dirty="0"/>
          </a:p>
        </p:txBody>
      </p:sp>
      <p:sp>
        <p:nvSpPr>
          <p:cNvPr id="3" name="Subtitle 2"/>
          <p:cNvSpPr>
            <a:spLocks noGrp="1"/>
          </p:cNvSpPr>
          <p:nvPr>
            <p:ph type="subTitle" idx="1" hasCustomPrompt="1"/>
          </p:nvPr>
        </p:nvSpPr>
        <p:spPr>
          <a:xfrm>
            <a:off x="1752600" y="4724400"/>
            <a:ext cx="5562600" cy="457200"/>
          </a:xfrm>
        </p:spPr>
        <p:txBody>
          <a:bodyPr>
            <a:normAutofit/>
          </a:bodyPr>
          <a:lstStyle>
            <a:lvl1pPr marL="0" indent="0" algn="ctr">
              <a:buNone/>
              <a:defRPr sz="2000" baseline="0">
                <a:solidFill>
                  <a:schemeClr val="tx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April 10, 2017</a:t>
            </a:r>
            <a:endParaRPr lang="en-US" dirty="0"/>
          </a:p>
        </p:txBody>
      </p:sp>
      <p:sp>
        <p:nvSpPr>
          <p:cNvPr id="4" name="Date Placeholder 3"/>
          <p:cNvSpPr>
            <a:spLocks noGrp="1"/>
          </p:cNvSpPr>
          <p:nvPr>
            <p:ph type="dt" sz="half" idx="10"/>
          </p:nvPr>
        </p:nvSpPr>
        <p:spPr/>
        <p:txBody>
          <a:bodyPr/>
          <a:lstStyle/>
          <a:p>
            <a:fld id="{B8DB1A7E-8A29-4188-A724-DC87101388E3}"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r>
              <a:rPr lang="en-US" dirty="0" smtClean="0"/>
              <a:t>1</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435" y="1219200"/>
            <a:ext cx="7297764" cy="2819400"/>
          </a:xfrm>
          <a:prstGeom prst="rect">
            <a:avLst/>
          </a:prstGeom>
        </p:spPr>
      </p:pic>
    </p:spTree>
    <p:extLst>
      <p:ext uri="{BB962C8B-B14F-4D97-AF65-F5344CB8AC3E}">
        <p14:creationId xmlns:p14="http://schemas.microsoft.com/office/powerpoint/2010/main" val="11151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B1A7E-8A29-4188-A724-DC87101388E3}"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3584788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B1A7E-8A29-4188-A724-DC87101388E3}"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2474913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ADCA19F-5D39-4E28-A066-038B08332F83}" type="datetime1">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4922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7E6604-852A-4CBE-A5D9-E6EEA3DAFA38}" type="datetime1">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3388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3B629-1965-422F-B480-B940A5572E7F}" type="datetime1">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5580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08ACEA-7430-43F6-BAA2-6434B4AF06A8}" type="datetime1">
              <a:rPr lang="en-US" smtClean="0">
                <a:solidFill>
                  <a:prstClr val="black">
                    <a:tint val="75000"/>
                  </a:prstClr>
                </a:solidFill>
              </a:rPr>
              <a:pPr/>
              <a:t>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552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7C0DB5-74B4-48B3-804D-E445188674D4}" type="datetime1">
              <a:rPr lang="en-US" smtClean="0">
                <a:solidFill>
                  <a:prstClr val="black">
                    <a:tint val="75000"/>
                  </a:prstClr>
                </a:solidFill>
              </a:rPr>
              <a:pPr/>
              <a:t>2/6/2018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1144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7083B6-83D0-4F4F-AF0A-371079AED7E2}" type="datetime1">
              <a:rPr lang="en-US" smtClean="0">
                <a:solidFill>
                  <a:prstClr val="black">
                    <a:tint val="75000"/>
                  </a:prstClr>
                </a:solidFill>
              </a:rPr>
              <a:pPr/>
              <a:t>2/6/2018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2247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01B7A-A0A4-49AE-81E6-DBD5377E8439}" type="datetime1">
              <a:rPr lang="en-US" smtClean="0">
                <a:solidFill>
                  <a:prstClr val="black">
                    <a:tint val="75000"/>
                  </a:prstClr>
                </a:solidFill>
              </a:rPr>
              <a:pPr/>
              <a:t>2/6/2018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2257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54DD6-DDC4-4CD6-8C44-9019FE56D630}" type="datetime1">
              <a:rPr lang="en-US" smtClean="0">
                <a:solidFill>
                  <a:prstClr val="black">
                    <a:tint val="75000"/>
                  </a:prstClr>
                </a:solidFill>
              </a:rPr>
              <a:pPr/>
              <a:t>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159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B1A7E-8A29-4188-A724-DC87101388E3}"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2850189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C98255-443D-42BA-8FF7-4CB58F381C55}" type="datetime1">
              <a:rPr lang="en-US" smtClean="0">
                <a:solidFill>
                  <a:prstClr val="black">
                    <a:tint val="75000"/>
                  </a:prstClr>
                </a:solidFill>
              </a:rPr>
              <a:pPr/>
              <a:t>2/6/2018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1216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71FBF-7495-4D37-A1E0-8AC30FEF6DF5}" type="datetime1">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253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612AD1-2324-4C5E-9AF3-91AB7F72FE00}" type="datetime1">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1779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Page with Logo">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231270" y="3333813"/>
            <a:ext cx="6912730" cy="88985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5" name="Subtitle 2"/>
          <p:cNvSpPr>
            <a:spLocks noGrp="1"/>
          </p:cNvSpPr>
          <p:nvPr>
            <p:ph type="subTitle" idx="1"/>
          </p:nvPr>
        </p:nvSpPr>
        <p:spPr>
          <a:xfrm>
            <a:off x="2231270" y="4583183"/>
            <a:ext cx="6912730" cy="1752600"/>
          </a:xfrm>
          <a:prstGeom prst="rect">
            <a:avLst/>
          </a:prstGeo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31503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7200"/>
            <a:fld id="{CB5B75AC-C013-4190-85DA-8C2DCFCB3914}" type="datetime1">
              <a:rPr lang="en-US" smtClean="0">
                <a:solidFill>
                  <a:prstClr val="black"/>
                </a:solidFill>
              </a:rPr>
              <a:pPr defTabSz="457200"/>
              <a:t>2/6/2018</a:t>
            </a:fld>
            <a:endParaRPr lang="en-US" dirty="0">
              <a:solidFill>
                <a:prstClr val="black"/>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8009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8" y="2160590"/>
            <a:ext cx="3138025"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7200"/>
            <a:fld id="{79AD93A7-AA4A-42D8-9306-CEFD9027B368}" type="datetime1">
              <a:rPr lang="en-US" smtClean="0">
                <a:solidFill>
                  <a:prstClr val="black"/>
                </a:solidFill>
              </a:rPr>
              <a:pPr defTabSz="457200"/>
              <a:t>2/6/2018</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42239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2" y="2700869"/>
            <a:ext cx="6447501"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2" y="4527448"/>
            <a:ext cx="6447501" cy="860400"/>
          </a:xfrm>
        </p:spPr>
        <p:txBody>
          <a:bodyPr anchor="t"/>
          <a:lstStyle>
            <a:lvl1pPr marL="0" indent="0" algn="l">
              <a:buNone/>
              <a:defRPr sz="1500">
                <a:solidFill>
                  <a:schemeClr val="tx1">
                    <a:lumMod val="50000"/>
                    <a:lumOff val="50000"/>
                  </a:schemeClr>
                </a:solidFill>
              </a:defRPr>
            </a:lvl1pPr>
            <a:lvl2pPr marL="342889" indent="0">
              <a:buNone/>
              <a:defRPr sz="1350">
                <a:solidFill>
                  <a:schemeClr val="tx1">
                    <a:tint val="75000"/>
                  </a:schemeClr>
                </a:solidFill>
              </a:defRPr>
            </a:lvl2pPr>
            <a:lvl3pPr marL="685777" indent="0">
              <a:buNone/>
              <a:defRPr sz="1200">
                <a:solidFill>
                  <a:schemeClr val="tx1">
                    <a:tint val="75000"/>
                  </a:schemeClr>
                </a:solidFill>
              </a:defRPr>
            </a:lvl3pPr>
            <a:lvl4pPr marL="1028666" indent="0">
              <a:buNone/>
              <a:defRPr sz="1050">
                <a:solidFill>
                  <a:schemeClr val="tx1">
                    <a:tint val="75000"/>
                  </a:schemeClr>
                </a:solidFill>
              </a:defRPr>
            </a:lvl4pPr>
            <a:lvl5pPr marL="1371554" indent="0">
              <a:buNone/>
              <a:defRPr sz="1050">
                <a:solidFill>
                  <a:schemeClr val="tx1">
                    <a:tint val="75000"/>
                  </a:schemeClr>
                </a:solidFill>
              </a:defRPr>
            </a:lvl5pPr>
            <a:lvl6pPr marL="1714443" indent="0">
              <a:buNone/>
              <a:defRPr sz="1050">
                <a:solidFill>
                  <a:schemeClr val="tx1">
                    <a:tint val="75000"/>
                  </a:schemeClr>
                </a:solidFill>
              </a:defRPr>
            </a:lvl6pPr>
            <a:lvl7pPr marL="2057331" indent="0">
              <a:buNone/>
              <a:defRPr sz="1050">
                <a:solidFill>
                  <a:schemeClr val="tx1">
                    <a:tint val="75000"/>
                  </a:schemeClr>
                </a:solidFill>
              </a:defRPr>
            </a:lvl7pPr>
            <a:lvl8pPr marL="2400220" indent="0">
              <a:buNone/>
              <a:defRPr sz="1050">
                <a:solidFill>
                  <a:schemeClr val="tx1">
                    <a:tint val="75000"/>
                  </a:schemeClr>
                </a:solidFill>
              </a:defRPr>
            </a:lvl8pPr>
            <a:lvl9pPr marL="2743109"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457200"/>
            <a:fld id="{37C9BB91-46B4-4566-B1B8-02C70076C140}" type="datetime1">
              <a:rPr lang="en-US" smtClean="0">
                <a:solidFill>
                  <a:prstClr val="black"/>
                </a:solidFill>
              </a:rPr>
              <a:pPr defTabSz="457200"/>
              <a:t>2/6/2018</a:t>
            </a:fld>
            <a:endParaRPr lang="en-US" dirty="0">
              <a:solidFill>
                <a:prstClr val="black"/>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39180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10" y="2160983"/>
            <a:ext cx="3139217" cy="576262"/>
          </a:xfrm>
        </p:spPr>
        <p:txBody>
          <a:bodyPr anchor="b">
            <a:noAutofit/>
          </a:bodyPr>
          <a:lstStyle>
            <a:lvl1pPr marL="0" indent="0">
              <a:buNone/>
              <a:defRPr sz="1800" b="0"/>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10" y="2737247"/>
            <a:ext cx="31392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889" indent="0">
              <a:buNone/>
              <a:defRPr sz="1500" b="1"/>
            </a:lvl2pPr>
            <a:lvl3pPr marL="685777" indent="0">
              <a:buNone/>
              <a:defRPr sz="1350" b="1"/>
            </a:lvl3pPr>
            <a:lvl4pPr marL="1028666" indent="0">
              <a:buNone/>
              <a:defRPr sz="1200" b="1"/>
            </a:lvl4pPr>
            <a:lvl5pPr marL="1371554" indent="0">
              <a:buNone/>
              <a:defRPr sz="1200" b="1"/>
            </a:lvl5pPr>
            <a:lvl6pPr marL="1714443" indent="0">
              <a:buNone/>
              <a:defRPr sz="1200" b="1"/>
            </a:lvl6pPr>
            <a:lvl7pPr marL="2057331" indent="0">
              <a:buNone/>
              <a:defRPr sz="1200" b="1"/>
            </a:lvl7pPr>
            <a:lvl8pPr marL="2400220" indent="0">
              <a:buNone/>
              <a:defRPr sz="1200" b="1"/>
            </a:lvl8pPr>
            <a:lvl9pPr marL="2743109"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737247"/>
            <a:ext cx="313921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7200"/>
            <a:fld id="{CE9F56A9-6EA3-4C1D-958F-3600F4B5E658}" type="datetime1">
              <a:rPr lang="en-US" smtClean="0">
                <a:solidFill>
                  <a:prstClr val="black"/>
                </a:solidFill>
              </a:rPr>
              <a:pPr defTabSz="457200"/>
              <a:t>2/6/2018</a:t>
            </a:fld>
            <a:endParaRPr lang="en-US" dirty="0">
              <a:solidFill>
                <a:prstClr val="black"/>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solidFill>
            </a:endParaRPr>
          </a:p>
        </p:txBody>
      </p:sp>
      <p:sp>
        <p:nvSpPr>
          <p:cNvPr id="9" name="Slide Number Placeholder 8"/>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64851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457200"/>
            <a:fld id="{A6BE1E9E-EE93-4A53-A282-DAF64C9F066A}" type="datetime1">
              <a:rPr lang="en-US" smtClean="0">
                <a:solidFill>
                  <a:prstClr val="black"/>
                </a:solidFill>
              </a:rPr>
              <a:pPr defTabSz="457200"/>
              <a:t>2/6/2018</a:t>
            </a:fld>
            <a:endParaRPr lang="en-US" dirty="0">
              <a:solidFill>
                <a:prstClr val="black"/>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solidFill>
            </a:endParaRPr>
          </a:p>
        </p:txBody>
      </p:sp>
      <p:sp>
        <p:nvSpPr>
          <p:cNvPr id="5" name="Slide Number Placeholder 4"/>
          <p:cNvSpPr>
            <a:spLocks noGrp="1"/>
          </p:cNvSpPr>
          <p:nvPr>
            <p:ph type="sldNum" sz="quarter" idx="12"/>
          </p:nvPr>
        </p:nvSpPr>
        <p:spPr/>
        <p:txBody>
          <a:bodyPr/>
          <a:lstStyle/>
          <a:p>
            <a:pPr defTabSz="457200"/>
            <a:fld id="{7DC1BBB0-96F0-4077-A278-0F3FB5C104D3}"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8198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01614"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87414" y="3886200"/>
            <a:ext cx="6400800" cy="1752600"/>
          </a:xfrm>
          <a:prstGeom prst="rect">
            <a:avLst/>
          </a:prstGeo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04255" y="6356352"/>
            <a:ext cx="2133600" cy="365125"/>
          </a:xfrm>
          <a:prstGeom prst="rect">
            <a:avLst/>
          </a:prstGeom>
        </p:spPr>
        <p:txBody>
          <a:bodyPr/>
          <a:lstStyle/>
          <a:p>
            <a:pPr defTabSz="457200"/>
            <a:fld id="{6B64EEC6-9E8A-413D-9F83-672ED3E01AD5}" type="datetime1">
              <a:rPr lang="en-US" smtClean="0">
                <a:solidFill>
                  <a:prstClr val="black"/>
                </a:solidFill>
              </a:rPr>
              <a:pPr defTabSz="457200"/>
              <a:t>2/6/2018</a:t>
            </a:fld>
            <a:endParaRPr lang="en-US" dirty="0">
              <a:solidFill>
                <a:prstClr val="black"/>
              </a:solidFill>
            </a:endParaRPr>
          </a:p>
        </p:txBody>
      </p:sp>
      <p:sp>
        <p:nvSpPr>
          <p:cNvPr id="5" name="Footer Placeholder 4"/>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15548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DB1A7E-8A29-4188-A724-DC87101388E3}" type="datetimeFigureOut">
              <a:rPr lang="en-US" smtClean="0"/>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3536703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2655"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02655" y="1600202"/>
            <a:ext cx="8229600" cy="452596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04255" y="6356352"/>
            <a:ext cx="2133600" cy="365125"/>
          </a:xfrm>
          <a:prstGeom prst="rect">
            <a:avLst/>
          </a:prstGeom>
        </p:spPr>
        <p:txBody>
          <a:bodyPr/>
          <a:lstStyle/>
          <a:p>
            <a:pPr defTabSz="457200"/>
            <a:fld id="{A317D31B-B1A3-4FA7-B8BC-44978E07541C}" type="datetime1">
              <a:rPr lang="en-US" smtClean="0">
                <a:solidFill>
                  <a:prstClr val="black"/>
                </a:solidFill>
              </a:rPr>
              <a:pPr defTabSz="457200"/>
              <a:t>2/6/2018</a:t>
            </a:fld>
            <a:endParaRPr lang="en-US" dirty="0">
              <a:solidFill>
                <a:prstClr val="black"/>
              </a:solidFill>
            </a:endParaRPr>
          </a:p>
        </p:txBody>
      </p:sp>
      <p:sp>
        <p:nvSpPr>
          <p:cNvPr id="5" name="Footer Placeholder 4"/>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846758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2655"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19913" y="1535113"/>
            <a:ext cx="4040188" cy="639762"/>
          </a:xfrm>
          <a:prstGeom prst="rect">
            <a:avLst/>
          </a:prstGeo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Edit Master text styles</a:t>
            </a:r>
          </a:p>
        </p:txBody>
      </p:sp>
      <p:sp>
        <p:nvSpPr>
          <p:cNvPr id="4" name="Content Placeholder 3"/>
          <p:cNvSpPr>
            <a:spLocks noGrp="1"/>
          </p:cNvSpPr>
          <p:nvPr>
            <p:ph sz="half" idx="2"/>
          </p:nvPr>
        </p:nvSpPr>
        <p:spPr>
          <a:xfrm>
            <a:off x="1019913"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7738" y="1535113"/>
            <a:ext cx="4041775" cy="639762"/>
          </a:xfrm>
          <a:prstGeom prst="rect">
            <a:avLst/>
          </a:prstGeo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5207738"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04255" y="6356352"/>
            <a:ext cx="2133600" cy="365125"/>
          </a:xfrm>
          <a:prstGeom prst="rect">
            <a:avLst/>
          </a:prstGeom>
        </p:spPr>
        <p:txBody>
          <a:bodyPr/>
          <a:lstStyle/>
          <a:p>
            <a:pPr defTabSz="457200"/>
            <a:fld id="{ACCC05E2-1773-4443-8A94-F681AAB089D1}" type="datetime1">
              <a:rPr lang="en-US" smtClean="0">
                <a:solidFill>
                  <a:prstClr val="black"/>
                </a:solidFill>
              </a:rPr>
              <a:pPr defTabSz="457200"/>
              <a:t>2/6/2018</a:t>
            </a:fld>
            <a:endParaRPr lang="en-US" dirty="0">
              <a:solidFill>
                <a:prstClr val="black"/>
              </a:solidFill>
            </a:endParaRPr>
          </a:p>
        </p:txBody>
      </p:sp>
      <p:sp>
        <p:nvSpPr>
          <p:cNvPr id="8" name="Footer Placeholder 7"/>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9" name="Slide Number Placeholder 8"/>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799284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2655"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04255" y="6356352"/>
            <a:ext cx="2133600" cy="365125"/>
          </a:xfrm>
          <a:prstGeom prst="rect">
            <a:avLst/>
          </a:prstGeom>
        </p:spPr>
        <p:txBody>
          <a:bodyPr/>
          <a:lstStyle/>
          <a:p>
            <a:pPr defTabSz="457200"/>
            <a:fld id="{001E5C78-5856-4EA1-8136-F60C0CE8FDB3}" type="datetime1">
              <a:rPr lang="en-US" smtClean="0">
                <a:solidFill>
                  <a:prstClr val="black"/>
                </a:solidFill>
              </a:rPr>
              <a:pPr defTabSz="457200"/>
              <a:t>2/6/2018</a:t>
            </a:fld>
            <a:endParaRPr lang="en-US" dirty="0">
              <a:solidFill>
                <a:prstClr val="black"/>
              </a:solidFill>
            </a:endParaRPr>
          </a:p>
        </p:txBody>
      </p:sp>
      <p:sp>
        <p:nvSpPr>
          <p:cNvPr id="4" name="Footer Placeholder 3"/>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5" name="Slide Number Placeholder 4"/>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277890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Edit Master text styles</a:t>
            </a:r>
          </a:p>
        </p:txBody>
      </p:sp>
      <p:sp>
        <p:nvSpPr>
          <p:cNvPr id="5" name="Date Placeholder 4"/>
          <p:cNvSpPr>
            <a:spLocks noGrp="1"/>
          </p:cNvSpPr>
          <p:nvPr>
            <p:ph type="dt" sz="half" idx="10"/>
          </p:nvPr>
        </p:nvSpPr>
        <p:spPr>
          <a:xfrm>
            <a:off x="1004255" y="6356352"/>
            <a:ext cx="2133600" cy="365125"/>
          </a:xfrm>
          <a:prstGeom prst="rect">
            <a:avLst/>
          </a:prstGeom>
        </p:spPr>
        <p:txBody>
          <a:bodyPr/>
          <a:lstStyle/>
          <a:p>
            <a:pPr defTabSz="457200"/>
            <a:fld id="{7F9A2DE5-094E-4B70-A6E1-DF3C52D61AC8}" type="datetime1">
              <a:rPr lang="en-US" smtClean="0">
                <a:solidFill>
                  <a:prstClr val="black"/>
                </a:solidFill>
              </a:rPr>
              <a:pPr defTabSz="457200"/>
              <a:t>2/6/2018</a:t>
            </a:fld>
            <a:endParaRPr lang="en-US" dirty="0">
              <a:solidFill>
                <a:prstClr val="black"/>
              </a:solidFill>
            </a:endParaRPr>
          </a:p>
        </p:txBody>
      </p:sp>
      <p:sp>
        <p:nvSpPr>
          <p:cNvPr id="6" name="Footer Placeholder 5"/>
          <p:cNvSpPr>
            <a:spLocks noGrp="1"/>
          </p:cNvSpPr>
          <p:nvPr>
            <p:ph type="ftr" sz="quarter" idx="11"/>
          </p:nvPr>
        </p:nvSpPr>
        <p:spPr>
          <a:xfrm>
            <a:off x="3428985" y="6356352"/>
            <a:ext cx="2895600" cy="365125"/>
          </a:xfrm>
          <a:prstGeom prst="rect">
            <a:avLst/>
          </a:prstGeom>
        </p:spPr>
        <p:txBody>
          <a:bodyPr/>
          <a:lstStyle/>
          <a:p>
            <a:pPr defTabSz="457200"/>
            <a:endParaRPr lang="en-US" dirty="0">
              <a:solidFill>
                <a:prstClr val="black"/>
              </a:solidFill>
            </a:endParaRPr>
          </a:p>
        </p:txBody>
      </p:sp>
      <p:sp>
        <p:nvSpPr>
          <p:cNvPr id="7" name="Slide Number Placeholder 6"/>
          <p:cNvSpPr>
            <a:spLocks noGrp="1"/>
          </p:cNvSpPr>
          <p:nvPr>
            <p:ph type="sldNum" sz="quarter" idx="12"/>
          </p:nvPr>
        </p:nvSpPr>
        <p:spPr>
          <a:xfrm>
            <a:off x="6553201" y="6356352"/>
            <a:ext cx="2133600" cy="365125"/>
          </a:xfrm>
          <a:prstGeom prst="rect">
            <a:avLst/>
          </a:prstGeom>
        </p:spPr>
        <p:txBody>
          <a:bodyPr/>
          <a:lstStyle/>
          <a:p>
            <a:pPr defTabSz="457200"/>
            <a:fld id="{7146922A-F289-8046-BD0E-E8AB4C18E568}"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2922065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968625"/>
            <a:ext cx="7772400" cy="1470025"/>
          </a:xfrm>
        </p:spPr>
        <p:txBody>
          <a:bodyPr>
            <a:noAutofit/>
          </a:bodyPr>
          <a:lstStyle>
            <a:lvl1pPr>
              <a:defRPr sz="2800">
                <a:latin typeface="Century Gothic" panose="020B0502020202020204" pitchFamily="34" charset="0"/>
              </a:defRPr>
            </a:lvl1pPr>
          </a:lstStyle>
          <a:p>
            <a:r>
              <a:rPr lang="en-US" dirty="0" smtClean="0"/>
              <a:t>Exploring Opportunity Occupations and </a:t>
            </a:r>
            <a:br>
              <a:rPr lang="en-US" dirty="0" smtClean="0"/>
            </a:br>
            <a:r>
              <a:rPr lang="en-US" dirty="0" smtClean="0"/>
              <a:t>Careers in Health Care</a:t>
            </a:r>
            <a:endParaRPr lang="en-US" dirty="0"/>
          </a:p>
        </p:txBody>
      </p:sp>
      <p:sp>
        <p:nvSpPr>
          <p:cNvPr id="3" name="Subtitle 2"/>
          <p:cNvSpPr>
            <a:spLocks noGrp="1"/>
          </p:cNvSpPr>
          <p:nvPr>
            <p:ph type="subTitle" idx="1" hasCustomPrompt="1"/>
          </p:nvPr>
        </p:nvSpPr>
        <p:spPr>
          <a:xfrm>
            <a:off x="1752600" y="4724400"/>
            <a:ext cx="5562600" cy="457200"/>
          </a:xfrm>
        </p:spPr>
        <p:txBody>
          <a:bodyPr>
            <a:normAutofit/>
          </a:bodyPr>
          <a:lstStyle>
            <a:lvl1pPr marL="0" indent="0" algn="ctr">
              <a:buNone/>
              <a:defRPr sz="2000" baseline="0">
                <a:solidFill>
                  <a:schemeClr val="tx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April 10, 2017</a:t>
            </a:r>
            <a:endParaRPr lang="en-US" dirty="0"/>
          </a:p>
        </p:txBody>
      </p:sp>
      <p:sp>
        <p:nvSpPr>
          <p:cNvPr id="4" name="Date Placeholder 3"/>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smtClean="0">
                <a:solidFill>
                  <a:prstClr val="black">
                    <a:tint val="75000"/>
                  </a:prstClr>
                </a:solidFill>
              </a:rPr>
              <a:t>1</a:t>
            </a:r>
            <a:endParaRPr lang="en-US"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5435" y="1219200"/>
            <a:ext cx="7297764" cy="2819400"/>
          </a:xfrm>
          <a:prstGeom prst="rect">
            <a:avLst/>
          </a:prstGeom>
        </p:spPr>
      </p:pic>
    </p:spTree>
    <p:extLst>
      <p:ext uri="{BB962C8B-B14F-4D97-AF65-F5344CB8AC3E}">
        <p14:creationId xmlns:p14="http://schemas.microsoft.com/office/powerpoint/2010/main" val="3567391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508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098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60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07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8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DB1A7E-8A29-4188-A724-DC87101388E3}"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1507524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475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022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221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927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453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7" name="Group 16"/>
          <p:cNvGrpSpPr/>
          <p:nvPr userDrawn="1"/>
        </p:nvGrpSpPr>
        <p:grpSpPr>
          <a:xfrm>
            <a:off x="-8" y="0"/>
            <a:ext cx="9144007" cy="6858000"/>
            <a:chOff x="-8" y="0"/>
            <a:chExt cx="9144007" cy="6858000"/>
          </a:xfrm>
        </p:grpSpPr>
        <p:sp>
          <p:nvSpPr>
            <p:cNvPr id="18" name="Rectangle 17"/>
            <p:cNvSpPr/>
            <p:nvPr/>
          </p:nvSpPr>
          <p:spPr>
            <a:xfrm>
              <a:off x="-8" y="0"/>
              <a:ext cx="9144007" cy="6858000"/>
            </a:xfrm>
            <a:prstGeom prst="rect">
              <a:avLst/>
            </a:prstGeom>
            <a:gradFill flip="none" rotWithShape="1">
              <a:gsLst>
                <a:gs pos="51000">
                  <a:srgbClr val="175584"/>
                </a:gs>
                <a:gs pos="100000">
                  <a:srgbClr val="12456A"/>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pic>
          <p:nvPicPr>
            <p:cNvPr id="19" name="Picture 18" descr="fed logo_white.wmf"/>
            <p:cNvPicPr>
              <a:picLocks noChangeAspect="1"/>
            </p:cNvPicPr>
            <p:nvPr/>
          </p:nvPicPr>
          <p:blipFill>
            <a:blip r:embed="rId2">
              <a:alphaModFix amt="10000"/>
            </a:blip>
            <a:srcRect l="15843" r="14247" b="25095"/>
            <a:stretch>
              <a:fillRect/>
            </a:stretch>
          </p:blipFill>
          <p:spPr>
            <a:xfrm>
              <a:off x="0" y="2350255"/>
              <a:ext cx="3549108" cy="4507745"/>
            </a:xfrm>
            <a:prstGeom prst="rect">
              <a:avLst/>
            </a:prstGeom>
          </p:spPr>
        </p:pic>
      </p:grpSp>
      <p:pic>
        <p:nvPicPr>
          <p:cNvPr id="20" name="Picture 19" descr="Untitled-5.wmf"/>
          <p:cNvPicPr>
            <a:picLocks noChangeAspect="1"/>
          </p:cNvPicPr>
          <p:nvPr userDrawn="1"/>
        </p:nvPicPr>
        <p:blipFill>
          <a:blip r:embed="rId3"/>
          <a:stretch>
            <a:fillRect/>
          </a:stretch>
        </p:blipFill>
        <p:spPr>
          <a:xfrm>
            <a:off x="420032" y="621159"/>
            <a:ext cx="2582413" cy="1220421"/>
          </a:xfrm>
          <a:prstGeom prst="rect">
            <a:avLst/>
          </a:prstGeom>
        </p:spPr>
      </p:pic>
      <p:cxnSp>
        <p:nvCxnSpPr>
          <p:cNvPr id="21" name="Straight Connector 20"/>
          <p:cNvCxnSpPr/>
          <p:nvPr userDrawn="1"/>
        </p:nvCxnSpPr>
        <p:spPr>
          <a:xfrm rot="5400000">
            <a:off x="668561" y="3502500"/>
            <a:ext cx="5762683"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hasCustomPrompt="1"/>
          </p:nvPr>
        </p:nvSpPr>
        <p:spPr>
          <a:xfrm>
            <a:off x="3756842" y="1718778"/>
            <a:ext cx="4815065" cy="1603603"/>
          </a:xfrm>
          <a:prstGeom prst="rect">
            <a:avLst/>
          </a:prstGeom>
        </p:spPr>
        <p:txBody>
          <a:bodyPr anchor="b">
            <a:normAutofit/>
          </a:bodyPr>
          <a:lstStyle>
            <a:lvl1pPr marL="0" marR="0" indent="0" defTabSz="457200" rtl="0" eaLnBrk="1" fontAlgn="auto" latinLnBrk="0" hangingPunct="1">
              <a:lnSpc>
                <a:spcPct val="100000"/>
              </a:lnSpc>
              <a:spcBef>
                <a:spcPct val="0"/>
              </a:spcBef>
              <a:spcAft>
                <a:spcPts val="0"/>
              </a:spcAft>
              <a:tabLst/>
              <a:defRPr sz="3600">
                <a:solidFill>
                  <a:schemeClr val="bg1"/>
                </a:solidFill>
                <a:latin typeface="+mj-lt"/>
              </a:defRPr>
            </a:lvl1pPr>
          </a:lstStyle>
          <a:p>
            <a:pPr marL="0" marR="0" lvl="0" indent="0" defTabSz="4572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t>TITLE OF THE</a:t>
            </a:r>
            <a:b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br>
            <a: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t>PRESENTATION</a:t>
            </a:r>
            <a:endParaRPr kumimoji="0" lang="en-US" sz="2800" b="1" i="0" u="none" strike="noStrike" kern="1200" cap="none" spc="0" normalizeH="0" baseline="0" noProof="0" dirty="0">
              <a:ln>
                <a:noFill/>
              </a:ln>
              <a:solidFill>
                <a:schemeClr val="bg1"/>
              </a:solidFill>
              <a:effectLst/>
              <a:uLnTx/>
              <a:uFillTx/>
              <a:latin typeface="Arial Black"/>
              <a:ea typeface="+mj-ea"/>
              <a:cs typeface="Arial Black"/>
            </a:endParaRPr>
          </a:p>
        </p:txBody>
      </p:sp>
      <p:sp>
        <p:nvSpPr>
          <p:cNvPr id="9" name="Text Placeholder 8"/>
          <p:cNvSpPr>
            <a:spLocks noGrp="1"/>
          </p:cNvSpPr>
          <p:nvPr>
            <p:ph type="body" sz="quarter" idx="13" hasCustomPrompt="1"/>
          </p:nvPr>
        </p:nvSpPr>
        <p:spPr>
          <a:xfrm>
            <a:off x="3762374" y="3352800"/>
            <a:ext cx="4818888" cy="457200"/>
          </a:xfrm>
        </p:spPr>
        <p:txBody>
          <a:bodyPr/>
          <a:lstStyle>
            <a:lvl1pPr marL="0" indent="0">
              <a:buNone/>
              <a:defRPr sz="2400">
                <a:solidFill>
                  <a:schemeClr val="bg1"/>
                </a:solidFill>
                <a:latin typeface="+mj-lt"/>
              </a:defRPr>
            </a:lvl1pPr>
          </a:lstStyle>
          <a:p>
            <a:pPr lvl="0"/>
            <a:r>
              <a:rPr lang="en-US" dirty="0" smtClean="0"/>
              <a:t>subtitle</a:t>
            </a:r>
          </a:p>
        </p:txBody>
      </p:sp>
      <p:sp>
        <p:nvSpPr>
          <p:cNvPr id="15" name="Footer Placeholder 4"/>
          <p:cNvSpPr>
            <a:spLocks noGrp="1"/>
          </p:cNvSpPr>
          <p:nvPr>
            <p:ph type="ftr" sz="quarter" idx="11"/>
          </p:nvPr>
        </p:nvSpPr>
        <p:spPr>
          <a:xfrm>
            <a:off x="0" y="6705600"/>
            <a:ext cx="9144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Tree>
    <p:extLst>
      <p:ext uri="{BB962C8B-B14F-4D97-AF65-F5344CB8AC3E}">
        <p14:creationId xmlns:p14="http://schemas.microsoft.com/office/powerpoint/2010/main" val="106698083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20" name="Group 19"/>
          <p:cNvGrpSpPr/>
          <p:nvPr userDrawn="1"/>
        </p:nvGrpSpPr>
        <p:grpSpPr>
          <a:xfrm>
            <a:off x="-38698" y="12700"/>
            <a:ext cx="9182696" cy="6858004"/>
            <a:chOff x="-38696" y="-4"/>
            <a:chExt cx="9182696" cy="6858004"/>
          </a:xfrm>
        </p:grpSpPr>
        <p:pic>
          <p:nvPicPr>
            <p:cNvPr id="17" name="Picture 16" descr="Screen shot 2011-10-18 at 3.11.31 PM.png"/>
            <p:cNvPicPr>
              <a:picLocks noChangeAspect="1"/>
            </p:cNvPicPr>
            <p:nvPr userDrawn="1"/>
          </p:nvPicPr>
          <p:blipFill>
            <a:blip r:embed="rId2"/>
            <a:srcRect l="540" t="1109" r="470" b="693"/>
            <a:stretch>
              <a:fillRect/>
            </a:stretch>
          </p:blipFill>
          <p:spPr>
            <a:xfrm>
              <a:off x="-38696" y="-4"/>
              <a:ext cx="9182696" cy="6858004"/>
            </a:xfrm>
            <a:prstGeom prst="rect">
              <a:avLst/>
            </a:prstGeom>
          </p:spPr>
        </p:pic>
        <p:sp>
          <p:nvSpPr>
            <p:cNvPr id="16" name="Rectangle 15"/>
            <p:cNvSpPr>
              <a:spLocks noChangeAspect="1"/>
            </p:cNvSpPr>
            <p:nvPr userDrawn="1"/>
          </p:nvSpPr>
          <p:spPr>
            <a:xfrm rot="5400000">
              <a:off x="4602448" y="-1512736"/>
              <a:ext cx="1946175" cy="7136924"/>
            </a:xfrm>
            <a:prstGeom prst="rect">
              <a:avLst/>
            </a:prstGeom>
            <a:solidFill>
              <a:srgbClr val="12456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FFFFFF"/>
                </a:solidFill>
              </a:endParaRPr>
            </a:p>
          </p:txBody>
        </p:sp>
        <p:sp>
          <p:nvSpPr>
            <p:cNvPr id="26" name="Rectangle 25"/>
            <p:cNvSpPr>
              <a:spLocks noChangeAspect="1"/>
            </p:cNvSpPr>
            <p:nvPr userDrawn="1"/>
          </p:nvSpPr>
          <p:spPr>
            <a:xfrm>
              <a:off x="-38696" y="0"/>
              <a:ext cx="214205" cy="6858000"/>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26"/>
            <p:cNvSpPr>
              <a:spLocks noChangeAspect="1"/>
            </p:cNvSpPr>
            <p:nvPr userDrawn="1"/>
          </p:nvSpPr>
          <p:spPr>
            <a:xfrm>
              <a:off x="-8030" y="1076884"/>
              <a:ext cx="2251243" cy="1946175"/>
            </a:xfrm>
            <a:prstGeom prst="rect">
              <a:avLst/>
            </a:prstGeom>
            <a:solidFill>
              <a:srgbClr val="1245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28" name="Picture 27" descr="Untitled-5.wmf"/>
            <p:cNvPicPr>
              <a:picLocks noChangeAspect="1"/>
            </p:cNvPicPr>
            <p:nvPr userDrawn="1"/>
          </p:nvPicPr>
          <p:blipFill>
            <a:blip r:embed="rId3"/>
            <a:stretch>
              <a:fillRect/>
            </a:stretch>
          </p:blipFill>
          <p:spPr>
            <a:xfrm>
              <a:off x="519143" y="1703247"/>
              <a:ext cx="1377950" cy="651205"/>
            </a:xfrm>
            <a:prstGeom prst="rect">
              <a:avLst/>
            </a:prstGeom>
          </p:spPr>
        </p:pic>
        <p:sp>
          <p:nvSpPr>
            <p:cNvPr id="29" name="Rectangle 28"/>
            <p:cNvSpPr>
              <a:spLocks noChangeAspect="1"/>
            </p:cNvSpPr>
            <p:nvPr userDrawn="1"/>
          </p:nvSpPr>
          <p:spPr>
            <a:xfrm>
              <a:off x="-38696" y="1076883"/>
              <a:ext cx="214205" cy="1946175"/>
            </a:xfrm>
            <a:prstGeom prst="rect">
              <a:avLst/>
            </a:prstGeom>
            <a:solidFill>
              <a:srgbClr val="879D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3" name="Text Placeholder 2"/>
          <p:cNvSpPr>
            <a:spLocks noGrp="1"/>
          </p:cNvSpPr>
          <p:nvPr>
            <p:ph type="body" sz="quarter" idx="13" hasCustomPrompt="1"/>
          </p:nvPr>
        </p:nvSpPr>
        <p:spPr>
          <a:xfrm>
            <a:off x="2512233" y="1076883"/>
            <a:ext cx="4352925" cy="1277569"/>
          </a:xfrm>
          <a:prstGeom prst="rect">
            <a:avLst/>
          </a:prstGeom>
        </p:spPr>
        <p:txBody>
          <a:bodyPr anchor="b"/>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solidFill>
                  <a:schemeClr val="bg1"/>
                </a:solidFill>
                <a:latin typeface="Arial Black" pitchFamily="34" charset="0"/>
                <a:cs typeface="Arial Black"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t>TITLE OF THE</a:t>
            </a:r>
            <a:b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br>
            <a:r>
              <a:rPr kumimoji="0" lang="en-US" sz="2800" b="1" i="0" u="none" strike="noStrike" kern="1200" cap="none" spc="0" normalizeH="0" baseline="0" noProof="0" dirty="0" smtClean="0">
                <a:ln>
                  <a:noFill/>
                </a:ln>
                <a:solidFill>
                  <a:schemeClr val="bg1"/>
                </a:solidFill>
                <a:effectLst/>
                <a:uLnTx/>
                <a:uFillTx/>
                <a:latin typeface="Arial Black"/>
                <a:ea typeface="+mj-ea"/>
                <a:cs typeface="Arial Black"/>
              </a:rPr>
              <a:t>PRESENTATION</a:t>
            </a:r>
            <a:endParaRPr kumimoji="0" lang="en-US" sz="2800" b="1" i="0" u="none" strike="noStrike" kern="1200" cap="none" spc="0" normalizeH="0" baseline="0" noProof="0" dirty="0">
              <a:ln>
                <a:noFill/>
              </a:ln>
              <a:solidFill>
                <a:schemeClr val="bg1"/>
              </a:solidFill>
              <a:effectLst/>
              <a:uLnTx/>
              <a:uFillTx/>
              <a:latin typeface="Arial Black"/>
              <a:ea typeface="+mj-ea"/>
              <a:cs typeface="Arial Black"/>
            </a:endParaRPr>
          </a:p>
        </p:txBody>
      </p:sp>
      <p:sp>
        <p:nvSpPr>
          <p:cNvPr id="18" name="Text Placeholder 8"/>
          <p:cNvSpPr>
            <a:spLocks noGrp="1"/>
          </p:cNvSpPr>
          <p:nvPr>
            <p:ph type="body" sz="quarter" idx="14" hasCustomPrompt="1"/>
          </p:nvPr>
        </p:nvSpPr>
        <p:spPr>
          <a:xfrm>
            <a:off x="2514600" y="2367156"/>
            <a:ext cx="4352544" cy="457200"/>
          </a:xfrm>
        </p:spPr>
        <p:txBody>
          <a:bodyPr/>
          <a:lstStyle>
            <a:lvl1pPr marL="0" indent="0">
              <a:buNone/>
              <a:defRPr sz="2400">
                <a:solidFill>
                  <a:schemeClr val="bg1"/>
                </a:solidFill>
                <a:latin typeface="+mj-lt"/>
              </a:defRPr>
            </a:lvl1pPr>
          </a:lstStyle>
          <a:p>
            <a:pPr lvl="0"/>
            <a:r>
              <a:rPr lang="en-US" dirty="0" smtClean="0"/>
              <a:t>subtitle</a:t>
            </a:r>
          </a:p>
        </p:txBody>
      </p:sp>
      <p:sp>
        <p:nvSpPr>
          <p:cNvPr id="19" name="Footer Placeholder 4"/>
          <p:cNvSpPr>
            <a:spLocks noGrp="1"/>
          </p:cNvSpPr>
          <p:nvPr>
            <p:ph type="ftr" sz="quarter" idx="11"/>
          </p:nvPr>
        </p:nvSpPr>
        <p:spPr>
          <a:xfrm>
            <a:off x="0" y="6705600"/>
            <a:ext cx="9144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Tree>
    <p:extLst>
      <p:ext uri="{BB962C8B-B14F-4D97-AF65-F5344CB8AC3E}">
        <p14:creationId xmlns:p14="http://schemas.microsoft.com/office/powerpoint/2010/main" val="18200407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descr="Screen shot 2012-08-29 at 9.29.55 AM.png"/>
          <p:cNvPicPr>
            <a:picLocks noChangeAspect="1"/>
          </p:cNvPicPr>
          <p:nvPr userDrawn="1"/>
        </p:nvPicPr>
        <p:blipFill>
          <a:blip r:embed="rId2"/>
          <a:srcRect l="1560" t="2222" r="1935" b="2593"/>
          <a:stretch>
            <a:fillRect/>
          </a:stretch>
        </p:blipFill>
        <p:spPr>
          <a:xfrm>
            <a:off x="0" y="0"/>
            <a:ext cx="9161790" cy="6858000"/>
          </a:xfrm>
          <a:prstGeom prst="rect">
            <a:avLst/>
          </a:prstGeom>
        </p:spPr>
      </p:pic>
      <p:sp>
        <p:nvSpPr>
          <p:cNvPr id="16" name="Rectangle 15"/>
          <p:cNvSpPr/>
          <p:nvPr userDrawn="1"/>
        </p:nvSpPr>
        <p:spPr>
          <a:xfrm rot="5400000">
            <a:off x="3651250" y="1365250"/>
            <a:ext cx="1841500" cy="9143999"/>
          </a:xfrm>
          <a:prstGeom prst="rect">
            <a:avLst/>
          </a:prstGeom>
          <a:gradFill flip="none" rotWithShape="1">
            <a:gsLst>
              <a:gs pos="59000">
                <a:srgbClr val="0F4267"/>
              </a:gs>
              <a:gs pos="0">
                <a:srgbClr val="13587E"/>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descr="columns.tiff"/>
          <p:cNvPicPr>
            <a:picLocks noChangeAspect="1"/>
          </p:cNvPicPr>
          <p:nvPr userDrawn="1"/>
        </p:nvPicPr>
        <p:blipFill>
          <a:blip r:embed="rId3"/>
          <a:srcRect l="3911" t="2831" r="1733" b="1693"/>
          <a:stretch>
            <a:fillRect/>
          </a:stretch>
        </p:blipFill>
        <p:spPr>
          <a:xfrm flipH="1">
            <a:off x="4208010" y="1270248"/>
            <a:ext cx="4935990" cy="3746252"/>
          </a:xfrm>
          <a:prstGeom prst="rect">
            <a:avLst/>
          </a:prstGeom>
        </p:spPr>
      </p:pic>
      <p:sp>
        <p:nvSpPr>
          <p:cNvPr id="7" name="Rectangle 6"/>
          <p:cNvSpPr/>
          <p:nvPr userDrawn="1"/>
        </p:nvSpPr>
        <p:spPr>
          <a:xfrm>
            <a:off x="4208010" y="1270248"/>
            <a:ext cx="227013" cy="3746499"/>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userDrawn="1"/>
        </p:nvSpPr>
        <p:spPr>
          <a:xfrm rot="10800000">
            <a:off x="0" y="5016500"/>
            <a:ext cx="9144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userDrawn="1"/>
        </p:nvSpPr>
        <p:spPr>
          <a:xfrm>
            <a:off x="0" y="1270248"/>
            <a:ext cx="4208010" cy="3744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userDrawn="1"/>
        </p:nvSpPr>
        <p:spPr>
          <a:xfrm>
            <a:off x="0" y="1270248"/>
            <a:ext cx="4208010" cy="3746499"/>
          </a:xfrm>
          <a:prstGeom prst="rect">
            <a:avLst/>
          </a:prstGeom>
          <a:gradFill flip="none" rotWithShape="1">
            <a:gsLst>
              <a:gs pos="0">
                <a:srgbClr val="D1D7AE">
                  <a:alpha val="80000"/>
                </a:srgbClr>
              </a:gs>
              <a:gs pos="84000">
                <a:srgbClr val="879D51"/>
              </a:gs>
            </a:gsLst>
            <a:lin ang="6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2323"/>
              </a:solidFill>
              <a:cs typeface="Arial" pitchFamily="34" charset="0"/>
            </a:endParaRPr>
          </a:p>
        </p:txBody>
      </p:sp>
      <p:cxnSp>
        <p:nvCxnSpPr>
          <p:cNvPr id="11" name="Straight Connector 10"/>
          <p:cNvCxnSpPr/>
          <p:nvPr userDrawn="1"/>
        </p:nvCxnSpPr>
        <p:spPr>
          <a:xfrm>
            <a:off x="0" y="5014912"/>
            <a:ext cx="9144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 Placeholder 20"/>
          <p:cNvSpPr>
            <a:spLocks noGrp="1"/>
          </p:cNvSpPr>
          <p:nvPr userDrawn="1">
            <p:ph type="body" sz="quarter" idx="12" hasCustomPrompt="1"/>
          </p:nvPr>
        </p:nvSpPr>
        <p:spPr>
          <a:xfrm>
            <a:off x="222250" y="2862263"/>
            <a:ext cx="3449638" cy="528637"/>
          </a:xfrm>
          <a:prstGeom prst="rect">
            <a:avLst/>
          </a:prstGeom>
        </p:spPr>
        <p:txBody>
          <a:bodyPr/>
          <a:lstStyle>
            <a:lvl1pPr marL="0" indent="0">
              <a:buNone/>
              <a:defRPr sz="1600" baseline="0">
                <a:solidFill>
                  <a:schemeClr val="bg1"/>
                </a:solidFill>
                <a:latin typeface="+mj-lt"/>
              </a:defRPr>
            </a:lvl1pPr>
          </a:lstStyle>
          <a:p>
            <a:pPr lvl="0"/>
            <a:r>
              <a:rPr lang="en-US" dirty="0" smtClean="0"/>
              <a:t>Click to add subtitle</a:t>
            </a:r>
            <a:endParaRPr lang="en-US" dirty="0"/>
          </a:p>
        </p:txBody>
      </p:sp>
      <p:sp>
        <p:nvSpPr>
          <p:cNvPr id="14" name="Text Placeholder 22"/>
          <p:cNvSpPr>
            <a:spLocks noGrp="1"/>
          </p:cNvSpPr>
          <p:nvPr>
            <p:ph type="body" sz="quarter" idx="13" hasCustomPrompt="1"/>
          </p:nvPr>
        </p:nvSpPr>
        <p:spPr>
          <a:xfrm>
            <a:off x="222250" y="4097270"/>
            <a:ext cx="1589088" cy="358946"/>
          </a:xfrm>
          <a:prstGeom prst="rect">
            <a:avLst/>
          </a:prstGeom>
        </p:spPr>
        <p:txBody>
          <a:bodyPr/>
          <a:lstStyle>
            <a:lvl1pPr marL="0" indent="0" algn="l">
              <a:buNone/>
              <a:defRPr sz="1400" baseline="0">
                <a:solidFill>
                  <a:schemeClr val="tx1"/>
                </a:solidFill>
                <a:latin typeface="Arial" pitchFamily="34" charset="0"/>
                <a:cs typeface="Arial" pitchFamily="34" charset="0"/>
              </a:defRPr>
            </a:lvl1pPr>
            <a:lvl5pPr marL="1828800" indent="0">
              <a:buNone/>
              <a:defRPr/>
            </a:lvl5pPr>
          </a:lstStyle>
          <a:p>
            <a:pPr lvl="0"/>
            <a:r>
              <a:rPr lang="en-US" dirty="0" smtClean="0"/>
              <a:t>Presenter name</a:t>
            </a:r>
            <a:endParaRPr lang="en-US" dirty="0"/>
          </a:p>
        </p:txBody>
      </p:sp>
      <p:sp>
        <p:nvSpPr>
          <p:cNvPr id="17" name="Rectangle 16"/>
          <p:cNvSpPr/>
          <p:nvPr userDrawn="1"/>
        </p:nvSpPr>
        <p:spPr>
          <a:xfrm>
            <a:off x="0" y="6629400"/>
            <a:ext cx="9144000" cy="228600"/>
          </a:xfrm>
          <a:prstGeom prst="rect">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p:cNvSpPr/>
          <p:nvPr userDrawn="1"/>
        </p:nvSpPr>
        <p:spPr>
          <a:xfrm rot="10800000">
            <a:off x="0" y="1270248"/>
            <a:ext cx="9144000" cy="152401"/>
          </a:xfrm>
          <a:prstGeom prst="rect">
            <a:avLst/>
          </a:prstGeom>
          <a:gradFill flip="none" rotWithShape="1">
            <a:gsLst>
              <a:gs pos="0">
                <a:schemeClr val="tx1">
                  <a:alpha val="39000"/>
                </a:schemeClr>
              </a:gs>
              <a:gs pos="81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cxnSp>
        <p:nvCxnSpPr>
          <p:cNvPr id="22" name="Straight Connector 21"/>
          <p:cNvCxnSpPr/>
          <p:nvPr userDrawn="1"/>
        </p:nvCxnSpPr>
        <p:spPr>
          <a:xfrm>
            <a:off x="0" y="1268413"/>
            <a:ext cx="9144000" cy="1588"/>
          </a:xfrm>
          <a:prstGeom prst="line">
            <a:avLst/>
          </a:prstGeom>
          <a:ln w="38100" cap="flat" cmpd="sng" algn="ctr">
            <a:solidFill>
              <a:srgbClr val="879D5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9431867" y="5604933"/>
            <a:ext cx="184666" cy="369332"/>
          </a:xfrm>
          <a:prstGeom prst="rect">
            <a:avLst/>
          </a:prstGeom>
          <a:noFill/>
        </p:spPr>
        <p:txBody>
          <a:bodyPr wrap="none" rtlCol="0">
            <a:spAutoFit/>
          </a:bodyPr>
          <a:lstStyle/>
          <a:p>
            <a:endParaRPr lang="en-US" dirty="0">
              <a:solidFill>
                <a:srgbClr val="232323"/>
              </a:solidFill>
            </a:endParaRPr>
          </a:p>
        </p:txBody>
      </p:sp>
      <p:sp>
        <p:nvSpPr>
          <p:cNvPr id="24" name="Footer Placeholder 4"/>
          <p:cNvSpPr>
            <a:spLocks noGrp="1"/>
          </p:cNvSpPr>
          <p:nvPr>
            <p:ph type="ftr" sz="quarter" idx="11"/>
          </p:nvPr>
        </p:nvSpPr>
        <p:spPr>
          <a:xfrm>
            <a:off x="0" y="6705600"/>
            <a:ext cx="9144000" cy="152400"/>
          </a:xfrm>
        </p:spPr>
        <p:txBody>
          <a:bodyPr/>
          <a:lstStyle>
            <a:lvl1pPr>
              <a:defRPr>
                <a:solidFill>
                  <a:schemeClr val="tx1">
                    <a:lumMod val="50000"/>
                    <a:lumOff val="50000"/>
                  </a:schemeClr>
                </a:solidFill>
              </a:defRPr>
            </a:lvl1pPr>
          </a:lstStyle>
          <a:p>
            <a:endParaRPr lang="en-US" dirty="0">
              <a:solidFill>
                <a:srgbClr val="232323">
                  <a:lumMod val="50000"/>
                  <a:lumOff val="50000"/>
                </a:srgbClr>
              </a:solidFill>
            </a:endParaRPr>
          </a:p>
        </p:txBody>
      </p:sp>
      <p:sp>
        <p:nvSpPr>
          <p:cNvPr id="25" name="Text Placeholder 20"/>
          <p:cNvSpPr>
            <a:spLocks noGrp="1"/>
          </p:cNvSpPr>
          <p:nvPr>
            <p:ph type="body" sz="quarter" idx="14" hasCustomPrompt="1"/>
          </p:nvPr>
        </p:nvSpPr>
        <p:spPr>
          <a:xfrm>
            <a:off x="222250" y="2057400"/>
            <a:ext cx="3449638" cy="833437"/>
          </a:xfrm>
          <a:prstGeom prst="rect">
            <a:avLst/>
          </a:prstGeom>
        </p:spPr>
        <p:txBody>
          <a:bodyPr/>
          <a:lstStyle>
            <a:lvl1pPr marL="0" indent="0">
              <a:buNone/>
              <a:defRPr sz="2400" b="1" baseline="0">
                <a:solidFill>
                  <a:schemeClr val="bg1"/>
                </a:solidFill>
                <a:latin typeface="+mj-lt"/>
              </a:defRPr>
            </a:lvl1pPr>
          </a:lstStyle>
          <a:p>
            <a:pPr lvl="0"/>
            <a:r>
              <a:rPr lang="en-US" dirty="0" smtClean="0"/>
              <a:t>Title of the Presentation</a:t>
            </a:r>
            <a:endParaRPr lang="en-US" dirty="0"/>
          </a:p>
        </p:txBody>
      </p:sp>
    </p:spTree>
    <p:extLst>
      <p:ext uri="{BB962C8B-B14F-4D97-AF65-F5344CB8AC3E}">
        <p14:creationId xmlns:p14="http://schemas.microsoft.com/office/powerpoint/2010/main" val="407302866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0" y="6705600"/>
            <a:ext cx="9144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7239000" y="6705600"/>
            <a:ext cx="1905000" cy="152400"/>
          </a:xfrm>
          <a:prstGeom prst="rect">
            <a:avLst/>
          </a:prstGeom>
        </p:spPr>
        <p:txBody>
          <a:bodyPr/>
          <a:lstStyle>
            <a:lvl1pPr>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41695357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52400" y="1219200"/>
            <a:ext cx="8839200"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i="0">
                <a:latin typeface="+mj-lt"/>
              </a:defRPr>
            </a:lvl4pPr>
            <a:lvl5pPr>
              <a:buClr>
                <a:schemeClr val="accent1"/>
              </a:buClr>
              <a:defRPr sz="18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6649704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DB1A7E-8A29-4188-A724-DC87101388E3}" type="datetimeFigureOut">
              <a:rPr lang="en-US" smtClean="0"/>
              <a:t>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1925458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Rectangle 17"/>
          <p:cNvSpPr>
            <a:spLocks noGrp="1" noChangeArrowheads="1"/>
          </p:cNvSpPr>
          <p:nvPr>
            <p:ph type="ftr" sz="quarter" idx="10"/>
          </p:nvPr>
        </p:nvSpPr>
        <p:spPr>
          <a:ln/>
        </p:spPr>
        <p:txBody>
          <a:bodyPr/>
          <a:lstStyle>
            <a:lvl1pPr>
              <a:defRPr/>
            </a:lvl1pPr>
          </a:lstStyle>
          <a:p>
            <a:endParaRPr lang="en-US" dirty="0"/>
          </a:p>
        </p:txBody>
      </p:sp>
      <p:sp>
        <p:nvSpPr>
          <p:cNvPr id="5" name="Slide Number Placeholder 1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213955106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15900" y="1219200"/>
            <a:ext cx="4216400"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a:latin typeface="+mj-lt"/>
              </a:defRPr>
            </a:lvl4pPr>
            <a:lvl5pPr>
              <a:buClr>
                <a:schemeClr val="accent1"/>
              </a:buClr>
              <a:defRPr sz="18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84700" y="1219200"/>
            <a:ext cx="4216400" cy="5638800"/>
          </a:xfrm>
        </p:spPr>
        <p:txBody>
          <a:bodyPr/>
          <a:lstStyle>
            <a:lvl1pPr>
              <a:buClr>
                <a:schemeClr val="accent1"/>
              </a:buClr>
              <a:defRPr sz="2800">
                <a:latin typeface="+mj-lt"/>
              </a:defRPr>
            </a:lvl1pPr>
            <a:lvl2pPr>
              <a:buClr>
                <a:schemeClr val="accent1"/>
              </a:buClr>
              <a:defRPr sz="2400">
                <a:latin typeface="+mj-lt"/>
              </a:defRPr>
            </a:lvl2pPr>
            <a:lvl3pPr>
              <a:buClr>
                <a:schemeClr val="accent1"/>
              </a:buClr>
              <a:defRPr sz="2000">
                <a:latin typeface="+mj-lt"/>
              </a:defRPr>
            </a:lvl3pPr>
            <a:lvl4pPr>
              <a:buClr>
                <a:schemeClr val="accent1"/>
              </a:buClr>
              <a:defRPr sz="1800">
                <a:latin typeface="+mj-lt"/>
              </a:defRPr>
            </a:lvl4pPr>
            <a:lvl5pPr>
              <a:buClr>
                <a:schemeClr val="accent1"/>
              </a:buClr>
              <a:defRPr sz="1800">
                <a:latin typeface="+mj-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17"/>
          <p:cNvSpPr>
            <a:spLocks noGrp="1" noChangeArrowheads="1"/>
          </p:cNvSpPr>
          <p:nvPr>
            <p:ph type="ftr" sz="quarter" idx="10"/>
          </p:nvPr>
        </p:nvSpPr>
        <p:spPr>
          <a:ln/>
        </p:spPr>
        <p:txBody>
          <a:bodyPr/>
          <a:lstStyle>
            <a:lvl1pPr>
              <a:defRPr/>
            </a:lvl1pPr>
          </a:lstStyle>
          <a:p>
            <a:endParaRPr lang="en-US" dirty="0"/>
          </a:p>
        </p:txBody>
      </p:sp>
      <p:sp>
        <p:nvSpPr>
          <p:cNvPr id="6" name="Slide Number Placeholder 1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189161280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0" y="6705600"/>
            <a:ext cx="9144000" cy="1524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7239000" y="6705600"/>
            <a:ext cx="1905000" cy="152400"/>
          </a:xfrm>
          <a:prstGeom prst="rect">
            <a:avLst/>
          </a:prstGeom>
        </p:spPr>
        <p:txBody>
          <a:bodyPr/>
          <a:lstStyle>
            <a:lvl1pPr>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399612506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80ED01-E69B-4856-B6C9-246CF2375F14}"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402657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a:xfrm>
            <a:off x="1" y="0"/>
            <a:ext cx="9141291" cy="6858000"/>
            <a:chOff x="0" y="0"/>
            <a:chExt cx="9141291" cy="5143500"/>
          </a:xfrm>
        </p:grpSpPr>
        <p:pic>
          <p:nvPicPr>
            <p:cNvPr id="4" name="Picture 3" descr="Cov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1291" cy="5143500"/>
            </a:xfrm>
            <a:prstGeom prst="rect">
              <a:avLst/>
            </a:prstGeom>
          </p:spPr>
        </p:pic>
        <p:pic>
          <p:nvPicPr>
            <p:cNvPr id="10" name="Picture 9" descr="southernco_h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327" y="257557"/>
              <a:ext cx="2230549" cy="358014"/>
            </a:xfrm>
            <a:prstGeom prst="rect">
              <a:avLst/>
            </a:prstGeom>
          </p:spPr>
        </p:pic>
      </p:grpSp>
      <p:sp>
        <p:nvSpPr>
          <p:cNvPr id="2" name="Title 1"/>
          <p:cNvSpPr>
            <a:spLocks noGrp="1"/>
          </p:cNvSpPr>
          <p:nvPr>
            <p:ph type="ctrTitle"/>
          </p:nvPr>
        </p:nvSpPr>
        <p:spPr>
          <a:xfrm>
            <a:off x="457200" y="1021194"/>
            <a:ext cx="7772400" cy="1833913"/>
          </a:xfrm>
        </p:spPr>
        <p:txBody>
          <a:bodyPr anchor="ctr"/>
          <a:lstStyle>
            <a:lvl1pPr>
              <a:defRPr sz="2800">
                <a:solidFill>
                  <a:srgbClr val="4D4D4F"/>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57201" y="2954196"/>
            <a:ext cx="3202915" cy="1752600"/>
          </a:xfrm>
        </p:spPr>
        <p:txBody>
          <a:bodyPr/>
          <a:lstStyle>
            <a:lvl1pPr marL="0" indent="0" algn="l">
              <a:buNone/>
              <a:defRPr sz="1200">
                <a:solidFill>
                  <a:srgbClr val="4D4D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spTree>
    <p:extLst>
      <p:ext uri="{BB962C8B-B14F-4D97-AF65-F5344CB8AC3E}">
        <p14:creationId xmlns:p14="http://schemas.microsoft.com/office/powerpoint/2010/main" val="199679657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949247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Imagery">
    <p:spTree>
      <p:nvGrpSpPr>
        <p:cNvPr id="1" name=""/>
        <p:cNvGrpSpPr/>
        <p:nvPr/>
      </p:nvGrpSpPr>
      <p:grpSpPr>
        <a:xfrm>
          <a:off x="0" y="0"/>
          <a:ext cx="0" cy="0"/>
          <a:chOff x="0" y="0"/>
          <a:chExt cx="0" cy="0"/>
        </a:xfrm>
      </p:grpSpPr>
      <p:sp>
        <p:nvSpPr>
          <p:cNvPr id="2" name="Title 1"/>
          <p:cNvSpPr>
            <a:spLocks noGrp="1"/>
          </p:cNvSpPr>
          <p:nvPr>
            <p:ph type="title"/>
          </p:nvPr>
        </p:nvSpPr>
        <p:spPr>
          <a:xfrm>
            <a:off x="457201" y="295702"/>
            <a:ext cx="5026370" cy="604865"/>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146048"/>
            <a:ext cx="5026370" cy="49972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p:nvPr>
        </p:nvSpPr>
        <p:spPr>
          <a:xfrm>
            <a:off x="5943600" y="997647"/>
            <a:ext cx="3200400" cy="5364480"/>
          </a:xfrm>
          <a:solidFill>
            <a:srgbClr val="DBDBDC"/>
          </a:solidFill>
        </p:spPr>
        <p:txBody>
          <a:bodyPr/>
          <a:lstStyle>
            <a:lvl1pPr marL="0" indent="0">
              <a:buNone/>
              <a:defRPr sz="1000">
                <a:solidFill>
                  <a:schemeClr val="tx1"/>
                </a:solidFill>
              </a:defRPr>
            </a:lvl1pPr>
          </a:lstStyle>
          <a:p>
            <a:r>
              <a:rPr lang="en-US"/>
              <a:t>Click icon to add picture</a:t>
            </a:r>
          </a:p>
        </p:txBody>
      </p:sp>
    </p:spTree>
    <p:extLst>
      <p:ext uri="{BB962C8B-B14F-4D97-AF65-F5344CB8AC3E}">
        <p14:creationId xmlns:p14="http://schemas.microsoft.com/office/powerpoint/2010/main" val="304952504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304801"/>
            <a:ext cx="7773077" cy="60486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199" y="1146048"/>
            <a:ext cx="3657600" cy="48768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677" y="1146048"/>
            <a:ext cx="3657600" cy="48768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0114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146049"/>
            <a:ext cx="1691640" cy="3952169"/>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p:txBody>
      </p:sp>
      <p:sp>
        <p:nvSpPr>
          <p:cNvPr id="4" name="Content Placeholder 3"/>
          <p:cNvSpPr>
            <a:spLocks noGrp="1"/>
          </p:cNvSpPr>
          <p:nvPr>
            <p:ph sz="half" idx="2"/>
          </p:nvPr>
        </p:nvSpPr>
        <p:spPr>
          <a:xfrm>
            <a:off x="4757485" y="1146049"/>
            <a:ext cx="1691640" cy="3952169"/>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p:txBody>
      </p:sp>
      <p:sp>
        <p:nvSpPr>
          <p:cNvPr id="5" name="Content Placeholder 2"/>
          <p:cNvSpPr>
            <a:spLocks noGrp="1"/>
          </p:cNvSpPr>
          <p:nvPr>
            <p:ph sz="half" idx="10"/>
          </p:nvPr>
        </p:nvSpPr>
        <p:spPr>
          <a:xfrm>
            <a:off x="2607342" y="1146049"/>
            <a:ext cx="1691640" cy="3952169"/>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p:txBody>
      </p:sp>
      <p:sp>
        <p:nvSpPr>
          <p:cNvPr id="6" name="Content Placeholder 3"/>
          <p:cNvSpPr>
            <a:spLocks noGrp="1"/>
          </p:cNvSpPr>
          <p:nvPr>
            <p:ph sz="half" idx="11"/>
          </p:nvPr>
        </p:nvSpPr>
        <p:spPr>
          <a:xfrm>
            <a:off x="6907628" y="1146049"/>
            <a:ext cx="1691640" cy="3952169"/>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4483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ry Backgroun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997647"/>
            <a:ext cx="9144000" cy="5364480"/>
          </a:xfrm>
          <a:solidFill>
            <a:srgbClr val="DBDBDC"/>
          </a:solidFill>
        </p:spPr>
        <p:txBody>
          <a:bodyPr/>
          <a:lstStyle>
            <a:lvl1pPr marL="0" indent="0">
              <a:buNone/>
              <a:defRPr sz="1000">
                <a:solidFill>
                  <a:schemeClr val="tx1"/>
                </a:solidFill>
              </a:defRPr>
            </a:lvl1pPr>
          </a:lstStyle>
          <a:p>
            <a:r>
              <a:rPr lang="en-US"/>
              <a:t>Click icon to add picture</a:t>
            </a:r>
          </a:p>
        </p:txBody>
      </p:sp>
      <p:sp>
        <p:nvSpPr>
          <p:cNvPr id="3" name="Content Placeholder 2"/>
          <p:cNvSpPr>
            <a:spLocks noGrp="1"/>
          </p:cNvSpPr>
          <p:nvPr>
            <p:ph idx="1"/>
          </p:nvPr>
        </p:nvSpPr>
        <p:spPr>
          <a:xfrm>
            <a:off x="457200" y="1463652"/>
            <a:ext cx="5026370" cy="4662512"/>
          </a:xfrm>
        </p:spPr>
        <p:txBody>
          <a:bodyPr/>
          <a:lstStyle>
            <a:lvl1pPr marL="0" indent="0">
              <a:buNone/>
              <a:defRPr/>
            </a:lvl1pPr>
          </a:lstStyle>
          <a:p>
            <a:pPr lvl="0"/>
            <a:r>
              <a:rPr lang="en-US"/>
              <a:t>Edit Master text styles</a:t>
            </a:r>
          </a:p>
        </p:txBody>
      </p:sp>
      <p:sp>
        <p:nvSpPr>
          <p:cNvPr id="4" name="Title 3"/>
          <p:cNvSpPr>
            <a:spLocks noGrp="1"/>
          </p:cNvSpPr>
          <p:nvPr>
            <p:ph type="title"/>
          </p:nvPr>
        </p:nvSpPr>
        <p:spPr>
          <a:xfrm>
            <a:off x="457201" y="301413"/>
            <a:ext cx="5027064" cy="604865"/>
          </a:xfrm>
        </p:spPr>
        <p:txBody>
          <a:bodyPr/>
          <a:lstStyle/>
          <a:p>
            <a:r>
              <a:rPr lang="en-US"/>
              <a:t>Click to edit Master title style</a:t>
            </a:r>
          </a:p>
        </p:txBody>
      </p:sp>
    </p:spTree>
    <p:extLst>
      <p:ext uri="{BB962C8B-B14F-4D97-AF65-F5344CB8AC3E}">
        <p14:creationId xmlns:p14="http://schemas.microsoft.com/office/powerpoint/2010/main" val="315653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DB1A7E-8A29-4188-A724-DC87101388E3}" type="datetimeFigureOut">
              <a:rPr lang="en-US" smtClean="0"/>
              <a:t>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4197398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996615"/>
            <a:ext cx="4563779" cy="2682240"/>
          </a:xfrm>
          <a:solidFill>
            <a:srgbClr val="DBDBDC"/>
          </a:solidFill>
        </p:spPr>
        <p:txBody>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Picture Placeholder 2"/>
          <p:cNvSpPr>
            <a:spLocks noGrp="1"/>
          </p:cNvSpPr>
          <p:nvPr>
            <p:ph type="pic" idx="10"/>
          </p:nvPr>
        </p:nvSpPr>
        <p:spPr>
          <a:xfrm>
            <a:off x="4580222" y="996615"/>
            <a:ext cx="4563779" cy="2682240"/>
          </a:xfrm>
          <a:solidFill>
            <a:srgbClr val="DBDBDC"/>
          </a:solidFill>
        </p:spPr>
        <p:txBody>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Picture Placeholder 2"/>
          <p:cNvSpPr>
            <a:spLocks noGrp="1"/>
          </p:cNvSpPr>
          <p:nvPr>
            <p:ph type="pic" idx="12"/>
          </p:nvPr>
        </p:nvSpPr>
        <p:spPr>
          <a:xfrm>
            <a:off x="1" y="3688665"/>
            <a:ext cx="4563779" cy="2682240"/>
          </a:xfrm>
          <a:solidFill>
            <a:srgbClr val="DBDBDC"/>
          </a:solidFill>
        </p:spPr>
        <p:txBody>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4"/>
          </p:nvPr>
        </p:nvSpPr>
        <p:spPr>
          <a:xfrm>
            <a:off x="4580222" y="3688665"/>
            <a:ext cx="4563779" cy="2682240"/>
          </a:xfrm>
          <a:solidFill>
            <a:srgbClr val="DBDBDC"/>
          </a:solidFill>
        </p:spPr>
        <p:txBody>
          <a:bodyPr/>
          <a:lstStyle>
            <a:lvl1pPr marL="0" indent="0">
              <a:buNone/>
              <a:defRPr sz="1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0" y="3252135"/>
            <a:ext cx="4572000" cy="426720"/>
          </a:xfrm>
          <a:solidFill>
            <a:schemeClr val="bg1">
              <a:alpha val="60000"/>
            </a:schemeClr>
          </a:solidFill>
        </p:spPr>
        <p:txBody>
          <a:bodyPr anchor="ctr"/>
          <a:lstStyle>
            <a:lvl1pPr marL="0" indent="0" algn="ct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1</a:t>
            </a:r>
          </a:p>
        </p:txBody>
      </p:sp>
      <p:sp>
        <p:nvSpPr>
          <p:cNvPr id="9" name="Text Placeholder 3"/>
          <p:cNvSpPr>
            <a:spLocks noGrp="1"/>
          </p:cNvSpPr>
          <p:nvPr>
            <p:ph type="body" sz="half" idx="11" hasCustomPrompt="1"/>
          </p:nvPr>
        </p:nvSpPr>
        <p:spPr>
          <a:xfrm>
            <a:off x="4572000" y="3252135"/>
            <a:ext cx="4572000" cy="426720"/>
          </a:xfrm>
          <a:solidFill>
            <a:schemeClr val="bg1">
              <a:alpha val="60000"/>
            </a:schemeClr>
          </a:solidFill>
        </p:spPr>
        <p:txBody>
          <a:bodyPr anchor="ctr"/>
          <a:lstStyle>
            <a:lvl1pPr marL="0" indent="0" algn="ct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2</a:t>
            </a:r>
          </a:p>
        </p:txBody>
      </p:sp>
      <p:sp>
        <p:nvSpPr>
          <p:cNvPr id="11" name="Text Placeholder 3"/>
          <p:cNvSpPr>
            <a:spLocks noGrp="1"/>
          </p:cNvSpPr>
          <p:nvPr>
            <p:ph type="body" sz="half" idx="13" hasCustomPrompt="1"/>
          </p:nvPr>
        </p:nvSpPr>
        <p:spPr>
          <a:xfrm>
            <a:off x="0" y="5944185"/>
            <a:ext cx="4572000" cy="426720"/>
          </a:xfrm>
          <a:solidFill>
            <a:schemeClr val="bg1">
              <a:alpha val="60000"/>
            </a:schemeClr>
          </a:solidFill>
        </p:spPr>
        <p:txBody>
          <a:bodyPr anchor="ctr"/>
          <a:lstStyle>
            <a:lvl1pPr marL="0" indent="0" algn="ct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3</a:t>
            </a:r>
          </a:p>
        </p:txBody>
      </p:sp>
      <p:sp>
        <p:nvSpPr>
          <p:cNvPr id="13" name="Text Placeholder 3"/>
          <p:cNvSpPr>
            <a:spLocks noGrp="1"/>
          </p:cNvSpPr>
          <p:nvPr>
            <p:ph type="body" sz="half" idx="15" hasCustomPrompt="1"/>
          </p:nvPr>
        </p:nvSpPr>
        <p:spPr>
          <a:xfrm>
            <a:off x="4572000" y="5944184"/>
            <a:ext cx="4572000" cy="426720"/>
          </a:xfrm>
          <a:solidFill>
            <a:schemeClr val="bg1">
              <a:alpha val="60000"/>
            </a:schemeClr>
          </a:solidFill>
        </p:spPr>
        <p:txBody>
          <a:bodyPr anchor="ctr"/>
          <a:lstStyle>
            <a:lvl1pPr marL="0" indent="0" algn="ct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4</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2433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146048"/>
            <a:ext cx="2743200" cy="487680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hasCustomPrompt="1"/>
          </p:nvPr>
        </p:nvSpPr>
        <p:spPr>
          <a:xfrm>
            <a:off x="3662277" y="1146047"/>
            <a:ext cx="4568001" cy="395460"/>
          </a:xfrm>
        </p:spPr>
        <p:txBody>
          <a:bodyPr/>
          <a:lstStyle>
            <a:lvl1pPr marL="0" indent="0">
              <a:buNone/>
              <a:defRPr sz="1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Chart title (optional)</a:t>
            </a:r>
          </a:p>
        </p:txBody>
      </p:sp>
      <p:sp>
        <p:nvSpPr>
          <p:cNvPr id="5" name="Content Placeholder 3"/>
          <p:cNvSpPr>
            <a:spLocks noGrp="1"/>
          </p:cNvSpPr>
          <p:nvPr>
            <p:ph sz="half" idx="10"/>
          </p:nvPr>
        </p:nvSpPr>
        <p:spPr>
          <a:xfrm>
            <a:off x="3662277" y="1549102"/>
            <a:ext cx="4568001" cy="4527849"/>
          </a:xfrm>
        </p:spPr>
        <p:txBody>
          <a:bodyPr/>
          <a:lstStyle>
            <a:lvl1pPr marL="0" indent="0">
              <a:buNone/>
              <a:defRPr sz="1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9364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146048"/>
            <a:ext cx="2743200" cy="487680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662277" y="1146048"/>
            <a:ext cx="4568001" cy="2305675"/>
          </a:xfrm>
        </p:spPr>
        <p:txBody>
          <a:bodyPr/>
          <a:lstStyle>
            <a:lvl1pPr marL="0" indent="0">
              <a:buNone/>
              <a:defRPr sz="1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5" name="Content Placeholder 3"/>
          <p:cNvSpPr>
            <a:spLocks noGrp="1"/>
          </p:cNvSpPr>
          <p:nvPr>
            <p:ph sz="half" idx="10"/>
          </p:nvPr>
        </p:nvSpPr>
        <p:spPr>
          <a:xfrm>
            <a:off x="3662277" y="3769426"/>
            <a:ext cx="4568001" cy="2307525"/>
          </a:xfrm>
        </p:spPr>
        <p:txBody>
          <a:bodyPr/>
          <a:lstStyle>
            <a:lvl1pPr marL="0" indent="0">
              <a:buNone/>
              <a:defRPr sz="1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1885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harts with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3760866"/>
            <a:ext cx="7768155" cy="2316085"/>
          </a:xfrm>
        </p:spPr>
        <p:txBody>
          <a:bodyPr/>
          <a:lstStyle>
            <a:lvl1pPr>
              <a:defRPr sz="1400"/>
            </a:lvl1pPr>
            <a:lvl2pPr>
              <a:defRPr sz="14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57198" y="1146048"/>
            <a:ext cx="2468880" cy="2316480"/>
          </a:xfrm>
        </p:spPr>
        <p:txBody>
          <a:bodyPr/>
          <a:lstStyle>
            <a:lvl1pPr marL="0" indent="0">
              <a:buNone/>
              <a:defRPr sz="1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5" name="Content Placeholder 3"/>
          <p:cNvSpPr>
            <a:spLocks noGrp="1"/>
          </p:cNvSpPr>
          <p:nvPr>
            <p:ph sz="half" idx="10"/>
          </p:nvPr>
        </p:nvSpPr>
        <p:spPr>
          <a:xfrm>
            <a:off x="3109298" y="1146048"/>
            <a:ext cx="2468880" cy="2316480"/>
          </a:xfrm>
        </p:spPr>
        <p:txBody>
          <a:bodyPr/>
          <a:lstStyle>
            <a:lvl1pPr marL="0" indent="0">
              <a:buNone/>
              <a:defRPr sz="1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6" name="Content Placeholder 3"/>
          <p:cNvSpPr>
            <a:spLocks noGrp="1"/>
          </p:cNvSpPr>
          <p:nvPr>
            <p:ph sz="half" idx="11"/>
          </p:nvPr>
        </p:nvSpPr>
        <p:spPr>
          <a:xfrm>
            <a:off x="5761397" y="1146048"/>
            <a:ext cx="2468880" cy="2316480"/>
          </a:xfrm>
        </p:spPr>
        <p:txBody>
          <a:bodyPr/>
          <a:lstStyle>
            <a:lvl1pPr marL="0" indent="0">
              <a:buNone/>
              <a:defRPr sz="1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3658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30356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373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ack Page">
    <p:spTree>
      <p:nvGrpSpPr>
        <p:cNvPr id="1" name=""/>
        <p:cNvGrpSpPr/>
        <p:nvPr/>
      </p:nvGrpSpPr>
      <p:grpSpPr>
        <a:xfrm>
          <a:off x="0" y="0"/>
          <a:ext cx="0" cy="0"/>
          <a:chOff x="0" y="0"/>
          <a:chExt cx="0" cy="0"/>
        </a:xfrm>
      </p:grpSpPr>
      <p:pic>
        <p:nvPicPr>
          <p:cNvPr id="2" name="Picture 1" descr="southernco_h_rg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1026" r="3038"/>
          <a:stretch/>
        </p:blipFill>
        <p:spPr>
          <a:xfrm>
            <a:off x="1940294" y="2673730"/>
            <a:ext cx="5263412" cy="1174127"/>
          </a:xfrm>
          <a:prstGeom prst="rect">
            <a:avLst/>
          </a:prstGeom>
        </p:spPr>
      </p:pic>
    </p:spTree>
    <p:extLst>
      <p:ext uri="{BB962C8B-B14F-4D97-AF65-F5344CB8AC3E}">
        <p14:creationId xmlns:p14="http://schemas.microsoft.com/office/powerpoint/2010/main" val="30073289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with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764" y="0"/>
            <a:ext cx="9130473" cy="6858000"/>
          </a:xfrm>
          <a:prstGeom prst="rect">
            <a:avLst/>
          </a:prstGeom>
        </p:spPr>
      </p:pic>
      <p:grpSp>
        <p:nvGrpSpPr>
          <p:cNvPr id="20" name="Group 19"/>
          <p:cNvGrpSpPr/>
          <p:nvPr userDrawn="1"/>
        </p:nvGrpSpPr>
        <p:grpSpPr>
          <a:xfrm>
            <a:off x="-1" y="-1"/>
            <a:ext cx="9141292" cy="6858001"/>
            <a:chOff x="-1" y="-1"/>
            <a:chExt cx="9141292" cy="5143501"/>
          </a:xfrm>
        </p:grpSpPr>
        <p:sp>
          <p:nvSpPr>
            <p:cNvPr id="21" name="Rectangle 20"/>
            <p:cNvSpPr/>
            <p:nvPr userDrawn="1"/>
          </p:nvSpPr>
          <p:spPr>
            <a:xfrm>
              <a:off x="-1" y="-1"/>
              <a:ext cx="6573783" cy="5143501"/>
            </a:xfrm>
            <a:prstGeom prst="rect">
              <a:avLst/>
            </a:prstGeom>
            <a:gradFill flip="none" rotWithShape="1">
              <a:gsLst>
                <a:gs pos="0">
                  <a:schemeClr val="bg1">
                    <a:alpha val="75000"/>
                  </a:schemeClr>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22" name="Picture 21" descr="Cover triangles.png"/>
            <p:cNvPicPr>
              <a:picLocks noChangeAspect="1"/>
            </p:cNvPicPr>
            <p:nvPr userDrawn="1"/>
          </p:nvPicPr>
          <p:blipFill rotWithShape="1">
            <a:blip r:embed="rId3" cstate="print">
              <a:alphaModFix amt="90000"/>
              <a:extLst>
                <a:ext uri="{28A0092B-C50C-407E-A947-70E740481C1C}">
                  <a14:useLocalDpi xmlns:a14="http://schemas.microsoft.com/office/drawing/2010/main"/>
                </a:ext>
              </a:extLst>
            </a:blip>
            <a:srcRect/>
            <a:stretch/>
          </p:blipFill>
          <p:spPr>
            <a:xfrm>
              <a:off x="0" y="2572622"/>
              <a:ext cx="9141291" cy="2570878"/>
            </a:xfrm>
            <a:prstGeom prst="rect">
              <a:avLst/>
            </a:prstGeom>
          </p:spPr>
        </p:pic>
        <p:pic>
          <p:nvPicPr>
            <p:cNvPr id="23" name="Picture 22" descr="southernco_h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327" y="257557"/>
              <a:ext cx="2230549" cy="358014"/>
            </a:xfrm>
            <a:prstGeom prst="rect">
              <a:avLst/>
            </a:prstGeom>
          </p:spPr>
        </p:pic>
      </p:grpSp>
      <p:sp>
        <p:nvSpPr>
          <p:cNvPr id="2" name="Title 1"/>
          <p:cNvSpPr>
            <a:spLocks noGrp="1"/>
          </p:cNvSpPr>
          <p:nvPr userDrawn="1">
            <p:ph type="ctrTitle"/>
          </p:nvPr>
        </p:nvSpPr>
        <p:spPr>
          <a:xfrm>
            <a:off x="457201" y="1021194"/>
            <a:ext cx="4721181" cy="1833913"/>
          </a:xfrm>
        </p:spPr>
        <p:txBody>
          <a:bodyPr anchor="ctr"/>
          <a:lstStyle>
            <a:lvl1pPr>
              <a:defRPr sz="2800">
                <a:solidFill>
                  <a:srgbClr val="4D4D4F"/>
                </a:solidFill>
              </a:defRPr>
            </a:lvl1pPr>
          </a:lstStyle>
          <a:p>
            <a:r>
              <a:rPr lang="en-US"/>
              <a:t>Click to edit Master title style</a:t>
            </a:r>
            <a:endParaRPr lang="en-US" dirty="0"/>
          </a:p>
        </p:txBody>
      </p:sp>
      <p:sp>
        <p:nvSpPr>
          <p:cNvPr id="3" name="Subtitle 2"/>
          <p:cNvSpPr>
            <a:spLocks noGrp="1"/>
          </p:cNvSpPr>
          <p:nvPr userDrawn="1">
            <p:ph type="subTitle" idx="1" hasCustomPrompt="1"/>
          </p:nvPr>
        </p:nvSpPr>
        <p:spPr>
          <a:xfrm>
            <a:off x="457201" y="2954196"/>
            <a:ext cx="3202915" cy="1752600"/>
          </a:xfrm>
        </p:spPr>
        <p:txBody>
          <a:bodyPr/>
          <a:lstStyle>
            <a:lvl1pPr marL="0" indent="0" algn="l">
              <a:buNone/>
              <a:defRPr sz="1200">
                <a:solidFill>
                  <a:srgbClr val="4D4D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spTree>
    <p:extLst>
      <p:ext uri="{BB962C8B-B14F-4D97-AF65-F5344CB8AC3E}">
        <p14:creationId xmlns:p14="http://schemas.microsoft.com/office/powerpoint/2010/main" val="4265462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Divider Red">
    <p:spTree>
      <p:nvGrpSpPr>
        <p:cNvPr id="1" name=""/>
        <p:cNvGrpSpPr/>
        <p:nvPr/>
      </p:nvGrpSpPr>
      <p:grpSpPr>
        <a:xfrm>
          <a:off x="0" y="0"/>
          <a:ext cx="0" cy="0"/>
          <a:chOff x="0" y="0"/>
          <a:chExt cx="0" cy="0"/>
        </a:xfrm>
      </p:grpSpPr>
      <p:pic>
        <p:nvPicPr>
          <p:cNvPr id="6" name="Picture 5" descr="Divider-red.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41291" cy="6858000"/>
          </a:xfrm>
          <a:prstGeom prst="rect">
            <a:avLst/>
          </a:prstGeom>
        </p:spPr>
      </p:pic>
      <p:sp>
        <p:nvSpPr>
          <p:cNvPr id="2" name="Title 1"/>
          <p:cNvSpPr>
            <a:spLocks noGrp="1"/>
          </p:cNvSpPr>
          <p:nvPr>
            <p:ph type="title" hasCustomPrompt="1"/>
          </p:nvPr>
        </p:nvSpPr>
        <p:spPr>
          <a:xfrm>
            <a:off x="457200" y="1591176"/>
            <a:ext cx="7772400" cy="1362075"/>
          </a:xfrm>
        </p:spPr>
        <p:txBody>
          <a:bodyPr anchor="t"/>
          <a:lstStyle>
            <a:lvl1pPr algn="l">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35689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p:spTree>
      <p:nvGrpSpPr>
        <p:cNvPr id="1" name=""/>
        <p:cNvGrpSpPr/>
        <p:nvPr/>
      </p:nvGrpSpPr>
      <p:grpSpPr>
        <a:xfrm>
          <a:off x="0" y="0"/>
          <a:ext cx="0" cy="0"/>
          <a:chOff x="0" y="0"/>
          <a:chExt cx="0" cy="0"/>
        </a:xfrm>
      </p:grpSpPr>
      <p:pic>
        <p:nvPicPr>
          <p:cNvPr id="6" name="Picture 5" descr="Divider-blu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41291" cy="6858000"/>
          </a:xfrm>
          <a:prstGeom prst="rect">
            <a:avLst/>
          </a:prstGeom>
        </p:spPr>
      </p:pic>
      <p:sp>
        <p:nvSpPr>
          <p:cNvPr id="2" name="Title 1"/>
          <p:cNvSpPr>
            <a:spLocks noGrp="1"/>
          </p:cNvSpPr>
          <p:nvPr>
            <p:ph type="title" hasCustomPrompt="1"/>
          </p:nvPr>
        </p:nvSpPr>
        <p:spPr>
          <a:xfrm>
            <a:off x="457200" y="1591176"/>
            <a:ext cx="7772400" cy="1362075"/>
          </a:xfrm>
        </p:spPr>
        <p:txBody>
          <a:bodyPr anchor="t"/>
          <a:lstStyle>
            <a:lvl1pPr algn="l">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27187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B1A7E-8A29-4188-A724-DC87101388E3}" type="datetimeFigureOut">
              <a:rPr lang="en-US" smtClean="0"/>
              <a:t>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221482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Divider Cyan">
    <p:spTree>
      <p:nvGrpSpPr>
        <p:cNvPr id="1" name=""/>
        <p:cNvGrpSpPr/>
        <p:nvPr/>
      </p:nvGrpSpPr>
      <p:grpSpPr>
        <a:xfrm>
          <a:off x="0" y="0"/>
          <a:ext cx="0" cy="0"/>
          <a:chOff x="0" y="0"/>
          <a:chExt cx="0" cy="0"/>
        </a:xfrm>
      </p:grpSpPr>
      <p:pic>
        <p:nvPicPr>
          <p:cNvPr id="6" name="Picture 5" descr="Divider-cya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41291" cy="6858000"/>
          </a:xfrm>
          <a:prstGeom prst="rect">
            <a:avLst/>
          </a:prstGeom>
        </p:spPr>
      </p:pic>
      <p:sp>
        <p:nvSpPr>
          <p:cNvPr id="2" name="Title 1"/>
          <p:cNvSpPr>
            <a:spLocks noGrp="1"/>
          </p:cNvSpPr>
          <p:nvPr>
            <p:ph type="title" hasCustomPrompt="1"/>
          </p:nvPr>
        </p:nvSpPr>
        <p:spPr>
          <a:xfrm>
            <a:off x="457200" y="1591176"/>
            <a:ext cx="7772400" cy="1362075"/>
          </a:xfrm>
        </p:spPr>
        <p:txBody>
          <a:bodyPr anchor="t"/>
          <a:lstStyle>
            <a:lvl1pPr algn="l">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4929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Divider Green">
    <p:spTree>
      <p:nvGrpSpPr>
        <p:cNvPr id="1" name=""/>
        <p:cNvGrpSpPr/>
        <p:nvPr/>
      </p:nvGrpSpPr>
      <p:grpSpPr>
        <a:xfrm>
          <a:off x="0" y="0"/>
          <a:ext cx="0" cy="0"/>
          <a:chOff x="0" y="0"/>
          <a:chExt cx="0" cy="0"/>
        </a:xfrm>
      </p:grpSpPr>
      <p:pic>
        <p:nvPicPr>
          <p:cNvPr id="3" name="Picture 2" descr="Divider-gree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41291" cy="6858000"/>
          </a:xfrm>
          <a:prstGeom prst="rect">
            <a:avLst/>
          </a:prstGeom>
        </p:spPr>
      </p:pic>
      <p:sp>
        <p:nvSpPr>
          <p:cNvPr id="2" name="Title 1"/>
          <p:cNvSpPr>
            <a:spLocks noGrp="1"/>
          </p:cNvSpPr>
          <p:nvPr>
            <p:ph type="title" hasCustomPrompt="1"/>
          </p:nvPr>
        </p:nvSpPr>
        <p:spPr>
          <a:xfrm>
            <a:off x="457200" y="1591176"/>
            <a:ext cx="7772400" cy="1362075"/>
          </a:xfrm>
        </p:spPr>
        <p:txBody>
          <a:bodyPr anchor="t"/>
          <a:lstStyle>
            <a:lvl1pPr algn="l">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894211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Divider Grey">
    <p:spTree>
      <p:nvGrpSpPr>
        <p:cNvPr id="1" name=""/>
        <p:cNvGrpSpPr/>
        <p:nvPr/>
      </p:nvGrpSpPr>
      <p:grpSpPr>
        <a:xfrm>
          <a:off x="0" y="0"/>
          <a:ext cx="0" cy="0"/>
          <a:chOff x="0" y="0"/>
          <a:chExt cx="0" cy="0"/>
        </a:xfrm>
      </p:grpSpPr>
      <p:pic>
        <p:nvPicPr>
          <p:cNvPr id="6" name="Picture 5" descr="Divider-grey.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41291" cy="6858000"/>
          </a:xfrm>
          <a:prstGeom prst="rect">
            <a:avLst/>
          </a:prstGeom>
        </p:spPr>
      </p:pic>
      <p:sp>
        <p:nvSpPr>
          <p:cNvPr id="2" name="Title 1"/>
          <p:cNvSpPr>
            <a:spLocks noGrp="1"/>
          </p:cNvSpPr>
          <p:nvPr>
            <p:ph type="title" hasCustomPrompt="1"/>
          </p:nvPr>
        </p:nvSpPr>
        <p:spPr>
          <a:xfrm>
            <a:off x="457200" y="1591176"/>
            <a:ext cx="7772400" cy="1362075"/>
          </a:xfrm>
        </p:spPr>
        <p:txBody>
          <a:bodyPr anchor="t"/>
          <a:lstStyle>
            <a:lvl1pPr algn="l">
              <a:defRPr sz="3400" b="0"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27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42476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2662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0491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2305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1328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305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7462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DB1A7E-8A29-4188-A724-DC87101388E3}"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2280274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53667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86155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1840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540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DB1A7E-8A29-4188-A724-DC87101388E3}" type="datetimeFigureOut">
              <a:rPr lang="en-US" smtClean="0"/>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652A2-8DFD-49DE-9A50-B43C274C5818}" type="slidenum">
              <a:rPr lang="en-US" smtClean="0"/>
              <a:t>‹#›</a:t>
            </a:fld>
            <a:endParaRPr lang="en-US"/>
          </a:p>
        </p:txBody>
      </p:sp>
    </p:spTree>
    <p:extLst>
      <p:ext uri="{BB962C8B-B14F-4D97-AF65-F5344CB8AC3E}">
        <p14:creationId xmlns:p14="http://schemas.microsoft.com/office/powerpoint/2010/main" val="426857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4.png"/><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image" Target="../media/image10.png"/><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theme" Target="../theme/theme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B1A7E-8A29-4188-A724-DC87101388E3}" type="datetimeFigureOut">
              <a:rPr lang="en-US" smtClean="0"/>
              <a:t>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652A2-8DFD-49DE-9A50-B43C274C5818}" type="slidenum">
              <a:rPr lang="en-US" smtClean="0"/>
              <a:t>‹#›</a:t>
            </a:fld>
            <a:endParaRPr lang="en-US"/>
          </a:p>
        </p:txBody>
      </p:sp>
    </p:spTree>
    <p:extLst>
      <p:ext uri="{BB962C8B-B14F-4D97-AF65-F5344CB8AC3E}">
        <p14:creationId xmlns:p14="http://schemas.microsoft.com/office/powerpoint/2010/main" val="3512668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BAED5-C097-407C-84BE-F40C408BB718}" type="datetime1">
              <a:rPr lang="en-US" smtClean="0">
                <a:solidFill>
                  <a:prstClr val="black">
                    <a:tint val="75000"/>
                  </a:prstClr>
                </a:solidFill>
              </a:rPr>
              <a:pPr/>
              <a:t>2/6/2018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3302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8"/>
          <a:stretch>
            <a:fillRect/>
          </a:stretch>
        </p:blipFill>
        <p:spPr>
          <a:xfrm>
            <a:off x="-395" y="-103938"/>
            <a:ext cx="9144793" cy="7065876"/>
          </a:xfrm>
          <a:prstGeom prst="rect">
            <a:avLst/>
          </a:prstGeom>
        </p:spPr>
      </p:pic>
    </p:spTree>
    <p:extLst>
      <p:ext uri="{BB962C8B-B14F-4D97-AF65-F5344CB8AC3E}">
        <p14:creationId xmlns:p14="http://schemas.microsoft.com/office/powerpoint/2010/main" val="4179212698"/>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InsideAgenda.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29" y="-436035"/>
            <a:ext cx="9426698" cy="7284266"/>
          </a:xfrm>
          <a:prstGeom prst="rect">
            <a:avLst/>
          </a:prstGeom>
        </p:spPr>
      </p:pic>
    </p:spTree>
    <p:extLst>
      <p:ext uri="{BB962C8B-B14F-4D97-AF65-F5344CB8AC3E}">
        <p14:creationId xmlns:p14="http://schemas.microsoft.com/office/powerpoint/2010/main" val="1198538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hf hdr="0" ftr="0" dt="0"/>
  <p:txStyles>
    <p:titleStyle>
      <a:lvl1pPr algn="ctr" defTabSz="342991"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342991" rtl="0" eaLnBrk="1" latinLnBrk="0" hangingPunct="1">
        <a:spcBef>
          <a:spcPct val="20000"/>
        </a:spcBef>
        <a:buFont typeface="Arial"/>
        <a:buChar char="•"/>
        <a:defRPr sz="2401" kern="1200">
          <a:solidFill>
            <a:schemeClr val="tx1"/>
          </a:solidFill>
          <a:latin typeface="+mn-lt"/>
          <a:ea typeface="+mn-ea"/>
          <a:cs typeface="+mn-cs"/>
        </a:defRPr>
      </a:lvl1pPr>
      <a:lvl2pPr marL="557361" indent="-214370" algn="l" defTabSz="342991" rtl="0" eaLnBrk="1" latinLnBrk="0" hangingPunct="1">
        <a:spcBef>
          <a:spcPct val="20000"/>
        </a:spcBef>
        <a:buFont typeface="Arial"/>
        <a:buChar char="–"/>
        <a:defRPr sz="2101" kern="1200">
          <a:solidFill>
            <a:schemeClr val="tx1"/>
          </a:solidFill>
          <a:latin typeface="+mn-lt"/>
          <a:ea typeface="+mn-ea"/>
          <a:cs typeface="+mn-cs"/>
        </a:defRPr>
      </a:lvl2pPr>
      <a:lvl3pPr marL="857479" indent="-171496" algn="l" defTabSz="342991" rtl="0" eaLnBrk="1" latinLnBrk="0" hangingPunct="1">
        <a:spcBef>
          <a:spcPct val="20000"/>
        </a:spcBef>
        <a:buFont typeface="Arial"/>
        <a:buChar char="•"/>
        <a:defRPr sz="1800" kern="1200">
          <a:solidFill>
            <a:schemeClr val="tx1"/>
          </a:solidFill>
          <a:latin typeface="+mn-lt"/>
          <a:ea typeface="+mn-ea"/>
          <a:cs typeface="+mn-cs"/>
        </a:defRPr>
      </a:lvl3pPr>
      <a:lvl4pPr marL="1200470" indent="-171496" algn="l" defTabSz="342991" rtl="0" eaLnBrk="1" latinLnBrk="0" hangingPunct="1">
        <a:spcBef>
          <a:spcPct val="20000"/>
        </a:spcBef>
        <a:buFont typeface="Arial"/>
        <a:buChar char="–"/>
        <a:defRPr sz="1500" kern="1200">
          <a:solidFill>
            <a:schemeClr val="tx1"/>
          </a:solidFill>
          <a:latin typeface="+mn-lt"/>
          <a:ea typeface="+mn-ea"/>
          <a:cs typeface="+mn-cs"/>
        </a:defRPr>
      </a:lvl4pPr>
      <a:lvl5pPr marL="1543461" indent="-171496" algn="l" defTabSz="342991" rtl="0" eaLnBrk="1" latinLnBrk="0" hangingPunct="1">
        <a:spcBef>
          <a:spcPct val="20000"/>
        </a:spcBef>
        <a:buFont typeface="Arial"/>
        <a:buChar char="»"/>
        <a:defRPr sz="1500" kern="1200">
          <a:solidFill>
            <a:schemeClr val="tx1"/>
          </a:solidFill>
          <a:latin typeface="+mn-lt"/>
          <a:ea typeface="+mn-ea"/>
          <a:cs typeface="+mn-cs"/>
        </a:defRPr>
      </a:lvl5pPr>
      <a:lvl6pPr marL="1886453" indent="-171496" algn="l" defTabSz="342991" rtl="0" eaLnBrk="1" latinLnBrk="0" hangingPunct="1">
        <a:spcBef>
          <a:spcPct val="20000"/>
        </a:spcBef>
        <a:buFont typeface="Arial"/>
        <a:buChar char="•"/>
        <a:defRPr sz="1500" kern="1200">
          <a:solidFill>
            <a:schemeClr val="tx1"/>
          </a:solidFill>
          <a:latin typeface="+mn-lt"/>
          <a:ea typeface="+mn-ea"/>
          <a:cs typeface="+mn-cs"/>
        </a:defRPr>
      </a:lvl6pPr>
      <a:lvl7pPr marL="2229444" indent="-171496" algn="l" defTabSz="342991" rtl="0" eaLnBrk="1" latinLnBrk="0" hangingPunct="1">
        <a:spcBef>
          <a:spcPct val="20000"/>
        </a:spcBef>
        <a:buFont typeface="Arial"/>
        <a:buChar char="•"/>
        <a:defRPr sz="1500" kern="1200">
          <a:solidFill>
            <a:schemeClr val="tx1"/>
          </a:solidFill>
          <a:latin typeface="+mn-lt"/>
          <a:ea typeface="+mn-ea"/>
          <a:cs typeface="+mn-cs"/>
        </a:defRPr>
      </a:lvl7pPr>
      <a:lvl8pPr marL="2572436" indent="-171496" algn="l" defTabSz="342991" rtl="0" eaLnBrk="1" latinLnBrk="0" hangingPunct="1">
        <a:spcBef>
          <a:spcPct val="20000"/>
        </a:spcBef>
        <a:buFont typeface="Arial"/>
        <a:buChar char="•"/>
        <a:defRPr sz="1500" kern="1200">
          <a:solidFill>
            <a:schemeClr val="tx1"/>
          </a:solidFill>
          <a:latin typeface="+mn-lt"/>
          <a:ea typeface="+mn-ea"/>
          <a:cs typeface="+mn-cs"/>
        </a:defRPr>
      </a:lvl8pPr>
      <a:lvl9pPr marL="2915427" indent="-171496" algn="l" defTabSz="3429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91" rtl="0" eaLnBrk="1" latinLnBrk="0" hangingPunct="1">
        <a:defRPr sz="1350"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B1A7E-8A29-4188-A724-DC87101388E3}" type="datetimeFigureOut">
              <a:rPr lang="en-US" smtClean="0">
                <a:solidFill>
                  <a:prstClr val="black">
                    <a:tint val="75000"/>
                  </a:prstClr>
                </a:solidFill>
              </a:rPr>
              <a:pPr/>
              <a:t>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652A2-8DFD-49DE-9A50-B43C274C5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1893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Screen shot 2012-08-28 at 2.37.19 PM.png"/>
          <p:cNvPicPr>
            <a:picLocks noChangeAspect="1"/>
          </p:cNvPicPr>
          <p:nvPr/>
        </p:nvPicPr>
        <p:blipFill>
          <a:blip r:embed="rId11"/>
          <a:srcRect l="1704" t="2222" r="1892" b="2469"/>
          <a:stretch>
            <a:fillRect/>
          </a:stretch>
        </p:blipFill>
        <p:spPr>
          <a:xfrm>
            <a:off x="0" y="0"/>
            <a:ext cx="9144000" cy="6866896"/>
          </a:xfrm>
          <a:prstGeom prst="rect">
            <a:avLst/>
          </a:prstGeom>
        </p:spPr>
      </p:pic>
      <p:sp>
        <p:nvSpPr>
          <p:cNvPr id="13" name="TextBox 12"/>
          <p:cNvSpPr txBox="1"/>
          <p:nvPr/>
        </p:nvSpPr>
        <p:spPr>
          <a:xfrm>
            <a:off x="0" y="6675120"/>
            <a:ext cx="9144000" cy="182880"/>
          </a:xfrm>
          <a:prstGeom prst="rect">
            <a:avLst/>
          </a:prstGeom>
          <a:solidFill>
            <a:schemeClr val="bg1">
              <a:lumMod val="85000"/>
            </a:schemeClr>
          </a:solidFill>
        </p:spPr>
        <p:txBody>
          <a:bodyPr wrap="square" rtlCol="0">
            <a:spAutoFit/>
          </a:bodyPr>
          <a:lstStyle/>
          <a:p>
            <a:endParaRPr lang="en-US" dirty="0">
              <a:solidFill>
                <a:srgbClr val="232323"/>
              </a:solidFill>
            </a:endParaRPr>
          </a:p>
        </p:txBody>
      </p:sp>
      <p:sp>
        <p:nvSpPr>
          <p:cNvPr id="13315" name="Rectangle 16"/>
          <p:cNvSpPr>
            <a:spLocks noGrp="1" noChangeArrowheads="1"/>
          </p:cNvSpPr>
          <p:nvPr>
            <p:ph type="body" idx="1"/>
          </p:nvPr>
        </p:nvSpPr>
        <p:spPr bwMode="auto">
          <a:xfrm>
            <a:off x="152400" y="1219200"/>
            <a:ext cx="88392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41" name="Rectangle 17"/>
          <p:cNvSpPr>
            <a:spLocks noGrp="1" noChangeArrowheads="1"/>
          </p:cNvSpPr>
          <p:nvPr>
            <p:ph type="ftr" sz="quarter" idx="3"/>
          </p:nvPr>
        </p:nvSpPr>
        <p:spPr bwMode="auto">
          <a:xfrm>
            <a:off x="0" y="6705600"/>
            <a:ext cx="91440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b="1">
                <a:solidFill>
                  <a:srgbClr val="002A07"/>
                </a:solidFill>
                <a:latin typeface="Trebuchet MS" pitchFamily="34" charset="0"/>
              </a:defRPr>
            </a:lvl1pPr>
          </a:lstStyle>
          <a:p>
            <a:endParaRPr lang="en-US" dirty="0"/>
          </a:p>
        </p:txBody>
      </p:sp>
      <p:sp>
        <p:nvSpPr>
          <p:cNvPr id="13318" name="Rectangle 15"/>
          <p:cNvSpPr>
            <a:spLocks noGrp="1" noChangeArrowheads="1"/>
          </p:cNvSpPr>
          <p:nvPr>
            <p:ph type="title"/>
          </p:nvPr>
        </p:nvSpPr>
        <p:spPr bwMode="auto">
          <a:xfrm>
            <a:off x="152400" y="0"/>
            <a:ext cx="88519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US" dirty="0" smtClean="0"/>
          </a:p>
        </p:txBody>
      </p:sp>
      <p:sp>
        <p:nvSpPr>
          <p:cNvPr id="16" name="Slide Number Placeholder 15"/>
          <p:cNvSpPr>
            <a:spLocks noGrp="1"/>
          </p:cNvSpPr>
          <p:nvPr>
            <p:ph type="sldNum" sz="quarter" idx="4"/>
          </p:nvPr>
        </p:nvSpPr>
        <p:spPr>
          <a:xfrm>
            <a:off x="7010400" y="6705600"/>
            <a:ext cx="2133600" cy="152400"/>
          </a:xfrm>
          <a:prstGeom prst="rect">
            <a:avLst/>
          </a:prstGeom>
        </p:spPr>
        <p:txBody>
          <a:bodyPr vert="horz" lIns="91440" tIns="45720" rIns="91440" bIns="45720" rtlCol="0" anchor="ctr"/>
          <a:lstStyle>
            <a:lvl1pPr algn="r">
              <a:defRPr sz="1200">
                <a:solidFill>
                  <a:schemeClr val="tx1"/>
                </a:solidFill>
              </a:defRPr>
            </a:lvl1pPr>
          </a:lstStyle>
          <a:p>
            <a:fld id="{4DD1825F-52B6-45B9-9681-125E8F9CB835}" type="slidenum">
              <a:rPr lang="en-US" smtClean="0">
                <a:solidFill>
                  <a:srgbClr val="232323"/>
                </a:solidFill>
              </a:rPr>
              <a:pPr/>
              <a:t>‹#›</a:t>
            </a:fld>
            <a:endParaRPr lang="en-US" dirty="0">
              <a:solidFill>
                <a:srgbClr val="232323"/>
              </a:solidFill>
            </a:endParaRPr>
          </a:p>
        </p:txBody>
      </p:sp>
    </p:spTree>
    <p:extLst>
      <p:ext uri="{BB962C8B-B14F-4D97-AF65-F5344CB8AC3E}">
        <p14:creationId xmlns:p14="http://schemas.microsoft.com/office/powerpoint/2010/main" val="321914818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p:titleStyle>
    <p:bodyStyle>
      <a:lvl1pPr marL="228600" indent="-228600" algn="l" rtl="0" eaLnBrk="1" fontAlgn="base" hangingPunct="1">
        <a:spcBef>
          <a:spcPct val="20000"/>
        </a:spcBef>
        <a:spcAft>
          <a:spcPct val="0"/>
        </a:spcAft>
        <a:buClr>
          <a:srgbClr val="19543B"/>
        </a:buClr>
        <a:buFont typeface="Times" pitchFamily="18" charset="0"/>
        <a:buChar char="•"/>
        <a:defRPr sz="2000" b="0">
          <a:solidFill>
            <a:schemeClr val="tx1"/>
          </a:solidFill>
          <a:latin typeface="Trebuchet MS" pitchFamily="34" charset="0"/>
          <a:ea typeface="+mn-ea"/>
          <a:cs typeface="+mn-cs"/>
        </a:defRPr>
      </a:lvl1pPr>
      <a:lvl2pPr marL="444500" indent="-214313" algn="l" rtl="0" eaLnBrk="1" fontAlgn="base" hangingPunct="1">
        <a:spcBef>
          <a:spcPct val="20000"/>
        </a:spcBef>
        <a:spcAft>
          <a:spcPct val="0"/>
        </a:spcAft>
        <a:buClr>
          <a:schemeClr val="accent1"/>
        </a:buClr>
        <a:buFont typeface="Times" pitchFamily="18" charset="0"/>
        <a:buChar char="•"/>
        <a:defRPr sz="2800" b="0">
          <a:solidFill>
            <a:schemeClr val="tx1"/>
          </a:solidFill>
          <a:latin typeface="+mn-lt"/>
        </a:defRPr>
      </a:lvl2pPr>
      <a:lvl3pPr marL="647700" indent="-190500" algn="l" rtl="0" eaLnBrk="1" fontAlgn="base" hangingPunct="1">
        <a:spcBef>
          <a:spcPct val="20000"/>
        </a:spcBef>
        <a:spcAft>
          <a:spcPct val="0"/>
        </a:spcAft>
        <a:buClr>
          <a:schemeClr val="accent1"/>
        </a:buClr>
        <a:buFont typeface="Times" pitchFamily="18" charset="0"/>
        <a:buChar char="•"/>
        <a:defRPr sz="2400" b="0">
          <a:solidFill>
            <a:schemeClr val="tx1"/>
          </a:solidFill>
          <a:latin typeface="+mn-lt"/>
        </a:defRPr>
      </a:lvl3pPr>
      <a:lvl4pPr marL="874713" indent="-215900" algn="l" rtl="0" eaLnBrk="1" fontAlgn="base" hangingPunct="1">
        <a:spcBef>
          <a:spcPct val="20000"/>
        </a:spcBef>
        <a:spcAft>
          <a:spcPct val="0"/>
        </a:spcAft>
        <a:buClr>
          <a:schemeClr val="accent1"/>
        </a:buClr>
        <a:buFont typeface="Times" pitchFamily="18" charset="0"/>
        <a:buChar char="•"/>
        <a:defRPr sz="2000" b="0">
          <a:solidFill>
            <a:schemeClr val="tx1"/>
          </a:solidFill>
          <a:latin typeface="+mn-lt"/>
        </a:defRPr>
      </a:lvl4pPr>
      <a:lvl5pPr marL="1092200" indent="-215900" algn="l" rtl="0" eaLnBrk="1" fontAlgn="base" hangingPunct="1">
        <a:spcBef>
          <a:spcPct val="20000"/>
        </a:spcBef>
        <a:spcAft>
          <a:spcPct val="0"/>
        </a:spcAft>
        <a:buClr>
          <a:schemeClr val="accent1"/>
        </a:buClr>
        <a:buFont typeface="Times" pitchFamily="18" charset="0"/>
        <a:buChar char="•"/>
        <a:defRPr sz="1800" b="0">
          <a:solidFill>
            <a:schemeClr val="tx1"/>
          </a:solidFill>
          <a:latin typeface="+mn-lt"/>
        </a:defRPr>
      </a:lvl5pPr>
      <a:lvl6pPr marL="15494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6pPr>
      <a:lvl7pPr marL="20066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7pPr>
      <a:lvl8pPr marL="24638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8pPr>
      <a:lvl9pPr marL="2921000" indent="-215900" algn="l" rtl="0" eaLnBrk="1" fontAlgn="base" hangingPunct="1">
        <a:spcBef>
          <a:spcPct val="20000"/>
        </a:spcBef>
        <a:spcAft>
          <a:spcPct val="0"/>
        </a:spcAft>
        <a:buClr>
          <a:srgbClr val="19543B"/>
        </a:buClr>
        <a:buFont typeface="Times" pitchFamily="18" charset="0"/>
        <a:buChar char="•"/>
        <a:defRPr sz="1400" b="1">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301413"/>
            <a:ext cx="7773077" cy="604865"/>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57200" y="1142303"/>
            <a:ext cx="7772400" cy="4997248"/>
          </a:xfrm>
          <a:prstGeom prst="rect">
            <a:avLst/>
          </a:prstGeom>
          <a:noFill/>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50805" y="171733"/>
            <a:ext cx="797661" cy="701723"/>
          </a:xfrm>
          <a:prstGeom prst="rect">
            <a:avLst/>
          </a:prstGeom>
        </p:spPr>
      </p:pic>
    </p:spTree>
    <p:extLst>
      <p:ext uri="{BB962C8B-B14F-4D97-AF65-F5344CB8AC3E}">
        <p14:creationId xmlns:p14="http://schemas.microsoft.com/office/powerpoint/2010/main" val="263084012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Lst>
  <p:timing>
    <p:tnLst>
      <p:par>
        <p:cTn id="1" dur="indefinite" restart="never" nodeType="tmRoot"/>
      </p:par>
    </p:tnLst>
  </p:timing>
  <p:txStyles>
    <p:titleStyle>
      <a:lvl1pPr algn="l" defTabSz="457200" rtl="0" eaLnBrk="1" latinLnBrk="0" hangingPunct="1">
        <a:spcBef>
          <a:spcPct val="0"/>
        </a:spcBef>
        <a:buNone/>
        <a:defRPr sz="1600" kern="1200">
          <a:solidFill>
            <a:schemeClr val="tx1"/>
          </a:solidFill>
          <a:latin typeface="+mj-lt"/>
          <a:ea typeface="+mj-ea"/>
          <a:cs typeface="+mj-cs"/>
        </a:defRPr>
      </a:lvl1pPr>
    </p:titleStyle>
    <p:bodyStyle>
      <a:lvl1pPr marL="173038" indent="-173038" algn="l" defTabSz="457200" rtl="0" eaLnBrk="1" latinLnBrk="0" hangingPunct="1">
        <a:spcBef>
          <a:spcPts val="0"/>
        </a:spcBef>
        <a:buFont typeface="Arial"/>
        <a:buChar char="•"/>
        <a:defRPr sz="1600" kern="1200">
          <a:solidFill>
            <a:schemeClr val="tx1"/>
          </a:solidFill>
          <a:latin typeface="+mn-lt"/>
          <a:ea typeface="+mn-ea"/>
          <a:cs typeface="+mn-cs"/>
        </a:defRPr>
      </a:lvl1pPr>
      <a:lvl2pPr marL="341313" indent="-168275" algn="l" defTabSz="457200" rtl="0" eaLnBrk="1" latinLnBrk="0" hangingPunct="1">
        <a:spcBef>
          <a:spcPts val="0"/>
        </a:spcBef>
        <a:buFont typeface="Arial"/>
        <a:buChar char="•"/>
        <a:defRPr sz="1600" kern="1200">
          <a:solidFill>
            <a:schemeClr val="tx1"/>
          </a:solidFill>
          <a:latin typeface="+mn-lt"/>
          <a:ea typeface="+mn-ea"/>
          <a:cs typeface="+mn-cs"/>
        </a:defRPr>
      </a:lvl2pPr>
      <a:lvl3pPr marL="512763" indent="-171450" algn="l" defTabSz="457200" rtl="0" eaLnBrk="1" latinLnBrk="0" hangingPunct="1">
        <a:spcBef>
          <a:spcPts val="0"/>
        </a:spcBef>
        <a:buFont typeface="Arial"/>
        <a:buChar char="•"/>
        <a:defRPr sz="1600" kern="1200">
          <a:solidFill>
            <a:schemeClr val="tx1"/>
          </a:solidFill>
          <a:latin typeface="+mn-lt"/>
          <a:ea typeface="+mn-ea"/>
          <a:cs typeface="+mn-cs"/>
        </a:defRPr>
      </a:lvl3pPr>
      <a:lvl4pPr marL="687388" indent="-174625" algn="l" defTabSz="457200" rtl="0" eaLnBrk="1" latinLnBrk="0" hangingPunct="1">
        <a:spcBef>
          <a:spcPts val="0"/>
        </a:spcBef>
        <a:buFont typeface="Arial"/>
        <a:buChar char="•"/>
        <a:defRPr sz="1600" kern="1200">
          <a:solidFill>
            <a:schemeClr val="tx1"/>
          </a:solidFill>
          <a:latin typeface="+mn-lt"/>
          <a:ea typeface="+mn-ea"/>
          <a:cs typeface="+mn-cs"/>
        </a:defRPr>
      </a:lvl4pPr>
      <a:lvl5pPr marL="858838" indent="-171450" algn="l" defTabSz="457200" rtl="0" eaLnBrk="1" latinLnBrk="0" hangingPunct="1">
        <a:spcBef>
          <a:spcPts val="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1DBE5-FBD5-4A74-952A-0500A271A30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838509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nergy.gov/downloads/2017-us-energy-and-employment-report" TargetMode="External"/><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energy.gov/downloads/2017-us-energy-and-employment-report" TargetMode="External"/><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bls.gov/ooh/" TargetMode="External"/><Relationship Id="rId2" Type="http://schemas.openxmlformats.org/officeDocument/2006/relationships/chart" Target="../charts/chart1.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hyperlink" Target="https://www.webcaster4.com/Webcast/Page/577/22570"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1.emf"/><Relationship Id="rId1" Type="http://schemas.openxmlformats.org/officeDocument/2006/relationships/slideLayout" Target="../slideLayouts/slideLayout1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7.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3" Type="http://schemas.openxmlformats.org/officeDocument/2006/relationships/image" Target="../media/image84.pn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image" Target="../media/image83.png"/><Relationship Id="rId1" Type="http://schemas.openxmlformats.org/officeDocument/2006/relationships/slideLayout" Target="../slideLayouts/slideLayout17.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hyperlink" Target="https://www.frbatlanta.org/education" TargetMode="Externa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13200"/>
            <a:ext cx="7772400" cy="1470025"/>
          </a:xfrm>
        </p:spPr>
        <p:txBody>
          <a:bodyPr/>
          <a:lstStyle/>
          <a:p>
            <a:pPr algn="r"/>
            <a:r>
              <a:rPr lang="en-US" dirty="0" smtClean="0"/>
              <a:t>Exploring Careers in Energy</a:t>
            </a:r>
            <a:endParaRPr lang="en-US" dirty="0"/>
          </a:p>
        </p:txBody>
      </p:sp>
      <p:sp>
        <p:nvSpPr>
          <p:cNvPr id="3" name="Subtitle 2"/>
          <p:cNvSpPr>
            <a:spLocks noGrp="1"/>
          </p:cNvSpPr>
          <p:nvPr>
            <p:ph type="subTitle" idx="1"/>
          </p:nvPr>
        </p:nvSpPr>
        <p:spPr>
          <a:xfrm>
            <a:off x="6477000" y="5486400"/>
            <a:ext cx="2133600" cy="457200"/>
          </a:xfrm>
        </p:spPr>
        <p:txBody>
          <a:bodyPr>
            <a:normAutofit fontScale="92500"/>
          </a:bodyPr>
          <a:lstStyle/>
          <a:p>
            <a:r>
              <a:rPr lang="en-US" dirty="0" smtClean="0"/>
              <a:t>February 7, 2018</a:t>
            </a:r>
            <a:endParaRPr lang="en-US" dirty="0"/>
          </a:p>
        </p:txBody>
      </p:sp>
      <p:sp>
        <p:nvSpPr>
          <p:cNvPr id="6" name="Subtitle 2"/>
          <p:cNvSpPr txBox="1">
            <a:spLocks/>
          </p:cNvSpPr>
          <p:nvPr/>
        </p:nvSpPr>
        <p:spPr>
          <a:xfrm>
            <a:off x="0" y="381000"/>
            <a:ext cx="914400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000" kern="1200" baseline="0">
                <a:solidFill>
                  <a:schemeClr val="tx1"/>
                </a:solidFill>
                <a:latin typeface="Century Gothic" panose="020B0502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t>Federal Reserve Bank of Atlanta</a:t>
            </a:r>
            <a:endParaRPr lang="en-US" sz="2400" dirty="0"/>
          </a:p>
        </p:txBody>
      </p:sp>
    </p:spTree>
    <p:extLst>
      <p:ext uri="{BB962C8B-B14F-4D97-AF65-F5344CB8AC3E}">
        <p14:creationId xmlns:p14="http://schemas.microsoft.com/office/powerpoint/2010/main" val="1072726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0" y="0"/>
            <a:ext cx="8851900" cy="990600"/>
          </a:xfrm>
          <a:solidFill>
            <a:schemeClr val="tx2">
              <a:lumMod val="75000"/>
            </a:schemeClr>
          </a:solidFill>
        </p:spPr>
        <p:txBody>
          <a:bodyPr/>
          <a:lstStyle/>
          <a:p>
            <a:r>
              <a:rPr lang="en-US" dirty="0" smtClean="0">
                <a:solidFill>
                  <a:schemeClr val="bg1"/>
                </a:solidFill>
              </a:rPr>
              <a:t>Careers Today</a:t>
            </a:r>
            <a:endParaRPr lang="en-US" dirty="0">
              <a:solidFill>
                <a:schemeClr val="bg1"/>
              </a:solidFill>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875" y="1066800"/>
            <a:ext cx="258812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ighly skilled workforce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962400"/>
            <a:ext cx="2571750" cy="184785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Image 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32323"/>
              </a:solidFill>
            </a:endParaRPr>
          </a:p>
        </p:txBody>
      </p:sp>
      <p:sp>
        <p:nvSpPr>
          <p:cNvPr id="8" name="AutoShape 8" descr="Image resul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32323"/>
              </a:solidFill>
            </a:endParaRPr>
          </a:p>
        </p:txBody>
      </p:sp>
      <p:pic>
        <p:nvPicPr>
          <p:cNvPr id="3082" name="Picture 10"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8745" y="3853656"/>
            <a:ext cx="3671710" cy="20653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0637" y="1260764"/>
            <a:ext cx="6193963" cy="461665"/>
          </a:xfrm>
          <a:prstGeom prst="rect">
            <a:avLst/>
          </a:prstGeom>
          <a:noFill/>
        </p:spPr>
        <p:txBody>
          <a:bodyPr wrap="square" rtlCol="0">
            <a:spAutoFit/>
          </a:bodyPr>
          <a:lstStyle/>
          <a:p>
            <a:pPr marL="347663" indent="-347663">
              <a:buFont typeface="Arial" panose="020B0604020202020204" pitchFamily="34" charset="0"/>
              <a:buChar char="•"/>
            </a:pPr>
            <a:r>
              <a:rPr lang="en-US" sz="2400" dirty="0" smtClean="0">
                <a:solidFill>
                  <a:srgbClr val="232323"/>
                </a:solidFill>
              </a:rPr>
              <a:t>Blue collar jobs of yesterday are gone.</a:t>
            </a:r>
            <a:endParaRPr lang="en-US" sz="2400" dirty="0">
              <a:solidFill>
                <a:srgbClr val="232323"/>
              </a:solidFill>
            </a:endParaRPr>
          </a:p>
        </p:txBody>
      </p:sp>
      <p:sp>
        <p:nvSpPr>
          <p:cNvPr id="10" name="TextBox 9"/>
          <p:cNvSpPr txBox="1"/>
          <p:nvPr/>
        </p:nvSpPr>
        <p:spPr>
          <a:xfrm>
            <a:off x="152400" y="2667000"/>
            <a:ext cx="586422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232323"/>
                </a:solidFill>
              </a:rPr>
              <a:t>Highly skilled careers have replaced the blue collar jobs of yesterday.</a:t>
            </a:r>
            <a:endParaRPr lang="en-US" sz="2400" dirty="0">
              <a:solidFill>
                <a:srgbClr val="232323"/>
              </a:solidFill>
            </a:endParaRPr>
          </a:p>
        </p:txBody>
      </p:sp>
      <p:sp>
        <p:nvSpPr>
          <p:cNvPr id="12"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3741307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0" y="0"/>
            <a:ext cx="8851900" cy="990600"/>
          </a:xfrm>
          <a:solidFill>
            <a:schemeClr val="tx2">
              <a:lumMod val="75000"/>
            </a:schemeClr>
          </a:solidFill>
        </p:spPr>
        <p:txBody>
          <a:bodyPr>
            <a:normAutofit fontScale="90000"/>
          </a:bodyPr>
          <a:lstStyle/>
          <a:p>
            <a:pPr algn="ctr"/>
            <a:r>
              <a:rPr lang="en-US" sz="2800" dirty="0" smtClean="0"/>
              <a:t/>
            </a:r>
            <a:br>
              <a:rPr lang="en-US" sz="2800" dirty="0" smtClean="0"/>
            </a:br>
            <a:r>
              <a:rPr lang="en-US" dirty="0" smtClean="0">
                <a:solidFill>
                  <a:schemeClr val="bg1"/>
                </a:solidFill>
              </a:rPr>
              <a:t>Factors </a:t>
            </a:r>
            <a:r>
              <a:rPr lang="en-US" dirty="0">
                <a:solidFill>
                  <a:schemeClr val="bg1"/>
                </a:solidFill>
              </a:rPr>
              <a:t>T</a:t>
            </a:r>
            <a:r>
              <a:rPr lang="en-US" dirty="0" smtClean="0">
                <a:solidFill>
                  <a:schemeClr val="bg1"/>
                </a:solidFill>
              </a:rPr>
              <a:t>hat Are Changing </a:t>
            </a:r>
            <a:r>
              <a:rPr lang="en-US" dirty="0">
                <a:solidFill>
                  <a:schemeClr val="bg1"/>
                </a:solidFill>
              </a:rPr>
              <a:t>the </a:t>
            </a:r>
            <a:r>
              <a:rPr lang="en-US" dirty="0" smtClean="0">
                <a:solidFill>
                  <a:schemeClr val="bg1"/>
                </a:solidFill>
              </a:rPr>
              <a:t>Industry</a:t>
            </a:r>
            <a:r>
              <a:rPr lang="en-US" sz="3600" dirty="0"/>
              <a:t/>
            </a:r>
            <a:br>
              <a:rPr lang="en-US" sz="3600" dirty="0"/>
            </a:br>
            <a:endParaRPr lang="en-US" sz="3600" dirty="0"/>
          </a:p>
        </p:txBody>
      </p:sp>
      <p:sp>
        <p:nvSpPr>
          <p:cNvPr id="7" name="TextBox 6"/>
          <p:cNvSpPr txBox="1"/>
          <p:nvPr/>
        </p:nvSpPr>
        <p:spPr>
          <a:xfrm>
            <a:off x="304800" y="957382"/>
            <a:ext cx="8229600" cy="65864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rgbClr val="232323"/>
                </a:solidFill>
              </a:rPr>
              <a:t>Advancements in technology</a:t>
            </a:r>
          </a:p>
          <a:p>
            <a:pPr marL="914400" lvl="1" indent="-457200">
              <a:buFont typeface="Wingdings" panose="05000000000000000000" pitchFamily="2" charset="2"/>
              <a:buChar char="q"/>
            </a:pPr>
            <a:r>
              <a:rPr lang="en-US" sz="2200" dirty="0" smtClean="0">
                <a:solidFill>
                  <a:srgbClr val="232323"/>
                </a:solidFill>
              </a:rPr>
              <a:t>Innovation/Cutting edge </a:t>
            </a:r>
            <a:r>
              <a:rPr lang="en-US" sz="2200" dirty="0">
                <a:solidFill>
                  <a:srgbClr val="232323"/>
                </a:solidFill>
              </a:rPr>
              <a:t>t</a:t>
            </a:r>
            <a:r>
              <a:rPr lang="en-US" sz="2200" dirty="0" smtClean="0">
                <a:solidFill>
                  <a:srgbClr val="232323"/>
                </a:solidFill>
              </a:rPr>
              <a:t>echnology</a:t>
            </a:r>
          </a:p>
          <a:p>
            <a:pPr marL="914400" lvl="1" indent="-457200">
              <a:buFont typeface="Wingdings" panose="05000000000000000000" pitchFamily="2" charset="2"/>
              <a:buChar char="q"/>
            </a:pPr>
            <a:r>
              <a:rPr lang="en-US" sz="2200" dirty="0" smtClean="0">
                <a:solidFill>
                  <a:srgbClr val="232323"/>
                </a:solidFill>
              </a:rPr>
              <a:t>Higher skills</a:t>
            </a:r>
          </a:p>
          <a:p>
            <a:pPr marL="285750" indent="-285750">
              <a:buFont typeface="Arial" panose="020B0604020202020204" pitchFamily="34" charset="0"/>
              <a:buChar char="•"/>
            </a:pPr>
            <a:endParaRPr lang="en-US" sz="1200" dirty="0">
              <a:solidFill>
                <a:srgbClr val="232323"/>
              </a:solidFill>
            </a:endParaRPr>
          </a:p>
          <a:p>
            <a:pPr marL="285750" indent="-285750">
              <a:buFont typeface="Arial" panose="020B0604020202020204" pitchFamily="34" charset="0"/>
              <a:buChar char="•"/>
            </a:pPr>
            <a:r>
              <a:rPr lang="en-US" sz="2800" dirty="0" smtClean="0">
                <a:solidFill>
                  <a:srgbClr val="232323"/>
                </a:solidFill>
              </a:rPr>
              <a:t>Global environment</a:t>
            </a:r>
          </a:p>
          <a:p>
            <a:pPr marL="914400" lvl="1" indent="-457200">
              <a:buFont typeface="Wingdings" panose="05000000000000000000" pitchFamily="2" charset="2"/>
              <a:buChar char="q"/>
            </a:pPr>
            <a:r>
              <a:rPr lang="en-US" sz="2200" dirty="0" smtClean="0">
                <a:solidFill>
                  <a:srgbClr val="232323"/>
                </a:solidFill>
              </a:rPr>
              <a:t>Onshoring</a:t>
            </a:r>
            <a:r>
              <a:rPr lang="en-US" sz="2200" dirty="0">
                <a:solidFill>
                  <a:srgbClr val="232323"/>
                </a:solidFill>
              </a:rPr>
              <a:t> </a:t>
            </a:r>
            <a:r>
              <a:rPr lang="en-US" sz="2200" dirty="0" smtClean="0">
                <a:solidFill>
                  <a:srgbClr val="232323"/>
                </a:solidFill>
              </a:rPr>
              <a:t>/ Offshoring</a:t>
            </a:r>
          </a:p>
          <a:p>
            <a:pPr marL="285750" indent="-285750">
              <a:buFont typeface="Arial" panose="020B0604020202020204" pitchFamily="34" charset="0"/>
              <a:buChar char="•"/>
            </a:pPr>
            <a:endParaRPr lang="en-US" sz="1200" dirty="0">
              <a:solidFill>
                <a:srgbClr val="232323"/>
              </a:solidFill>
            </a:endParaRPr>
          </a:p>
          <a:p>
            <a:pPr marL="285750" indent="-285750">
              <a:buFont typeface="Arial" panose="020B0604020202020204" pitchFamily="34" charset="0"/>
              <a:buChar char="•"/>
            </a:pPr>
            <a:r>
              <a:rPr lang="en-US" sz="2800" dirty="0" smtClean="0">
                <a:solidFill>
                  <a:srgbClr val="232323"/>
                </a:solidFill>
              </a:rPr>
              <a:t>Labor and demographics</a:t>
            </a:r>
          </a:p>
          <a:p>
            <a:pPr marL="914400" lvl="1" indent="-457200">
              <a:buFont typeface="Wingdings" panose="05000000000000000000" pitchFamily="2" charset="2"/>
              <a:buChar char="q"/>
            </a:pPr>
            <a:r>
              <a:rPr lang="en-US" sz="2200" dirty="0" smtClean="0">
                <a:solidFill>
                  <a:srgbClr val="232323"/>
                </a:solidFill>
              </a:rPr>
              <a:t>Soft skills</a:t>
            </a:r>
          </a:p>
          <a:p>
            <a:pPr marL="914400" lvl="1" indent="-457200">
              <a:buFont typeface="Wingdings" panose="05000000000000000000" pitchFamily="2" charset="2"/>
              <a:buChar char="q"/>
            </a:pPr>
            <a:r>
              <a:rPr lang="en-US" sz="2200" dirty="0" smtClean="0">
                <a:solidFill>
                  <a:srgbClr val="232323"/>
                </a:solidFill>
              </a:rPr>
              <a:t>Baby Boomers retiring; Millennials &amp; Gen </a:t>
            </a:r>
            <a:r>
              <a:rPr lang="en-US" sz="2200" dirty="0" err="1" smtClean="0">
                <a:solidFill>
                  <a:srgbClr val="232323"/>
                </a:solidFill>
              </a:rPr>
              <a:t>Z’ers</a:t>
            </a:r>
            <a:r>
              <a:rPr lang="en-US" sz="2200" dirty="0" smtClean="0">
                <a:solidFill>
                  <a:srgbClr val="232323"/>
                </a:solidFill>
              </a:rPr>
              <a:t> will dominate the workforce</a:t>
            </a:r>
          </a:p>
          <a:p>
            <a:pPr marL="914400" lvl="1" indent="-457200">
              <a:buFont typeface="Wingdings" panose="05000000000000000000" pitchFamily="2" charset="2"/>
              <a:buChar char="q"/>
            </a:pPr>
            <a:r>
              <a:rPr lang="en-US" sz="2200" dirty="0" smtClean="0">
                <a:solidFill>
                  <a:srgbClr val="232323"/>
                </a:solidFill>
              </a:rPr>
              <a:t>The Census Bureau noted that in 2015, millennials outnumbered baby boomers (83.1m vs. 75.4m) and are more diverse</a:t>
            </a:r>
          </a:p>
          <a:p>
            <a:pPr marL="285750" indent="-285750">
              <a:buFont typeface="Arial" panose="020B0604020202020204" pitchFamily="34" charset="0"/>
              <a:buChar char="•"/>
            </a:pPr>
            <a:r>
              <a:rPr lang="en-US" sz="2800" dirty="0" smtClean="0">
                <a:solidFill>
                  <a:srgbClr val="232323"/>
                </a:solidFill>
              </a:rPr>
              <a:t>Skills mismatches</a:t>
            </a:r>
          </a:p>
          <a:p>
            <a:pPr marL="914400" lvl="1" indent="-457200">
              <a:buFont typeface="Wingdings" panose="05000000000000000000" pitchFamily="2" charset="2"/>
              <a:buChar char="q"/>
            </a:pPr>
            <a:r>
              <a:rPr lang="en-US" sz="2400" dirty="0" smtClean="0">
                <a:solidFill>
                  <a:srgbClr val="232323"/>
                </a:solidFill>
              </a:rPr>
              <a:t>Computer skills</a:t>
            </a:r>
          </a:p>
          <a:p>
            <a:pPr marL="914400" lvl="1" indent="-457200">
              <a:buFont typeface="Wingdings" panose="05000000000000000000" pitchFamily="2" charset="2"/>
              <a:buChar char="q"/>
            </a:pPr>
            <a:r>
              <a:rPr lang="en-US" sz="2400" dirty="0" smtClean="0">
                <a:solidFill>
                  <a:srgbClr val="232323"/>
                </a:solidFill>
              </a:rPr>
              <a:t>Work with your hands</a:t>
            </a:r>
          </a:p>
          <a:p>
            <a:endParaRPr lang="en-US" dirty="0">
              <a:solidFill>
                <a:srgbClr val="232323"/>
              </a:solidFill>
            </a:endParaRPr>
          </a:p>
          <a:p>
            <a:endParaRPr lang="en-US" dirty="0">
              <a:solidFill>
                <a:srgbClr val="232323"/>
              </a:solidFill>
            </a:endParaRPr>
          </a:p>
        </p:txBody>
      </p:sp>
      <p:sp>
        <p:nvSpPr>
          <p:cNvPr id="5"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3244445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00600" y="4849730"/>
            <a:ext cx="3551859" cy="1415772"/>
          </a:xfrm>
          <a:prstGeom prst="rect">
            <a:avLst/>
          </a:prstGeom>
          <a:noFill/>
        </p:spPr>
        <p:txBody>
          <a:bodyPr wrap="square" rtlCol="0">
            <a:spAutoFit/>
          </a:bodyPr>
          <a:lstStyle/>
          <a:p>
            <a:pPr algn="r"/>
            <a:r>
              <a:rPr lang="en-US" sz="2200" b="1" dirty="0">
                <a:solidFill>
                  <a:prstClr val="black"/>
                </a:solidFill>
                <a:latin typeface="Century Gothic" panose="020B0502020202020204" pitchFamily="34" charset="0"/>
              </a:rPr>
              <a:t>Julie Kornegay</a:t>
            </a:r>
          </a:p>
          <a:p>
            <a:pPr algn="r"/>
            <a:r>
              <a:rPr lang="en-US" sz="1600" dirty="0" smtClean="0">
                <a:solidFill>
                  <a:prstClr val="black"/>
                </a:solidFill>
                <a:latin typeface="Century Gothic" panose="020B0502020202020204" pitchFamily="34" charset="0"/>
              </a:rPr>
              <a:t>Senior Economic and Financial Education Specialist</a:t>
            </a:r>
          </a:p>
          <a:p>
            <a:pPr algn="r"/>
            <a:r>
              <a:rPr lang="en-US" sz="1600" dirty="0" smtClean="0">
                <a:solidFill>
                  <a:prstClr val="black"/>
                </a:solidFill>
                <a:latin typeface="Century Gothic" panose="020B0502020202020204" pitchFamily="34" charset="0"/>
              </a:rPr>
              <a:t>Federal Reserve Bank of Atlanta – Birmingham Branch</a:t>
            </a:r>
            <a:endParaRPr lang="en-US" sz="1600" dirty="0">
              <a:solidFill>
                <a:prstClr val="black"/>
              </a:solidFill>
              <a:latin typeface="Century Gothic" panose="020B0502020202020204" pitchFamily="34" charset="0"/>
            </a:endParaRPr>
          </a:p>
        </p:txBody>
      </p:sp>
      <p:sp>
        <p:nvSpPr>
          <p:cNvPr id="9" name="Subtitle 2"/>
          <p:cNvSpPr>
            <a:spLocks noGrp="1"/>
          </p:cNvSpPr>
          <p:nvPr>
            <p:ph type="subTitle" idx="1"/>
          </p:nvPr>
        </p:nvSpPr>
        <p:spPr>
          <a:xfrm>
            <a:off x="3324418" y="1431776"/>
            <a:ext cx="5190931" cy="781797"/>
          </a:xfrm>
        </p:spPr>
        <p:txBody>
          <a:bodyPr>
            <a:normAutofit/>
          </a:bodyPr>
          <a:lstStyle/>
          <a:p>
            <a:pPr algn="r">
              <a:lnSpc>
                <a:spcPct val="100000"/>
              </a:lnSpc>
              <a:spcBef>
                <a:spcPts val="0"/>
              </a:spcBef>
            </a:pPr>
            <a:r>
              <a:rPr lang="en-US" dirty="0">
                <a:latin typeface="Century Gothic" panose="020B0502020202020204" pitchFamily="34" charset="0"/>
              </a:rPr>
              <a:t>Exploring </a:t>
            </a:r>
            <a:r>
              <a:rPr lang="en-US" dirty="0" smtClean="0">
                <a:latin typeface="Century Gothic" panose="020B0502020202020204" pitchFamily="34" charset="0"/>
              </a:rPr>
              <a:t>Careers in Energy</a:t>
            </a:r>
            <a:endParaRPr lang="en-US" dirty="0">
              <a:latin typeface="Century Gothic" panose="020B0502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2652574"/>
            <a:ext cx="1687141" cy="210630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4101418"/>
            <a:ext cx="2209800" cy="2164084"/>
          </a:xfrm>
          <a:prstGeom prst="rect">
            <a:avLst/>
          </a:prstGeom>
        </p:spPr>
      </p:pic>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sp>
        <p:nvSpPr>
          <p:cNvPr id="8"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3174900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7000" y="2331703"/>
            <a:ext cx="5848349" cy="3323987"/>
          </a:xfrm>
          <a:prstGeom prst="rect">
            <a:avLst/>
          </a:prstGeom>
          <a:noFill/>
        </p:spPr>
        <p:txBody>
          <a:bodyPr wrap="square" rtlCol="0">
            <a:spAutoFit/>
          </a:bodyPr>
          <a:lstStyle/>
          <a:p>
            <a:pPr marL="342900" indent="-342900">
              <a:buFont typeface="Arial" panose="020B0604020202020204" pitchFamily="34" charset="0"/>
              <a:buChar char="•"/>
            </a:pPr>
            <a:r>
              <a:rPr lang="en-US" sz="3000" dirty="0" smtClean="0">
                <a:solidFill>
                  <a:prstClr val="black"/>
                </a:solidFill>
                <a:latin typeface="Century Gothic" panose="020B0502020202020204" pitchFamily="34" charset="0"/>
              </a:rPr>
              <a:t>Employ 6.4 million Americans</a:t>
            </a:r>
          </a:p>
          <a:p>
            <a:pPr marL="342900" indent="-342900">
              <a:buFont typeface="Arial" panose="020B0604020202020204" pitchFamily="34" charset="0"/>
              <a:buChar char="•"/>
            </a:pPr>
            <a:r>
              <a:rPr lang="en-US" sz="3000" dirty="0" smtClean="0">
                <a:solidFill>
                  <a:prstClr val="black"/>
                </a:solidFill>
                <a:latin typeface="Century Gothic" panose="020B0502020202020204" pitchFamily="34" charset="0"/>
              </a:rPr>
              <a:t>Increased in 2016 by just under 5%</a:t>
            </a:r>
          </a:p>
          <a:p>
            <a:pPr marL="342900" indent="-342900">
              <a:buFont typeface="Arial" panose="020B0604020202020204" pitchFamily="34" charset="0"/>
              <a:buChar char="•"/>
            </a:pPr>
            <a:r>
              <a:rPr lang="en-US" sz="3000" dirty="0" smtClean="0">
                <a:solidFill>
                  <a:prstClr val="black"/>
                </a:solidFill>
                <a:latin typeface="Century Gothic" panose="020B0502020202020204" pitchFamily="34" charset="0"/>
              </a:rPr>
              <a:t>Adding over 300,000 net new jobs</a:t>
            </a:r>
          </a:p>
          <a:p>
            <a:pPr marL="342900" indent="-342900">
              <a:buFont typeface="Arial" panose="020B0604020202020204" pitchFamily="34" charset="0"/>
              <a:buChar char="•"/>
            </a:pPr>
            <a:r>
              <a:rPr lang="en-US" sz="3000" dirty="0" smtClean="0">
                <a:solidFill>
                  <a:prstClr val="black"/>
                </a:solidFill>
                <a:latin typeface="Century Gothic" panose="020B0502020202020204" pitchFamily="34" charset="0"/>
              </a:rPr>
              <a:t>Roughly 14% of all jobs created in the country</a:t>
            </a:r>
            <a:endParaRPr lang="en-US" sz="3000" dirty="0">
              <a:solidFill>
                <a:prstClr val="black"/>
              </a:solidFill>
              <a:latin typeface="Century Gothic" panose="020B0502020202020204" pitchFamily="34" charset="0"/>
            </a:endParaRPr>
          </a:p>
        </p:txBody>
      </p:sp>
      <p:sp>
        <p:nvSpPr>
          <p:cNvPr id="9" name="Subtitle 2"/>
          <p:cNvSpPr>
            <a:spLocks noGrp="1"/>
          </p:cNvSpPr>
          <p:nvPr>
            <p:ph type="subTitle" idx="1"/>
          </p:nvPr>
        </p:nvSpPr>
        <p:spPr>
          <a:xfrm>
            <a:off x="3324418" y="1431776"/>
            <a:ext cx="5190931" cy="781797"/>
          </a:xfrm>
        </p:spPr>
        <p:txBody>
          <a:bodyPr>
            <a:normAutofit/>
          </a:bodyPr>
          <a:lstStyle/>
          <a:p>
            <a:pPr algn="r">
              <a:lnSpc>
                <a:spcPct val="100000"/>
              </a:lnSpc>
              <a:spcBef>
                <a:spcPts val="0"/>
              </a:spcBef>
            </a:pPr>
            <a:r>
              <a:rPr lang="en-US" dirty="0">
                <a:latin typeface="Century Gothic" panose="020B0502020202020204" pitchFamily="34" charset="0"/>
              </a:rPr>
              <a:t>Exploring </a:t>
            </a:r>
            <a:r>
              <a:rPr lang="en-US" dirty="0" smtClean="0">
                <a:latin typeface="Century Gothic" panose="020B0502020202020204" pitchFamily="34" charset="0"/>
              </a:rPr>
              <a:t>Careers in Energy</a:t>
            </a:r>
            <a:endParaRPr lang="en-US" dirty="0">
              <a:latin typeface="Century Gothic" panose="020B0502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1" y="4101418"/>
            <a:ext cx="2209800" cy="2164084"/>
          </a:xfrm>
          <a:prstGeom prst="rect">
            <a:avLst/>
          </a:prstGeom>
        </p:spPr>
      </p:pic>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sp>
        <p:nvSpPr>
          <p:cNvPr id="8"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13</a:t>
            </a:fld>
            <a:endParaRPr lang="en-US" dirty="0">
              <a:solidFill>
                <a:prstClr val="black">
                  <a:tint val="75000"/>
                </a:prstClr>
              </a:solidFill>
            </a:endParaRPr>
          </a:p>
        </p:txBody>
      </p:sp>
      <p:sp>
        <p:nvSpPr>
          <p:cNvPr id="2" name="Rectangle 1"/>
          <p:cNvSpPr/>
          <p:nvPr/>
        </p:nvSpPr>
        <p:spPr>
          <a:xfrm>
            <a:off x="2967849" y="6373038"/>
            <a:ext cx="5269121" cy="276999"/>
          </a:xfrm>
          <a:prstGeom prst="rect">
            <a:avLst/>
          </a:prstGeom>
        </p:spPr>
        <p:txBody>
          <a:bodyPr wrap="square">
            <a:spAutoFit/>
          </a:bodyPr>
          <a:lstStyle/>
          <a:p>
            <a:r>
              <a:rPr lang="en-US" sz="1200" dirty="0"/>
              <a:t>https://www.energy.gov/downloads/2017-us-energy-and-employment-report</a:t>
            </a:r>
          </a:p>
        </p:txBody>
      </p:sp>
    </p:spTree>
    <p:extLst>
      <p:ext uri="{BB962C8B-B14F-4D97-AF65-F5344CB8AC3E}">
        <p14:creationId xmlns:p14="http://schemas.microsoft.com/office/powerpoint/2010/main" val="3011658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14</a:t>
            </a:fld>
            <a:endParaRPr lang="en-US" dirty="0">
              <a:solidFill>
                <a:prstClr val="black">
                  <a:tint val="75000"/>
                </a:prstClr>
              </a:solidFill>
            </a:endParaRPr>
          </a:p>
        </p:txBody>
      </p:sp>
      <p:sp>
        <p:nvSpPr>
          <p:cNvPr id="5" name="Subtitle 2"/>
          <p:cNvSpPr txBox="1">
            <a:spLocks noGrp="1"/>
          </p:cNvSpPr>
          <p:nvPr>
            <p:ph type="title"/>
          </p:nvPr>
        </p:nvSpPr>
        <p:spPr>
          <a:xfrm>
            <a:off x="628650" y="365127"/>
            <a:ext cx="7886700" cy="7669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800" b="1" dirty="0" smtClean="0">
                <a:solidFill>
                  <a:srgbClr val="0070C0"/>
                </a:solidFill>
                <a:latin typeface="Century Gothic" panose="020B0502020202020204" pitchFamily="34" charset="0"/>
              </a:rPr>
              <a:t>Four Sectors Within Energy </a:t>
            </a:r>
            <a:endParaRPr lang="en-US" sz="2800" b="1" dirty="0">
              <a:solidFill>
                <a:srgbClr val="0070C0"/>
              </a:solidFill>
              <a:latin typeface="Century Gothic" panose="020B0502020202020204" pitchFamily="34" charset="0"/>
            </a:endParaRPr>
          </a:p>
        </p:txBody>
      </p:sp>
      <p:sp>
        <p:nvSpPr>
          <p:cNvPr id="6" name="Content Placeholder 5"/>
          <p:cNvSpPr txBox="1">
            <a:spLocks noGrp="1"/>
          </p:cNvSpPr>
          <p:nvPr>
            <p:ph idx="1"/>
          </p:nvPr>
        </p:nvSpPr>
        <p:spPr>
          <a:xfrm>
            <a:off x="304800" y="1524000"/>
            <a:ext cx="4643935" cy="4306820"/>
          </a:xfrm>
          <a:prstGeom prst="rect">
            <a:avLst/>
          </a:prstGeom>
          <a:noFill/>
        </p:spPr>
        <p:txBody>
          <a:bodyPr wrap="square" rtlCol="0">
            <a:spAutoFit/>
          </a:bodyPr>
          <a:lstStyle/>
          <a:p>
            <a:pPr marL="0" indent="0">
              <a:buNone/>
            </a:pPr>
            <a:endParaRPr lang="en-US" sz="2400" dirty="0" smtClean="0">
              <a:solidFill>
                <a:prstClr val="black"/>
              </a:solidFill>
              <a:latin typeface="Century Gothic" panose="020B0502020202020204" pitchFamily="34" charset="0"/>
            </a:endParaRPr>
          </a:p>
          <a:p>
            <a:pPr marL="342900" indent="-342900">
              <a:buFont typeface="Arial" panose="020B0604020202020204" pitchFamily="34" charset="0"/>
              <a:buChar char="•"/>
            </a:pPr>
            <a:r>
              <a:rPr lang="en-US" sz="3000" dirty="0" smtClean="0">
                <a:solidFill>
                  <a:prstClr val="black"/>
                </a:solidFill>
                <a:latin typeface="Century Gothic" panose="020B0502020202020204" pitchFamily="34" charset="0"/>
              </a:rPr>
              <a:t>Electrical Power Generation and Fuels</a:t>
            </a:r>
          </a:p>
          <a:p>
            <a:pPr marL="342900" indent="-342900">
              <a:buFont typeface="Arial" panose="020B0604020202020204" pitchFamily="34" charset="0"/>
              <a:buChar char="•"/>
            </a:pPr>
            <a:r>
              <a:rPr lang="en-US" sz="3000" dirty="0" smtClean="0">
                <a:solidFill>
                  <a:prstClr val="black"/>
                </a:solidFill>
                <a:latin typeface="Century Gothic" panose="020B0502020202020204" pitchFamily="34" charset="0"/>
              </a:rPr>
              <a:t>Transmission, Distribution and Storage</a:t>
            </a:r>
          </a:p>
          <a:p>
            <a:pPr marL="342900" indent="-342900">
              <a:buFont typeface="Arial" panose="020B0604020202020204" pitchFamily="34" charset="0"/>
              <a:buChar char="•"/>
            </a:pPr>
            <a:r>
              <a:rPr lang="en-US" sz="3000" dirty="0" smtClean="0">
                <a:solidFill>
                  <a:prstClr val="black"/>
                </a:solidFill>
                <a:latin typeface="Century Gothic" panose="020B0502020202020204" pitchFamily="34" charset="0"/>
              </a:rPr>
              <a:t>Energy Efficiency</a:t>
            </a:r>
          </a:p>
          <a:p>
            <a:pPr marL="342900" indent="-342900">
              <a:buFont typeface="Arial" panose="020B0604020202020204" pitchFamily="34" charset="0"/>
              <a:buChar char="•"/>
            </a:pPr>
            <a:r>
              <a:rPr lang="en-US" sz="3000" dirty="0" smtClean="0">
                <a:solidFill>
                  <a:prstClr val="black"/>
                </a:solidFill>
                <a:latin typeface="Century Gothic" panose="020B0502020202020204" pitchFamily="34" charset="0"/>
              </a:rPr>
              <a:t>Motor Vehicles</a:t>
            </a:r>
          </a:p>
          <a:p>
            <a:pPr marL="0" indent="0">
              <a:buNone/>
            </a:pPr>
            <a:endParaRPr lang="en-US" sz="2400" dirty="0">
              <a:solidFill>
                <a:prstClr val="black"/>
              </a:solidFill>
              <a:latin typeface="Century Gothic" panose="020B0502020202020204" pitchFamily="34" charset="0"/>
            </a:endParaRPr>
          </a:p>
        </p:txBody>
      </p:sp>
      <p:pic>
        <p:nvPicPr>
          <p:cNvPr id="2" name="Picture 1"/>
          <p:cNvPicPr>
            <a:picLocks noChangeAspect="1"/>
          </p:cNvPicPr>
          <p:nvPr/>
        </p:nvPicPr>
        <p:blipFill>
          <a:blip r:embed="rId2"/>
          <a:stretch>
            <a:fillRect/>
          </a:stretch>
        </p:blipFill>
        <p:spPr>
          <a:xfrm>
            <a:off x="4796335" y="1371600"/>
            <a:ext cx="3707642" cy="4745187"/>
          </a:xfrm>
          <a:prstGeom prst="rect">
            <a:avLst/>
          </a:prstGeom>
        </p:spPr>
      </p:pic>
      <p:sp>
        <p:nvSpPr>
          <p:cNvPr id="3" name="Rectangle 2"/>
          <p:cNvSpPr/>
          <p:nvPr/>
        </p:nvSpPr>
        <p:spPr>
          <a:xfrm>
            <a:off x="381000" y="6290701"/>
            <a:ext cx="7467600" cy="307777"/>
          </a:xfrm>
          <a:prstGeom prst="rect">
            <a:avLst/>
          </a:prstGeom>
        </p:spPr>
        <p:txBody>
          <a:bodyPr wrap="square">
            <a:spAutoFit/>
          </a:bodyPr>
          <a:lstStyle/>
          <a:p>
            <a:r>
              <a:rPr lang="en-US" sz="1400" dirty="0">
                <a:hlinkClick r:id="rId3"/>
              </a:rPr>
              <a:t>https://</a:t>
            </a:r>
            <a:r>
              <a:rPr lang="en-US" sz="1400" dirty="0" smtClean="0">
                <a:hlinkClick r:id="rId3"/>
              </a:rPr>
              <a:t>www.energy.gov/downloads/2017-us-energy-and-employment-report</a:t>
            </a:r>
            <a:r>
              <a:rPr lang="en-US" sz="1400" dirty="0" smtClean="0"/>
              <a:t> </a:t>
            </a:r>
            <a:endParaRPr lang="en-US" sz="1400" dirty="0"/>
          </a:p>
        </p:txBody>
      </p:sp>
    </p:spTree>
    <p:extLst>
      <p:ext uri="{BB962C8B-B14F-4D97-AF65-F5344CB8AC3E}">
        <p14:creationId xmlns:p14="http://schemas.microsoft.com/office/powerpoint/2010/main" val="3361652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noGrp="1"/>
          </p:cNvSpPr>
          <p:nvPr>
            <p:ph type="title"/>
          </p:nvPr>
        </p:nvSpPr>
        <p:spPr>
          <a:xfrm>
            <a:off x="261891" y="74240"/>
            <a:ext cx="2949178" cy="1066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800" b="1" dirty="0">
                <a:solidFill>
                  <a:srgbClr val="0070C0"/>
                </a:solidFill>
                <a:latin typeface="Century Gothic" panose="020B0502020202020204" pitchFamily="34" charset="0"/>
              </a:rPr>
              <a:t>F</a:t>
            </a:r>
            <a:r>
              <a:rPr lang="en-US" sz="2800" b="1" dirty="0" smtClean="0">
                <a:solidFill>
                  <a:srgbClr val="0070C0"/>
                </a:solidFill>
                <a:latin typeface="Century Gothic" panose="020B0502020202020204" pitchFamily="34" charset="0"/>
              </a:rPr>
              <a:t>our </a:t>
            </a:r>
            <a:r>
              <a:rPr lang="en-US" sz="2800" b="1" dirty="0">
                <a:solidFill>
                  <a:srgbClr val="0070C0"/>
                </a:solidFill>
                <a:latin typeface="Century Gothic" panose="020B0502020202020204" pitchFamily="34" charset="0"/>
              </a:rPr>
              <a:t>Sectors Within Energy </a:t>
            </a:r>
          </a:p>
        </p:txBody>
      </p:sp>
      <p:pic>
        <p:nvPicPr>
          <p:cNvPr id="3" name="Content Placeholder 2"/>
          <p:cNvPicPr>
            <a:picLocks noGrp="1" noChangeAspect="1"/>
          </p:cNvPicPr>
          <p:nvPr>
            <p:ph idx="1"/>
          </p:nvPr>
        </p:nvPicPr>
        <p:blipFill>
          <a:blip r:embed="rId2"/>
          <a:stretch>
            <a:fillRect/>
          </a:stretch>
        </p:blipFill>
        <p:spPr>
          <a:xfrm>
            <a:off x="2362200" y="1256190"/>
            <a:ext cx="6635418" cy="4919361"/>
          </a:xfrm>
          <a:prstGeom prst="rect">
            <a:avLst/>
          </a:prstGeom>
        </p:spPr>
      </p:pic>
      <p:sp>
        <p:nvSpPr>
          <p:cNvPr id="6" name="Text Placeholder 5"/>
          <p:cNvSpPr>
            <a:spLocks noGrp="1"/>
          </p:cNvSpPr>
          <p:nvPr>
            <p:ph type="body" sz="half" idx="2"/>
          </p:nvPr>
        </p:nvSpPr>
        <p:spPr>
          <a:xfrm>
            <a:off x="228600" y="1518443"/>
            <a:ext cx="2209800" cy="3811588"/>
          </a:xfrm>
        </p:spPr>
        <p:txBody>
          <a:bodyPr>
            <a:normAutofit/>
          </a:bodyPr>
          <a:lstStyle/>
          <a:p>
            <a:r>
              <a:rPr lang="en-US" sz="2800" dirty="0" smtClean="0"/>
              <a:t>Electric Power Generation and Fuels directly employs more than 1.9 million workers.</a:t>
            </a:r>
            <a:endParaRPr lang="en-US" sz="2800" dirty="0"/>
          </a:p>
        </p:txBody>
      </p:sp>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15</a:t>
            </a:fld>
            <a:endParaRPr lang="en-US" dirty="0">
              <a:solidFill>
                <a:prstClr val="black">
                  <a:tint val="75000"/>
                </a:prstClr>
              </a:solidFill>
            </a:endParaRPr>
          </a:p>
        </p:txBody>
      </p:sp>
      <p:sp>
        <p:nvSpPr>
          <p:cNvPr id="7" name="Oval 6"/>
          <p:cNvSpPr/>
          <p:nvPr/>
        </p:nvSpPr>
        <p:spPr>
          <a:xfrm>
            <a:off x="7696200" y="5410200"/>
            <a:ext cx="9906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620000" y="1676400"/>
            <a:ext cx="9906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77705" y="5115100"/>
            <a:ext cx="9906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6290701"/>
            <a:ext cx="7467600" cy="307777"/>
          </a:xfrm>
          <a:prstGeom prst="rect">
            <a:avLst/>
          </a:prstGeom>
        </p:spPr>
        <p:txBody>
          <a:bodyPr wrap="square">
            <a:spAutoFit/>
          </a:bodyPr>
          <a:lstStyle/>
          <a:p>
            <a:r>
              <a:rPr lang="en-US" sz="1400" dirty="0">
                <a:hlinkClick r:id="rId3"/>
              </a:rPr>
              <a:t>https://</a:t>
            </a:r>
            <a:r>
              <a:rPr lang="en-US" sz="1400" dirty="0" smtClean="0">
                <a:hlinkClick r:id="rId3"/>
              </a:rPr>
              <a:t>www.energy.gov/downloads/2017-us-energy-and-employment-report</a:t>
            </a:r>
            <a:r>
              <a:rPr lang="en-US" sz="1400" dirty="0" smtClean="0"/>
              <a:t> </a:t>
            </a:r>
            <a:endParaRPr lang="en-US" sz="1400" dirty="0"/>
          </a:p>
        </p:txBody>
      </p:sp>
    </p:spTree>
    <p:extLst>
      <p:ext uri="{BB962C8B-B14F-4D97-AF65-F5344CB8AC3E}">
        <p14:creationId xmlns:p14="http://schemas.microsoft.com/office/powerpoint/2010/main" val="3635419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2949178" cy="914400"/>
          </a:xfrm>
        </p:spPr>
        <p:txBody>
          <a:bodyPr/>
          <a:lstStyle/>
          <a:p>
            <a:r>
              <a:rPr lang="en-US" sz="2800" b="1" dirty="0">
                <a:solidFill>
                  <a:srgbClr val="0070C0"/>
                </a:solidFill>
                <a:latin typeface="Century Gothic" panose="020B0502020202020204" pitchFamily="34" charset="0"/>
              </a:rPr>
              <a:t>Four Sectors Within Energy </a:t>
            </a:r>
            <a:endParaRPr lang="en-US" dirty="0"/>
          </a:p>
        </p:txBody>
      </p:sp>
      <p:sp>
        <p:nvSpPr>
          <p:cNvPr id="3" name="Text Placeholder 2"/>
          <p:cNvSpPr>
            <a:spLocks noGrp="1"/>
          </p:cNvSpPr>
          <p:nvPr>
            <p:ph type="body" sz="half" idx="2"/>
          </p:nvPr>
        </p:nvSpPr>
        <p:spPr>
          <a:xfrm>
            <a:off x="257175" y="1682542"/>
            <a:ext cx="2057400" cy="3811588"/>
          </a:xfrm>
        </p:spPr>
        <p:txBody>
          <a:bodyPr>
            <a:normAutofit/>
          </a:bodyPr>
          <a:lstStyle/>
          <a:p>
            <a:r>
              <a:rPr lang="en-US" sz="2600" dirty="0" smtClean="0"/>
              <a:t>Transmission, Distribution, and </a:t>
            </a:r>
            <a:r>
              <a:rPr lang="en-US" sz="2600" dirty="0" smtClean="0"/>
              <a:t>Storage employs </a:t>
            </a:r>
            <a:r>
              <a:rPr lang="en-US" sz="2600" dirty="0" smtClean="0"/>
              <a:t>about 2.3 million </a:t>
            </a:r>
            <a:r>
              <a:rPr lang="en-US" sz="2600" dirty="0" smtClean="0"/>
              <a:t>workers.</a:t>
            </a:r>
            <a:endParaRPr lang="en-US" sz="2600" dirty="0"/>
          </a:p>
        </p:txBody>
      </p:sp>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16</a:t>
            </a:fld>
            <a:endParaRPr lang="en-US" dirty="0">
              <a:solidFill>
                <a:prstClr val="black">
                  <a:tint val="75000"/>
                </a:prstClr>
              </a:solidFill>
            </a:endParaRPr>
          </a:p>
        </p:txBody>
      </p:sp>
      <p:pic>
        <p:nvPicPr>
          <p:cNvPr id="6" name="Content Placeholder 5"/>
          <p:cNvPicPr>
            <a:picLocks noGrp="1" noChangeAspect="1"/>
          </p:cNvPicPr>
          <p:nvPr>
            <p:ph idx="1"/>
          </p:nvPr>
        </p:nvPicPr>
        <p:blipFill>
          <a:blip r:embed="rId2"/>
          <a:stretch>
            <a:fillRect/>
          </a:stretch>
        </p:blipFill>
        <p:spPr>
          <a:xfrm>
            <a:off x="2438400" y="1219200"/>
            <a:ext cx="6419595" cy="4738272"/>
          </a:xfrm>
          <a:prstGeom prst="rect">
            <a:avLst/>
          </a:prstGeom>
        </p:spPr>
      </p:pic>
    </p:spTree>
    <p:extLst>
      <p:ext uri="{BB962C8B-B14F-4D97-AF65-F5344CB8AC3E}">
        <p14:creationId xmlns:p14="http://schemas.microsoft.com/office/powerpoint/2010/main" val="2369797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noGrp="1"/>
          </p:cNvSpPr>
          <p:nvPr>
            <p:ph type="title"/>
          </p:nvPr>
        </p:nvSpPr>
        <p:spPr>
          <a:xfrm>
            <a:off x="152400" y="76200"/>
            <a:ext cx="2949178" cy="990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800" b="1" dirty="0">
                <a:solidFill>
                  <a:srgbClr val="0070C0"/>
                </a:solidFill>
                <a:latin typeface="Century Gothic" panose="020B0502020202020204" pitchFamily="34" charset="0"/>
              </a:rPr>
              <a:t>Four Sectors Within Energy </a:t>
            </a:r>
          </a:p>
        </p:txBody>
      </p:sp>
      <p:pic>
        <p:nvPicPr>
          <p:cNvPr id="3" name="Content Placeholder 2"/>
          <p:cNvPicPr>
            <a:picLocks noGrp="1" noChangeAspect="1"/>
          </p:cNvPicPr>
          <p:nvPr>
            <p:ph idx="1"/>
          </p:nvPr>
        </p:nvPicPr>
        <p:blipFill>
          <a:blip r:embed="rId2"/>
          <a:stretch>
            <a:fillRect/>
          </a:stretch>
        </p:blipFill>
        <p:spPr>
          <a:xfrm>
            <a:off x="2460409" y="1600200"/>
            <a:ext cx="6606725" cy="4191000"/>
          </a:xfrm>
          <a:prstGeom prst="rect">
            <a:avLst/>
          </a:prstGeom>
        </p:spPr>
      </p:pic>
      <p:sp>
        <p:nvSpPr>
          <p:cNvPr id="5" name="Slide Number Placeholder 4"/>
          <p:cNvSpPr>
            <a:spLocks noGrp="1"/>
          </p:cNvSpPr>
          <p:nvPr>
            <p:ph type="sldNum" sz="quarter" idx="12"/>
          </p:nvPr>
        </p:nvSpPr>
        <p:spPr/>
        <p:txBody>
          <a:bodyPr/>
          <a:lstStyle/>
          <a:p>
            <a:fld id="{0811DBE5-FBD5-4A74-952A-0500A271A30D}" type="slidenum">
              <a:rPr lang="en-US" smtClean="0">
                <a:solidFill>
                  <a:prstClr val="black">
                    <a:tint val="75000"/>
                  </a:prstClr>
                </a:solidFill>
              </a:rPr>
              <a:pPr/>
              <a:t>17</a:t>
            </a:fld>
            <a:endParaRPr lang="en-US" dirty="0">
              <a:solidFill>
                <a:prstClr val="black">
                  <a:tint val="75000"/>
                </a:prstClr>
              </a:solidFill>
            </a:endParaRPr>
          </a:p>
        </p:txBody>
      </p:sp>
      <p:sp>
        <p:nvSpPr>
          <p:cNvPr id="9" name="Rectangle 8"/>
          <p:cNvSpPr/>
          <p:nvPr/>
        </p:nvSpPr>
        <p:spPr>
          <a:xfrm>
            <a:off x="304800" y="1447800"/>
            <a:ext cx="2296358" cy="3108543"/>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Energy Efficient </a:t>
            </a:r>
            <a:r>
              <a:rPr lang="en-US" sz="2800" dirty="0" smtClean="0">
                <a:latin typeface="Calibri" panose="020F0502020204030204" pitchFamily="34" charset="0"/>
                <a:ea typeface="Calibri" panose="020F0502020204030204" pitchFamily="34" charset="0"/>
                <a:cs typeface="Times New Roman" panose="02020603050405020304" pitchFamily="18" charset="0"/>
              </a:rPr>
              <a:t>Products </a:t>
            </a:r>
            <a:r>
              <a:rPr lang="en-US" sz="2800" dirty="0">
                <a:latin typeface="Calibri" panose="020F0502020204030204" pitchFamily="34" charset="0"/>
                <a:ea typeface="Calibri" panose="020F0502020204030204" pitchFamily="34" charset="0"/>
                <a:cs typeface="Times New Roman" panose="02020603050405020304" pitchFamily="18" charset="0"/>
              </a:rPr>
              <a:t>and </a:t>
            </a:r>
            <a:r>
              <a:rPr lang="en-US" sz="2800" dirty="0" smtClean="0">
                <a:latin typeface="Calibri" panose="020F0502020204030204" pitchFamily="34" charset="0"/>
                <a:ea typeface="Calibri" panose="020F0502020204030204" pitchFamily="34" charset="0"/>
                <a:cs typeface="Times New Roman" panose="02020603050405020304" pitchFamily="18" charset="0"/>
              </a:rPr>
              <a:t>Services employs </a:t>
            </a:r>
          </a:p>
          <a:p>
            <a:r>
              <a:rPr lang="en-US" sz="2800" dirty="0" smtClean="0">
                <a:latin typeface="Calibri" panose="020F0502020204030204" pitchFamily="34" charset="0"/>
                <a:ea typeface="Calibri" panose="020F0502020204030204" pitchFamily="34" charset="0"/>
                <a:cs typeface="Times New Roman" panose="02020603050405020304" pitchFamily="18" charset="0"/>
              </a:rPr>
              <a:t>2.2 million </a:t>
            </a:r>
            <a:r>
              <a:rPr lang="en-US" sz="2800" dirty="0" smtClean="0">
                <a:latin typeface="Calibri" panose="020F0502020204030204" pitchFamily="34" charset="0"/>
                <a:ea typeface="Calibri" panose="020F0502020204030204" pitchFamily="34" charset="0"/>
                <a:cs typeface="Times New Roman" panose="02020603050405020304" pitchFamily="18" charset="0"/>
              </a:rPr>
              <a:t>workers.</a:t>
            </a:r>
            <a:endParaRPr lang="en-US" sz="2800" dirty="0"/>
          </a:p>
        </p:txBody>
      </p:sp>
    </p:spTree>
    <p:extLst>
      <p:ext uri="{BB962C8B-B14F-4D97-AF65-F5344CB8AC3E}">
        <p14:creationId xmlns:p14="http://schemas.microsoft.com/office/powerpoint/2010/main" val="166064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noGrp="1"/>
          </p:cNvSpPr>
          <p:nvPr>
            <p:ph type="title"/>
          </p:nvPr>
        </p:nvSpPr>
        <p:spPr>
          <a:xfrm>
            <a:off x="208413" y="131400"/>
            <a:ext cx="3008313" cy="9779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800" b="1" dirty="0">
                <a:solidFill>
                  <a:srgbClr val="0070C0"/>
                </a:solidFill>
                <a:latin typeface="Century Gothic" panose="020B0502020202020204" pitchFamily="34" charset="0"/>
              </a:rPr>
              <a:t>Four Sectors Within Energy </a:t>
            </a:r>
          </a:p>
        </p:txBody>
      </p:sp>
      <p:pic>
        <p:nvPicPr>
          <p:cNvPr id="4" name="Content Placeholder 3"/>
          <p:cNvPicPr>
            <a:picLocks noGrp="1" noChangeAspect="1"/>
          </p:cNvPicPr>
          <p:nvPr>
            <p:ph idx="1"/>
          </p:nvPr>
        </p:nvPicPr>
        <p:blipFill>
          <a:blip r:embed="rId2"/>
          <a:stretch>
            <a:fillRect/>
          </a:stretch>
        </p:blipFill>
        <p:spPr>
          <a:xfrm>
            <a:off x="2590800" y="1752600"/>
            <a:ext cx="6265598" cy="3124200"/>
          </a:xfrm>
          <a:prstGeom prst="rect">
            <a:avLst/>
          </a:prstGeom>
        </p:spPr>
      </p:pic>
      <p:sp>
        <p:nvSpPr>
          <p:cNvPr id="5" name="Slide Number Placeholder 4"/>
          <p:cNvSpPr>
            <a:spLocks noGrp="1"/>
          </p:cNvSpPr>
          <p:nvPr>
            <p:ph type="sldNum" sz="quarter" idx="12"/>
          </p:nvPr>
        </p:nvSpPr>
        <p:spPr/>
        <p:txBody>
          <a:bodyPr/>
          <a:lstStyle/>
          <a:p>
            <a:fld id="{0811DBE5-FBD5-4A74-952A-0500A271A30D}" type="slidenum">
              <a:rPr lang="en-US" smtClean="0">
                <a:solidFill>
                  <a:prstClr val="black">
                    <a:tint val="75000"/>
                  </a:prstClr>
                </a:solidFill>
              </a:rPr>
              <a:pPr/>
              <a:t>18</a:t>
            </a:fld>
            <a:endParaRPr lang="en-US" dirty="0">
              <a:solidFill>
                <a:prstClr val="black">
                  <a:tint val="75000"/>
                </a:prstClr>
              </a:solidFill>
            </a:endParaRPr>
          </a:p>
        </p:txBody>
      </p:sp>
      <p:sp>
        <p:nvSpPr>
          <p:cNvPr id="9" name="Rectangle 8"/>
          <p:cNvSpPr/>
          <p:nvPr/>
        </p:nvSpPr>
        <p:spPr>
          <a:xfrm>
            <a:off x="304800" y="1447800"/>
            <a:ext cx="2057400" cy="3539430"/>
          </a:xfrm>
          <a:prstGeom prst="rect">
            <a:avLst/>
          </a:prstGeom>
        </p:spPr>
        <p:txBody>
          <a:bodyPr wrap="square">
            <a:spAutoFit/>
          </a:bodyPr>
          <a:lstStyle/>
          <a:p>
            <a:r>
              <a:rPr lang="en-US" sz="2800" dirty="0" smtClean="0">
                <a:latin typeface="Calibri" panose="020F0502020204030204" pitchFamily="34" charset="0"/>
                <a:ea typeface="Calibri" panose="020F0502020204030204" pitchFamily="34" charset="0"/>
                <a:cs typeface="Times New Roman" panose="02020603050405020304" pitchFamily="18" charset="0"/>
              </a:rPr>
              <a:t>Motor Vehicles and Component Parts employs just over 2.4 million Americans.</a:t>
            </a:r>
            <a:endParaRPr lang="en-US" sz="2800" dirty="0"/>
          </a:p>
        </p:txBody>
      </p:sp>
    </p:spTree>
    <p:extLst>
      <p:ext uri="{BB962C8B-B14F-4D97-AF65-F5344CB8AC3E}">
        <p14:creationId xmlns:p14="http://schemas.microsoft.com/office/powerpoint/2010/main" val="327421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1"/>
            <a:ext cx="7886700" cy="926681"/>
          </a:xfrm>
        </p:spPr>
        <p:txBody>
          <a:bodyPr/>
          <a:lstStyle/>
          <a:p>
            <a:r>
              <a:rPr lang="en-US" dirty="0" smtClean="0">
                <a:solidFill>
                  <a:srgbClr val="0070C0"/>
                </a:solidFill>
              </a:rPr>
              <a:t>Careers in Energy</a:t>
            </a:r>
            <a:endParaRPr lang="en-US" dirty="0">
              <a:solidFill>
                <a:srgbClr val="0070C0"/>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41563399"/>
              </p:ext>
            </p:extLst>
          </p:nvPr>
        </p:nvGraphicFramePr>
        <p:xfrm>
          <a:off x="304800" y="914400"/>
          <a:ext cx="8458200" cy="557847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0811DBE5-FBD5-4A74-952A-0500A271A30D}" type="slidenum">
              <a:rPr lang="en-US" smtClean="0">
                <a:solidFill>
                  <a:prstClr val="black">
                    <a:tint val="75000"/>
                  </a:prstClr>
                </a:solidFill>
              </a:rPr>
              <a:pPr/>
              <a:t>19</a:t>
            </a:fld>
            <a:endParaRPr lang="en-US" dirty="0">
              <a:solidFill>
                <a:prstClr val="black">
                  <a:tint val="75000"/>
                </a:prstClr>
              </a:solidFill>
            </a:endParaRPr>
          </a:p>
        </p:txBody>
      </p:sp>
      <p:cxnSp>
        <p:nvCxnSpPr>
          <p:cNvPr id="10" name="Straight Connector 9"/>
          <p:cNvCxnSpPr/>
          <p:nvPr/>
        </p:nvCxnSpPr>
        <p:spPr>
          <a:xfrm flipV="1">
            <a:off x="4953000" y="1600200"/>
            <a:ext cx="0" cy="4114800"/>
          </a:xfrm>
          <a:prstGeom prst="line">
            <a:avLst/>
          </a:prstGeom>
          <a:ln w="63500">
            <a:solidFill>
              <a:srgbClr val="EE85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400" y="6525593"/>
            <a:ext cx="6705600" cy="276999"/>
          </a:xfrm>
          <a:prstGeom prst="rect">
            <a:avLst/>
          </a:prstGeom>
        </p:spPr>
        <p:txBody>
          <a:bodyPr wrap="square">
            <a:spAutoFit/>
          </a:bodyPr>
          <a:lstStyle/>
          <a:p>
            <a:r>
              <a:rPr lang="en-US" sz="1200" dirty="0">
                <a:solidFill>
                  <a:prstClr val="black"/>
                </a:solidFill>
                <a:hlinkClick r:id="rId3"/>
              </a:rPr>
              <a:t>https://www.bls.gov/ooh</a:t>
            </a:r>
            <a:r>
              <a:rPr lang="en-US" sz="1200" dirty="0" smtClean="0">
                <a:solidFill>
                  <a:prstClr val="black"/>
                </a:solidFill>
                <a:hlinkClick r:id="rId3"/>
              </a:rPr>
              <a:t>/</a:t>
            </a:r>
            <a:r>
              <a:rPr lang="en-US" sz="1200" dirty="0" smtClean="0">
                <a:solidFill>
                  <a:prstClr val="black"/>
                </a:solidFill>
              </a:rPr>
              <a:t> </a:t>
            </a:r>
            <a:endParaRPr lang="en-US" sz="1200" dirty="0">
              <a:solidFill>
                <a:prstClr val="black"/>
              </a:solidFill>
            </a:endParaRPr>
          </a:p>
        </p:txBody>
      </p:sp>
    </p:spTree>
    <p:extLst>
      <p:ext uri="{BB962C8B-B14F-4D97-AF65-F5344CB8AC3E}">
        <p14:creationId xmlns:p14="http://schemas.microsoft.com/office/powerpoint/2010/main" val="1242334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70756"/>
            <a:ext cx="4698091" cy="470355"/>
          </a:xfrm>
        </p:spPr>
        <p:txBody>
          <a:bodyPr>
            <a:normAutofit fontScale="90000"/>
          </a:bodyPr>
          <a:lstStyle/>
          <a:p>
            <a:pPr algn="l"/>
            <a:r>
              <a:rPr lang="en-US" sz="2800" b="1" dirty="0">
                <a:solidFill>
                  <a:schemeClr val="accent1">
                    <a:lumMod val="75000"/>
                  </a:schemeClr>
                </a:solidFill>
                <a:latin typeface="Century Gothic" panose="020B0502020202020204" pitchFamily="34" charset="0"/>
              </a:rPr>
              <a:t>Welcome</a:t>
            </a:r>
          </a:p>
        </p:txBody>
      </p:sp>
      <p:sp>
        <p:nvSpPr>
          <p:cNvPr id="5" name="TextBox 4"/>
          <p:cNvSpPr txBox="1"/>
          <p:nvPr/>
        </p:nvSpPr>
        <p:spPr>
          <a:xfrm>
            <a:off x="630867" y="1371600"/>
            <a:ext cx="6989133" cy="4493538"/>
          </a:xfrm>
          <a:prstGeom prst="rect">
            <a:avLst/>
          </a:prstGeom>
          <a:noFill/>
        </p:spPr>
        <p:txBody>
          <a:bodyPr wrap="square" rtlCol="0">
            <a:spAutoFit/>
          </a:bodyPr>
          <a:lstStyle/>
          <a:p>
            <a:r>
              <a:rPr lang="en-US" sz="1600" b="1" dirty="0" smtClean="0">
                <a:solidFill>
                  <a:prstClr val="black"/>
                </a:solidFill>
                <a:latin typeface="Century Gothic" panose="020B0502020202020204" pitchFamily="34" charset="0"/>
              </a:rPr>
              <a:t>Logistics</a:t>
            </a:r>
            <a:endParaRPr lang="en-US" sz="1600" dirty="0" smtClean="0">
              <a:solidFill>
                <a:prstClr val="black"/>
              </a:solidFill>
              <a:latin typeface="Century Gothic" panose="020B0502020202020204" pitchFamily="34" charset="0"/>
            </a:endParaRPr>
          </a:p>
          <a:p>
            <a:pPr marL="257175" indent="-257175">
              <a:buFont typeface="Arial" panose="020B0604020202020204" pitchFamily="34" charset="0"/>
              <a:buChar char="•"/>
            </a:pPr>
            <a:r>
              <a:rPr lang="en-US" sz="1600" dirty="0" smtClean="0">
                <a:solidFill>
                  <a:srgbClr val="FF0000"/>
                </a:solidFill>
                <a:latin typeface="Century Gothic" panose="020B0502020202020204" pitchFamily="34" charset="0"/>
              </a:rPr>
              <a:t>Call-in number: </a:t>
            </a:r>
            <a:r>
              <a:rPr lang="en-US" sz="1600" b="1" dirty="0" smtClean="0">
                <a:solidFill>
                  <a:srgbClr val="FF0000"/>
                </a:solidFill>
                <a:latin typeface="Century Gothic" panose="020B0502020202020204" pitchFamily="34" charset="0"/>
              </a:rPr>
              <a:t>888-625-5230</a:t>
            </a:r>
          </a:p>
          <a:p>
            <a:pPr marL="257175" indent="-257175">
              <a:buFont typeface="Arial" panose="020B0604020202020204" pitchFamily="34" charset="0"/>
              <a:buChar char="•"/>
            </a:pPr>
            <a:r>
              <a:rPr lang="en-US" sz="1600" dirty="0" smtClean="0">
                <a:solidFill>
                  <a:srgbClr val="FF0000"/>
                </a:solidFill>
                <a:latin typeface="Century Gothic" panose="020B0502020202020204" pitchFamily="34" charset="0"/>
              </a:rPr>
              <a:t>Participant code: </a:t>
            </a:r>
            <a:r>
              <a:rPr lang="en-US" sz="1600" b="1" dirty="0" smtClean="0">
                <a:solidFill>
                  <a:srgbClr val="FF0000"/>
                </a:solidFill>
                <a:latin typeface="Century Gothic" panose="020B0502020202020204" pitchFamily="34" charset="0"/>
              </a:rPr>
              <a:t>8514 9454#</a:t>
            </a:r>
          </a:p>
          <a:p>
            <a:pPr marL="257175" indent="-257175">
              <a:buFont typeface="Arial" panose="020B0604020202020204" pitchFamily="34" charset="0"/>
              <a:buChar char="•"/>
            </a:pPr>
            <a:r>
              <a:rPr lang="en-US" sz="1600" dirty="0" smtClean="0">
                <a:solidFill>
                  <a:prstClr val="black"/>
                </a:solidFill>
                <a:latin typeface="Century Gothic" panose="020B0502020202020204" pitchFamily="34" charset="0"/>
              </a:rPr>
              <a:t>Webinar link</a:t>
            </a:r>
            <a:r>
              <a:rPr lang="en-US" sz="1600" dirty="0">
                <a:solidFill>
                  <a:prstClr val="black"/>
                </a:solidFill>
                <a:latin typeface="Century Gothic" panose="020B0502020202020204" pitchFamily="34" charset="0"/>
              </a:rPr>
              <a:t>:  </a:t>
            </a:r>
            <a:r>
              <a:rPr lang="en-US" sz="1600" dirty="0">
                <a:solidFill>
                  <a:prstClr val="black"/>
                </a:solidFill>
                <a:latin typeface="Century Gothic" panose="020B0502020202020204" pitchFamily="34" charset="0"/>
                <a:hlinkClick r:id="rId3"/>
              </a:rPr>
              <a:t>https://</a:t>
            </a:r>
            <a:r>
              <a:rPr lang="en-US" sz="1600" dirty="0" smtClean="0">
                <a:solidFill>
                  <a:prstClr val="black"/>
                </a:solidFill>
                <a:latin typeface="Century Gothic" panose="020B0502020202020204" pitchFamily="34" charset="0"/>
                <a:hlinkClick r:id="rId3"/>
              </a:rPr>
              <a:t>www.webcaster4.com/Webcast/Page/577/22570</a:t>
            </a:r>
            <a:r>
              <a:rPr lang="en-US" sz="1600" dirty="0" smtClean="0">
                <a:solidFill>
                  <a:prstClr val="black"/>
                </a:solidFill>
                <a:latin typeface="Century Gothic" panose="020B0502020202020204" pitchFamily="34" charset="0"/>
              </a:rPr>
              <a:t>  </a:t>
            </a:r>
          </a:p>
          <a:p>
            <a:pPr marL="257175" indent="-257175">
              <a:buFont typeface="Arial" panose="020B0604020202020204" pitchFamily="34" charset="0"/>
              <a:buChar char="•"/>
            </a:pPr>
            <a:r>
              <a:rPr lang="en-US" sz="1600" dirty="0" smtClean="0">
                <a:solidFill>
                  <a:prstClr val="black"/>
                </a:solidFill>
                <a:latin typeface="Century Gothic" panose="020B0502020202020204" pitchFamily="34" charset="0"/>
              </a:rPr>
              <a:t>You can listen through your PC or dial in to the phone.</a:t>
            </a:r>
          </a:p>
          <a:p>
            <a:pPr marL="600075" lvl="1" indent="-257175">
              <a:buFont typeface="Arial" panose="020B0604020202020204" pitchFamily="34" charset="0"/>
              <a:buChar char="•"/>
            </a:pPr>
            <a:r>
              <a:rPr lang="en-US" sz="1600" dirty="0" smtClean="0">
                <a:solidFill>
                  <a:prstClr val="black"/>
                </a:solidFill>
                <a:latin typeface="Century Gothic" panose="020B0502020202020204" pitchFamily="34" charset="0"/>
              </a:rPr>
              <a:t>The webinar experience depends on your connection. If at any time you’re experiencing problems, please dial the toll-free number.  </a:t>
            </a:r>
          </a:p>
          <a:p>
            <a:pPr marL="257175" indent="-257175">
              <a:buFont typeface="Arial" panose="020B0604020202020204" pitchFamily="34" charset="0"/>
              <a:buChar char="•"/>
            </a:pPr>
            <a:r>
              <a:rPr lang="en-US" sz="1600" dirty="0" smtClean="0">
                <a:solidFill>
                  <a:prstClr val="black"/>
                </a:solidFill>
                <a:latin typeface="Century Gothic" panose="020B0502020202020204" pitchFamily="34" charset="0"/>
              </a:rPr>
              <a:t>This call is being recorded and will be available at a later date.</a:t>
            </a:r>
          </a:p>
          <a:p>
            <a:pPr marL="257175" indent="-257175">
              <a:buFont typeface="Arial" panose="020B0604020202020204" pitchFamily="34" charset="0"/>
              <a:buChar char="•"/>
            </a:pPr>
            <a:r>
              <a:rPr lang="en-US" sz="1600" dirty="0" smtClean="0">
                <a:solidFill>
                  <a:prstClr val="black"/>
                </a:solidFill>
                <a:latin typeface="Century Gothic" panose="020B0502020202020204" pitchFamily="34" charset="0"/>
              </a:rPr>
              <a:t>Click the Materials button to access a pdf version of this presentation.</a:t>
            </a:r>
          </a:p>
          <a:p>
            <a:endParaRPr lang="en-US" sz="1600" dirty="0" smtClean="0">
              <a:solidFill>
                <a:prstClr val="black"/>
              </a:solidFill>
              <a:latin typeface="Century Gothic" panose="020B0502020202020204" pitchFamily="34" charset="0"/>
            </a:endParaRPr>
          </a:p>
          <a:p>
            <a:r>
              <a:rPr lang="en-US" sz="1600" b="1" dirty="0" smtClean="0">
                <a:solidFill>
                  <a:prstClr val="black"/>
                </a:solidFill>
                <a:latin typeface="Century Gothic" panose="020B0502020202020204" pitchFamily="34" charset="0"/>
              </a:rPr>
              <a:t>To Ask a Question</a:t>
            </a:r>
          </a:p>
          <a:p>
            <a:r>
              <a:rPr lang="en-US" sz="1600" dirty="0" smtClean="0">
                <a:solidFill>
                  <a:prstClr val="black"/>
                </a:solidFill>
                <a:latin typeface="Century Gothic" panose="020B0502020202020204" pitchFamily="34" charset="0"/>
              </a:rPr>
              <a:t>Click the </a:t>
            </a:r>
            <a:r>
              <a:rPr lang="en-US" sz="1600" b="1" dirty="0" smtClean="0">
                <a:solidFill>
                  <a:prstClr val="black"/>
                </a:solidFill>
                <a:latin typeface="Century Gothic" panose="020B0502020202020204" pitchFamily="34" charset="0"/>
              </a:rPr>
              <a:t>Ask Question </a:t>
            </a:r>
            <a:r>
              <a:rPr lang="en-US" sz="1600" dirty="0" smtClean="0">
                <a:solidFill>
                  <a:prstClr val="black"/>
                </a:solidFill>
                <a:latin typeface="Century Gothic" panose="020B0502020202020204" pitchFamily="34" charset="0"/>
              </a:rPr>
              <a:t>button </a:t>
            </a:r>
          </a:p>
          <a:p>
            <a:r>
              <a:rPr lang="en-US" sz="1600" dirty="0" smtClean="0">
                <a:solidFill>
                  <a:prstClr val="black"/>
                </a:solidFill>
                <a:latin typeface="Century Gothic" panose="020B0502020202020204" pitchFamily="34" charset="0"/>
              </a:rPr>
              <a:t>(Located in the lower-left section of the webinar window)</a:t>
            </a:r>
          </a:p>
          <a:p>
            <a:endParaRPr lang="en-US" sz="1500" dirty="0">
              <a:solidFill>
                <a:prstClr val="black"/>
              </a:solidFill>
              <a:latin typeface="Century Gothic" panose="020B0502020202020204" pitchFamily="34" charset="0"/>
            </a:endParaRPr>
          </a:p>
          <a:p>
            <a:endParaRPr lang="en-US" sz="1500" dirty="0">
              <a:solidFill>
                <a:prstClr val="black"/>
              </a:solidFill>
              <a:latin typeface="Century Gothic" panose="020B0502020202020204" pitchFamily="34" charset="0"/>
            </a:endParaRPr>
          </a:p>
        </p:txBody>
      </p:sp>
      <p:sp>
        <p:nvSpPr>
          <p:cNvPr id="3" name="TextBox 2"/>
          <p:cNvSpPr txBox="1"/>
          <p:nvPr/>
        </p:nvSpPr>
        <p:spPr>
          <a:xfrm>
            <a:off x="848583" y="5867400"/>
            <a:ext cx="6085617" cy="800219"/>
          </a:xfrm>
          <a:prstGeom prst="rect">
            <a:avLst/>
          </a:prstGeom>
          <a:noFill/>
        </p:spPr>
        <p:txBody>
          <a:bodyPr wrap="square" rtlCol="0">
            <a:spAutoFit/>
          </a:bodyPr>
          <a:lstStyle/>
          <a:p>
            <a:r>
              <a:rPr lang="en-US" sz="1200" dirty="0">
                <a:solidFill>
                  <a:prstClr val="black"/>
                </a:solidFill>
                <a:latin typeface="Century Gothic" panose="020B0502020202020204" pitchFamily="34" charset="0"/>
              </a:rPr>
              <a:t>Disclaimer:</a:t>
            </a:r>
          </a:p>
          <a:p>
            <a:r>
              <a:rPr lang="en-US" sz="1200" dirty="0">
                <a:solidFill>
                  <a:prstClr val="black"/>
                </a:solidFill>
                <a:latin typeface="Century Gothic" panose="020B0502020202020204" pitchFamily="34" charset="0"/>
              </a:rPr>
              <a:t>The views expressed in this presentation do not necessarily reflect official positions of the Federal Reserve Bank of Atlanta or the Federal Reserve System.</a:t>
            </a:r>
          </a:p>
          <a:p>
            <a:endParaRPr lang="en-US" sz="1000" dirty="0">
              <a:solidFill>
                <a:prstClr val="black"/>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533400"/>
            <a:ext cx="3810000" cy="1471946"/>
          </a:xfrm>
          <a:prstGeom prst="rect">
            <a:avLst/>
          </a:prstGeom>
        </p:spPr>
      </p:pic>
      <p:sp>
        <p:nvSpPr>
          <p:cNvPr id="8"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2941767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9090" y="4974227"/>
            <a:ext cx="4466259" cy="923330"/>
          </a:xfrm>
          <a:prstGeom prst="rect">
            <a:avLst/>
          </a:prstGeom>
          <a:noFill/>
        </p:spPr>
        <p:txBody>
          <a:bodyPr wrap="square" rtlCol="0">
            <a:spAutoFit/>
          </a:bodyPr>
          <a:lstStyle/>
          <a:p>
            <a:pPr algn="r"/>
            <a:r>
              <a:rPr lang="en-US" sz="2200" b="1" dirty="0" smtClean="0">
                <a:solidFill>
                  <a:prstClr val="black"/>
                </a:solidFill>
                <a:latin typeface="Century Gothic" panose="020B0502020202020204" pitchFamily="34" charset="0"/>
              </a:rPr>
              <a:t>Rob Sunderland</a:t>
            </a:r>
            <a:endParaRPr lang="en-US" sz="2200" b="1"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Talent Acquisition Operations Manager</a:t>
            </a:r>
            <a:endParaRPr lang="en-US" sz="1600"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Southern Company</a:t>
            </a:r>
            <a:endParaRPr lang="en-US" sz="1600" dirty="0">
              <a:solidFill>
                <a:prstClr val="black"/>
              </a:solidFill>
              <a:latin typeface="Century Gothic" panose="020B0502020202020204" pitchFamily="34" charset="0"/>
            </a:endParaRPr>
          </a:p>
        </p:txBody>
      </p:sp>
      <p:sp>
        <p:nvSpPr>
          <p:cNvPr id="9" name="Subtitle 2"/>
          <p:cNvSpPr>
            <a:spLocks noGrp="1"/>
          </p:cNvSpPr>
          <p:nvPr>
            <p:ph type="subTitle" idx="1"/>
          </p:nvPr>
        </p:nvSpPr>
        <p:spPr>
          <a:xfrm>
            <a:off x="3324418" y="1431776"/>
            <a:ext cx="5190931" cy="781797"/>
          </a:xfrm>
        </p:spPr>
        <p:txBody>
          <a:bodyPr>
            <a:normAutofit/>
          </a:bodyPr>
          <a:lstStyle/>
          <a:p>
            <a:pPr algn="r">
              <a:lnSpc>
                <a:spcPct val="100000"/>
              </a:lnSpc>
              <a:spcBef>
                <a:spcPts val="0"/>
              </a:spcBef>
            </a:pPr>
            <a:r>
              <a:rPr lang="en-US" dirty="0">
                <a:latin typeface="Century Gothic" panose="020B0502020202020204" pitchFamily="34" charset="0"/>
              </a:rPr>
              <a:t>Exploring </a:t>
            </a:r>
            <a:r>
              <a:rPr lang="en-US" dirty="0" smtClean="0">
                <a:latin typeface="Century Gothic" panose="020B0502020202020204" pitchFamily="34" charset="0"/>
              </a:rPr>
              <a:t>Careers in Energy</a:t>
            </a:r>
            <a:endParaRPr lang="en-US" dirty="0">
              <a:latin typeface="Century Gothic" panose="020B0502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1" y="4101418"/>
            <a:ext cx="2209800" cy="2164084"/>
          </a:xfrm>
          <a:prstGeom prst="rect">
            <a:avLst/>
          </a:prstGeom>
        </p:spPr>
      </p:pic>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253" y="2340594"/>
            <a:ext cx="1691640" cy="2542239"/>
          </a:xfrm>
          <a:prstGeom prst="rect">
            <a:avLst/>
          </a:prstGeom>
        </p:spPr>
      </p:pic>
      <p:sp>
        <p:nvSpPr>
          <p:cNvPr id="8"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913797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b="1" dirty="0"/>
              <a:t>Who is Southern Company</a:t>
            </a:r>
          </a:p>
        </p:txBody>
      </p:sp>
      <p:sp>
        <p:nvSpPr>
          <p:cNvPr id="9" name="Content Placeholder 8"/>
          <p:cNvSpPr>
            <a:spLocks noGrp="1"/>
          </p:cNvSpPr>
          <p:nvPr>
            <p:ph idx="1"/>
          </p:nvPr>
        </p:nvSpPr>
        <p:spPr>
          <a:xfrm>
            <a:off x="457200" y="1146048"/>
            <a:ext cx="4267200" cy="4997248"/>
          </a:xfrm>
        </p:spPr>
        <p:txBody>
          <a:bodyPr/>
          <a:lstStyle/>
          <a:p>
            <a:r>
              <a:rPr lang="en-US" sz="2200" dirty="0"/>
              <a:t>Make, move, sell energy</a:t>
            </a:r>
          </a:p>
          <a:p>
            <a:endParaRPr lang="en-US" sz="2200" dirty="0"/>
          </a:p>
          <a:p>
            <a:r>
              <a:rPr lang="en-US" sz="2200" dirty="0"/>
              <a:t>A product we all depend upon</a:t>
            </a:r>
          </a:p>
          <a:p>
            <a:endParaRPr lang="en-US" sz="2200" dirty="0"/>
          </a:p>
          <a:p>
            <a:r>
              <a:rPr lang="en-US" sz="2200" dirty="0"/>
              <a:t>Honor our past (100 year old company), build for the future (innovation), keep customers at the center of everything we do</a:t>
            </a:r>
          </a:p>
          <a:p>
            <a:endParaRPr lang="en-US" sz="2200" dirty="0"/>
          </a:p>
          <a:p>
            <a:r>
              <a:rPr lang="en-US" sz="2200" dirty="0"/>
              <a:t>32,000 employees, across the United States</a:t>
            </a:r>
          </a:p>
          <a:p>
            <a:endParaRPr lang="en-US" sz="2200" dirty="0"/>
          </a:p>
          <a:p>
            <a:r>
              <a:rPr lang="en-US" sz="2200" dirty="0"/>
              <a:t>A career, not a job</a:t>
            </a:r>
          </a:p>
          <a:p>
            <a:endParaRPr lang="en-US" sz="2200" dirty="0"/>
          </a:p>
          <a:p>
            <a:r>
              <a:rPr lang="en-US" sz="2200" dirty="0"/>
              <a:t>Variety of Opportunities</a:t>
            </a:r>
          </a:p>
          <a:p>
            <a:endParaRPr lang="en-US" dirty="0"/>
          </a:p>
        </p:txBody>
      </p:sp>
      <p:pic>
        <p:nvPicPr>
          <p:cNvPr id="2" name="Picture 1"/>
          <p:cNvPicPr>
            <a:picLocks noChangeAspect="1"/>
          </p:cNvPicPr>
          <p:nvPr/>
        </p:nvPicPr>
        <p:blipFill>
          <a:blip r:embed="rId3"/>
          <a:stretch>
            <a:fillRect/>
          </a:stretch>
        </p:blipFill>
        <p:spPr>
          <a:xfrm>
            <a:off x="4876800" y="900566"/>
            <a:ext cx="3939371" cy="5652633"/>
          </a:xfrm>
          <a:prstGeom prst="rect">
            <a:avLst/>
          </a:prstGeom>
        </p:spPr>
      </p:pic>
      <p:sp>
        <p:nvSpPr>
          <p:cNvPr id="8"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1DBE5-FBD5-4A74-952A-0500A271A30D}" type="slidenum">
              <a:rPr lang="en-US" smtClean="0">
                <a:solidFill>
                  <a:prstClr val="black">
                    <a:tint val="75000"/>
                  </a:prstClr>
                </a:solidFill>
                <a:latin typeface="Calibri" panose="020F0502020204030204"/>
              </a:rPr>
              <a:pPr/>
              <a:t>21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251241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929"/>
            <a:ext cx="7773077" cy="604865"/>
          </a:xfrm>
        </p:spPr>
        <p:txBody>
          <a:bodyPr/>
          <a:lstStyle/>
          <a:p>
            <a:r>
              <a:rPr lang="en-US" sz="2800" b="1" dirty="0"/>
              <a:t>Labor Market – Industry Response</a:t>
            </a:r>
          </a:p>
        </p:txBody>
      </p:sp>
      <p:sp>
        <p:nvSpPr>
          <p:cNvPr id="4" name="Content Placeholder 3"/>
          <p:cNvSpPr>
            <a:spLocks noGrp="1"/>
          </p:cNvSpPr>
          <p:nvPr>
            <p:ph sz="half" idx="1"/>
          </p:nvPr>
        </p:nvSpPr>
        <p:spPr>
          <a:xfrm>
            <a:off x="304800" y="894422"/>
            <a:ext cx="3809999" cy="5102352"/>
          </a:xfrm>
        </p:spPr>
        <p:txBody>
          <a:bodyPr/>
          <a:lstStyle/>
          <a:p>
            <a:pPr marL="0" indent="0">
              <a:buNone/>
            </a:pPr>
            <a:r>
              <a:rPr lang="en-US" sz="2000" u="sng" dirty="0"/>
              <a:t>Labor Market Headlines:</a:t>
            </a:r>
          </a:p>
          <a:p>
            <a:pPr marL="0" indent="0">
              <a:buNone/>
            </a:pPr>
            <a:endParaRPr lang="en-US" sz="2000" dirty="0"/>
          </a:p>
          <a:p>
            <a:pPr marL="0" indent="0">
              <a:buNone/>
            </a:pPr>
            <a:r>
              <a:rPr lang="en-US" sz="2000" dirty="0"/>
              <a:t>  - Record low </a:t>
            </a:r>
            <a:r>
              <a:rPr lang="en-US" sz="2000" dirty="0" smtClean="0"/>
              <a:t>unemployment</a:t>
            </a:r>
          </a:p>
          <a:p>
            <a:pPr marL="0" indent="0">
              <a:buNone/>
            </a:pPr>
            <a:r>
              <a:rPr lang="en-US" sz="2000" dirty="0"/>
              <a:t> </a:t>
            </a:r>
            <a:r>
              <a:rPr lang="en-US" sz="2000" dirty="0" smtClean="0"/>
              <a:t>   </a:t>
            </a:r>
            <a:r>
              <a:rPr lang="en-US" sz="2000" dirty="0"/>
              <a:t>(</a:t>
            </a:r>
            <a:r>
              <a:rPr lang="en-US" sz="2000" dirty="0" smtClean="0"/>
              <a:t>4.1%)</a:t>
            </a:r>
            <a:endParaRPr lang="en-US" sz="2000" dirty="0"/>
          </a:p>
          <a:p>
            <a:pPr marL="0" indent="0">
              <a:buNone/>
            </a:pPr>
            <a:endParaRPr lang="en-US" sz="1000" dirty="0"/>
          </a:p>
          <a:p>
            <a:pPr marL="0" indent="0">
              <a:buNone/>
            </a:pPr>
            <a:r>
              <a:rPr lang="en-US" sz="2000" dirty="0"/>
              <a:t>  - Less STEM/Skilled Trades </a:t>
            </a:r>
            <a:endParaRPr lang="en-US" sz="2000" dirty="0" smtClean="0"/>
          </a:p>
          <a:p>
            <a:pPr marL="0" indent="0">
              <a:buNone/>
            </a:pPr>
            <a:r>
              <a:rPr lang="en-US" sz="2000" dirty="0" smtClean="0"/>
              <a:t>    graduates</a:t>
            </a:r>
            <a:endParaRPr lang="en-US" sz="2000" dirty="0"/>
          </a:p>
          <a:p>
            <a:pPr marL="0" indent="0">
              <a:buNone/>
            </a:pPr>
            <a:endParaRPr lang="en-US" sz="1000" dirty="0"/>
          </a:p>
          <a:p>
            <a:pPr marL="0" indent="0">
              <a:buNone/>
            </a:pPr>
            <a:r>
              <a:rPr lang="en-US" sz="2000" dirty="0"/>
              <a:t>  - Highest number of </a:t>
            </a:r>
            <a:r>
              <a:rPr lang="en-US" sz="2000" dirty="0" smtClean="0"/>
              <a:t>unfilled</a:t>
            </a:r>
          </a:p>
          <a:p>
            <a:pPr marL="0" indent="0">
              <a:buNone/>
            </a:pPr>
            <a:r>
              <a:rPr lang="en-US" sz="2000" dirty="0"/>
              <a:t> </a:t>
            </a:r>
            <a:r>
              <a:rPr lang="en-US" sz="2000" dirty="0" smtClean="0"/>
              <a:t>   positions </a:t>
            </a:r>
            <a:r>
              <a:rPr lang="en-US" sz="2000" dirty="0"/>
              <a:t>(</a:t>
            </a:r>
            <a:r>
              <a:rPr lang="en-US" sz="2000" dirty="0" smtClean="0"/>
              <a:t>5.9M</a:t>
            </a:r>
            <a:r>
              <a:rPr lang="en-US" sz="2000" dirty="0"/>
              <a:t>)</a:t>
            </a:r>
          </a:p>
          <a:p>
            <a:pPr marL="0" indent="0">
              <a:buNone/>
            </a:pPr>
            <a:endParaRPr lang="en-US" sz="1000" dirty="0"/>
          </a:p>
          <a:p>
            <a:pPr marL="0" indent="0">
              <a:buNone/>
            </a:pPr>
            <a:r>
              <a:rPr lang="en-US" sz="2000" dirty="0"/>
              <a:t>  - Baby Boomer retirements</a:t>
            </a:r>
          </a:p>
          <a:p>
            <a:pPr marL="0" indent="0">
              <a:buNone/>
            </a:pPr>
            <a:endParaRPr lang="en-US" sz="1000" dirty="0"/>
          </a:p>
          <a:p>
            <a:pPr marL="0" indent="0">
              <a:buNone/>
            </a:pPr>
            <a:r>
              <a:rPr lang="en-US" sz="2000" dirty="0"/>
              <a:t>  - Career interests of Millennials</a:t>
            </a:r>
          </a:p>
          <a:p>
            <a:pPr marL="0" indent="0">
              <a:buNone/>
            </a:pPr>
            <a:endParaRPr lang="en-US" sz="1000" dirty="0"/>
          </a:p>
          <a:p>
            <a:pPr marL="0" indent="0">
              <a:buNone/>
            </a:pPr>
            <a:r>
              <a:rPr lang="en-US" sz="2000" dirty="0"/>
              <a:t>  - Declining health of labor force</a:t>
            </a:r>
          </a:p>
        </p:txBody>
      </p:sp>
      <p:sp>
        <p:nvSpPr>
          <p:cNvPr id="5" name="Content Placeholder 4"/>
          <p:cNvSpPr>
            <a:spLocks noGrp="1"/>
          </p:cNvSpPr>
          <p:nvPr>
            <p:ph sz="half" idx="2"/>
          </p:nvPr>
        </p:nvSpPr>
        <p:spPr>
          <a:xfrm>
            <a:off x="4191000" y="896528"/>
            <a:ext cx="4800600" cy="5559552"/>
          </a:xfrm>
        </p:spPr>
        <p:txBody>
          <a:bodyPr/>
          <a:lstStyle/>
          <a:p>
            <a:pPr marL="0" indent="0">
              <a:buNone/>
            </a:pPr>
            <a:r>
              <a:rPr lang="en-US" sz="2000" u="sng" dirty="0"/>
              <a:t>Energy Industry Mitigation Plan:</a:t>
            </a:r>
          </a:p>
          <a:p>
            <a:pPr marL="0" indent="0">
              <a:buNone/>
            </a:pPr>
            <a:endParaRPr lang="en-US" sz="800" u="sng" dirty="0"/>
          </a:p>
          <a:p>
            <a:pPr marL="0" indent="0">
              <a:buNone/>
            </a:pPr>
            <a:r>
              <a:rPr lang="en-US" sz="2000" dirty="0"/>
              <a:t>  - Career Awareness K – 12 Grades</a:t>
            </a:r>
          </a:p>
          <a:p>
            <a:pPr marL="0" indent="0">
              <a:buNone/>
            </a:pPr>
            <a:endParaRPr lang="en-US" sz="800" dirty="0"/>
          </a:p>
          <a:p>
            <a:pPr marL="0" indent="0">
              <a:buNone/>
            </a:pPr>
            <a:r>
              <a:rPr lang="en-US" sz="2000" dirty="0"/>
              <a:t>  - Energy Industry Cluster in </a:t>
            </a:r>
            <a:r>
              <a:rPr lang="en-US" sz="2000" dirty="0" smtClean="0"/>
              <a:t>targeted</a:t>
            </a:r>
          </a:p>
          <a:p>
            <a:pPr marL="0" indent="0">
              <a:buNone/>
            </a:pPr>
            <a:r>
              <a:rPr lang="en-US" sz="2000" dirty="0" smtClean="0"/>
              <a:t>    High </a:t>
            </a:r>
            <a:r>
              <a:rPr lang="en-US" sz="2000" dirty="0"/>
              <a:t>Schools</a:t>
            </a:r>
          </a:p>
          <a:p>
            <a:pPr marL="0" indent="0">
              <a:buNone/>
            </a:pPr>
            <a:endParaRPr lang="en-US" sz="800" dirty="0"/>
          </a:p>
          <a:p>
            <a:pPr marL="0" indent="0">
              <a:buNone/>
            </a:pPr>
            <a:r>
              <a:rPr lang="en-US" sz="2000" dirty="0"/>
              <a:t>  - Technical College Programs</a:t>
            </a:r>
          </a:p>
          <a:p>
            <a:pPr lvl="2">
              <a:buFont typeface="Wingdings" panose="05000000000000000000" pitchFamily="2" charset="2"/>
              <a:buChar char="§"/>
            </a:pPr>
            <a:r>
              <a:rPr lang="en-US" sz="2000" dirty="0" err="1"/>
              <a:t>Lineworker</a:t>
            </a:r>
            <a:r>
              <a:rPr lang="en-US" sz="2000" dirty="0"/>
              <a:t> Certification</a:t>
            </a:r>
          </a:p>
          <a:p>
            <a:pPr lvl="2">
              <a:buFont typeface="Wingdings" panose="05000000000000000000" pitchFamily="2" charset="2"/>
              <a:buChar char="§"/>
            </a:pPr>
            <a:r>
              <a:rPr lang="en-US" sz="2000" dirty="0"/>
              <a:t>Instrumentation &amp; Controls</a:t>
            </a:r>
          </a:p>
          <a:p>
            <a:pPr lvl="2">
              <a:buFont typeface="Wingdings" panose="05000000000000000000" pitchFamily="2" charset="2"/>
              <a:buChar char="§"/>
            </a:pPr>
            <a:r>
              <a:rPr lang="en-US" sz="2000" dirty="0"/>
              <a:t>Gas Technician Certification</a:t>
            </a:r>
          </a:p>
          <a:p>
            <a:pPr lvl="2">
              <a:buFont typeface="Wingdings" panose="05000000000000000000" pitchFamily="2" charset="2"/>
              <a:buChar char="§"/>
            </a:pPr>
            <a:r>
              <a:rPr lang="en-US" sz="2000" dirty="0"/>
              <a:t>Nuclear Engineering Technology</a:t>
            </a:r>
          </a:p>
          <a:p>
            <a:pPr lvl="2">
              <a:buFont typeface="Wingdings" panose="05000000000000000000" pitchFamily="2" charset="2"/>
              <a:buChar char="§"/>
            </a:pPr>
            <a:r>
              <a:rPr lang="en-US" sz="2000" dirty="0"/>
              <a:t>Electrical Utility Technician</a:t>
            </a:r>
          </a:p>
          <a:p>
            <a:pPr marL="0" indent="0">
              <a:buNone/>
            </a:pPr>
            <a:endParaRPr lang="en-US" sz="800" dirty="0"/>
          </a:p>
          <a:p>
            <a:pPr marL="0" indent="0">
              <a:buNone/>
            </a:pPr>
            <a:r>
              <a:rPr lang="en-US" sz="2000" dirty="0"/>
              <a:t>  - Summer camps &amp; </a:t>
            </a:r>
            <a:r>
              <a:rPr lang="en-US" sz="2000" dirty="0" smtClean="0"/>
              <a:t>mentoring</a:t>
            </a:r>
          </a:p>
          <a:p>
            <a:pPr marL="0" indent="0">
              <a:buNone/>
            </a:pPr>
            <a:r>
              <a:rPr lang="en-US" sz="2000" dirty="0"/>
              <a:t> </a:t>
            </a:r>
            <a:r>
              <a:rPr lang="en-US" sz="2000" dirty="0" smtClean="0"/>
              <a:t>   </a:t>
            </a:r>
            <a:r>
              <a:rPr lang="en-US" sz="2000" dirty="0"/>
              <a:t>students</a:t>
            </a:r>
          </a:p>
          <a:p>
            <a:pPr lvl="2">
              <a:buFont typeface="Wingdings" panose="05000000000000000000" pitchFamily="2" charset="2"/>
              <a:buChar char="§"/>
            </a:pPr>
            <a:r>
              <a:rPr lang="en-US" sz="2000" dirty="0" smtClean="0"/>
              <a:t>Engineering</a:t>
            </a:r>
          </a:p>
          <a:p>
            <a:pPr marL="341313" lvl="2" indent="0">
              <a:buNone/>
            </a:pPr>
            <a:endParaRPr lang="en-US" sz="800" dirty="0"/>
          </a:p>
          <a:p>
            <a:pPr marL="0" indent="0">
              <a:buNone/>
            </a:pPr>
            <a:r>
              <a:rPr lang="en-US" sz="2000" dirty="0" smtClean="0"/>
              <a:t>  </a:t>
            </a:r>
            <a:r>
              <a:rPr lang="en-US" sz="2000" dirty="0"/>
              <a:t>- Military </a:t>
            </a:r>
            <a:r>
              <a:rPr lang="en-US" sz="2000" dirty="0" smtClean="0"/>
              <a:t>Recruiting</a:t>
            </a:r>
          </a:p>
          <a:p>
            <a:pPr marL="0" indent="0">
              <a:buNone/>
            </a:pPr>
            <a:endParaRPr lang="en-US" sz="800" dirty="0"/>
          </a:p>
          <a:p>
            <a:pPr marL="0" indent="0">
              <a:buNone/>
            </a:pPr>
            <a:r>
              <a:rPr lang="en-US" sz="2000" dirty="0" smtClean="0"/>
              <a:t>  </a:t>
            </a:r>
            <a:r>
              <a:rPr lang="en-US" sz="2000" dirty="0"/>
              <a:t>- Total Rewards </a:t>
            </a:r>
            <a:r>
              <a:rPr lang="en-US" sz="2000" dirty="0" smtClean="0"/>
              <a:t>(retirement</a:t>
            </a:r>
            <a:r>
              <a:rPr lang="en-US" sz="2000" dirty="0"/>
              <a:t>, </a:t>
            </a:r>
            <a:r>
              <a:rPr lang="en-US" sz="2000" dirty="0" smtClean="0"/>
              <a:t>healthcare</a:t>
            </a:r>
            <a:r>
              <a:rPr lang="en-US" sz="2000" dirty="0"/>
              <a:t>, </a:t>
            </a:r>
            <a:endParaRPr lang="en-US" sz="2000" dirty="0" smtClean="0"/>
          </a:p>
          <a:p>
            <a:pPr marL="0" indent="0">
              <a:buNone/>
            </a:pPr>
            <a:r>
              <a:rPr lang="en-US" sz="2000" dirty="0"/>
              <a:t> </a:t>
            </a:r>
            <a:r>
              <a:rPr lang="en-US" sz="2000" dirty="0" smtClean="0"/>
              <a:t>   career</a:t>
            </a:r>
            <a:r>
              <a:rPr lang="en-US" sz="2000" dirty="0"/>
              <a:t>)</a:t>
            </a:r>
            <a:r>
              <a:rPr lang="en-US" sz="1400" dirty="0"/>
              <a:t>	</a:t>
            </a:r>
          </a:p>
        </p:txBody>
      </p:sp>
      <p:sp>
        <p:nvSpPr>
          <p:cNvPr id="6"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1DBE5-FBD5-4A74-952A-0500A271A30D}" type="slidenum">
              <a:rPr lang="en-US" smtClean="0">
                <a:solidFill>
                  <a:prstClr val="black">
                    <a:tint val="75000"/>
                  </a:prstClr>
                </a:solidFill>
                <a:latin typeface="Calibri" panose="020F0502020204030204"/>
              </a:rPr>
              <a:pPr/>
              <a:t>22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209257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b="1" dirty="0"/>
              <a:t>Job Seeker Realities</a:t>
            </a:r>
          </a:p>
        </p:txBody>
      </p:sp>
      <p:sp>
        <p:nvSpPr>
          <p:cNvPr id="9" name="Content Placeholder 8"/>
          <p:cNvSpPr>
            <a:spLocks noGrp="1"/>
          </p:cNvSpPr>
          <p:nvPr>
            <p:ph idx="1"/>
          </p:nvPr>
        </p:nvSpPr>
        <p:spPr/>
        <p:txBody>
          <a:bodyPr/>
          <a:lstStyle/>
          <a:p>
            <a:r>
              <a:rPr lang="en-US" sz="2400" dirty="0"/>
              <a:t>Tremendous competition for jobs</a:t>
            </a:r>
          </a:p>
          <a:p>
            <a:pPr marL="0" indent="0">
              <a:buNone/>
            </a:pPr>
            <a:endParaRPr lang="en-US" sz="1200" dirty="0"/>
          </a:p>
          <a:p>
            <a:r>
              <a:rPr lang="en-US" sz="2400" dirty="0"/>
              <a:t>10% - 15% of applicants are qualified</a:t>
            </a:r>
          </a:p>
          <a:p>
            <a:pPr marL="0" indent="0">
              <a:buNone/>
            </a:pPr>
            <a:endParaRPr lang="en-US" sz="1200" dirty="0"/>
          </a:p>
          <a:p>
            <a:r>
              <a:rPr lang="en-US" sz="2400" dirty="0"/>
              <a:t>30% - 50% pass rate on pre-hire assessments</a:t>
            </a:r>
          </a:p>
          <a:p>
            <a:pPr marL="0" indent="0">
              <a:buNone/>
            </a:pPr>
            <a:endParaRPr lang="en-US" sz="1200" dirty="0"/>
          </a:p>
          <a:p>
            <a:r>
              <a:rPr lang="en-US" sz="2400" dirty="0"/>
              <a:t>5%+ fail pre-employment screenings</a:t>
            </a:r>
          </a:p>
          <a:p>
            <a:pPr marL="0" indent="0">
              <a:buNone/>
            </a:pPr>
            <a:endParaRPr lang="en-US" sz="1200" dirty="0"/>
          </a:p>
          <a:p>
            <a:r>
              <a:rPr lang="en-US" sz="2400" dirty="0"/>
              <a:t>Rural locations more challenging to find talent</a:t>
            </a:r>
          </a:p>
          <a:p>
            <a:endParaRPr lang="en-US" dirty="0"/>
          </a:p>
        </p:txBody>
      </p:sp>
      <p:pic>
        <p:nvPicPr>
          <p:cNvPr id="3" name="Picture 2"/>
          <p:cNvPicPr>
            <a:picLocks noChangeAspect="1"/>
          </p:cNvPicPr>
          <p:nvPr/>
        </p:nvPicPr>
        <p:blipFill>
          <a:blip r:embed="rId3"/>
          <a:stretch>
            <a:fillRect/>
          </a:stretch>
        </p:blipFill>
        <p:spPr>
          <a:xfrm>
            <a:off x="5566077" y="990601"/>
            <a:ext cx="3390363" cy="4953000"/>
          </a:xfrm>
          <a:prstGeom prst="rect">
            <a:avLst/>
          </a:prstGeom>
        </p:spPr>
      </p:pic>
      <p:sp>
        <p:nvSpPr>
          <p:cNvPr id="5"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1DBE5-FBD5-4A74-952A-0500A271A30D}" type="slidenum">
              <a:rPr lang="en-US" smtClean="0">
                <a:solidFill>
                  <a:prstClr val="black">
                    <a:tint val="75000"/>
                  </a:prstClr>
                </a:solidFill>
                <a:latin typeface="Calibri" panose="020F0502020204030204"/>
              </a:rPr>
              <a:pPr/>
              <a:t>23</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0301221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442021" y="3703772"/>
            <a:ext cx="1741556" cy="1932035"/>
          </a:xfrm>
        </p:spPr>
        <p:txBody>
          <a:bodyPr/>
          <a:lstStyle/>
          <a:p>
            <a:pPr marL="0" indent="0" algn="ctr">
              <a:buNone/>
            </a:pPr>
            <a:r>
              <a:rPr lang="en-US" b="1" dirty="0">
                <a:solidFill>
                  <a:srgbClr val="FF0000"/>
                </a:solidFill>
              </a:rPr>
              <a:t>Personal Effectiveness</a:t>
            </a:r>
          </a:p>
          <a:p>
            <a:pPr marL="0" indent="0" algn="ctr">
              <a:buNone/>
            </a:pPr>
            <a:endParaRPr lang="en-US" b="1" dirty="0">
              <a:solidFill>
                <a:srgbClr val="FF0000"/>
              </a:solidFill>
            </a:endParaRPr>
          </a:p>
          <a:p>
            <a:pPr>
              <a:buFont typeface="Wingdings" panose="05000000000000000000" pitchFamily="2" charset="2"/>
              <a:buChar char="ü"/>
            </a:pPr>
            <a:r>
              <a:rPr lang="en-US" b="1" dirty="0"/>
              <a:t>Dependability &amp; Reliability</a:t>
            </a:r>
          </a:p>
          <a:p>
            <a:pPr>
              <a:buFont typeface="Wingdings" panose="05000000000000000000" pitchFamily="2" charset="2"/>
              <a:buChar char="ü"/>
            </a:pPr>
            <a:r>
              <a:rPr lang="en-US" dirty="0"/>
              <a:t>Ability to learn</a:t>
            </a:r>
          </a:p>
          <a:p>
            <a:pPr>
              <a:buFont typeface="Wingdings" panose="05000000000000000000" pitchFamily="2" charset="2"/>
              <a:buChar char="ü"/>
            </a:pPr>
            <a:r>
              <a:rPr lang="en-US" dirty="0"/>
              <a:t>Self-development</a:t>
            </a:r>
          </a:p>
          <a:p>
            <a:pPr>
              <a:buFont typeface="Wingdings" panose="05000000000000000000" pitchFamily="2" charset="2"/>
              <a:buChar char="ü"/>
            </a:pPr>
            <a:r>
              <a:rPr lang="en-US" dirty="0"/>
              <a:t>Motivation</a:t>
            </a:r>
          </a:p>
          <a:p>
            <a:pPr>
              <a:buFont typeface="Wingdings" panose="05000000000000000000" pitchFamily="2" charset="2"/>
              <a:buChar char="ü"/>
            </a:pPr>
            <a:r>
              <a:rPr lang="en-US" dirty="0"/>
              <a:t>Professionalism</a:t>
            </a:r>
          </a:p>
          <a:p>
            <a:pPr>
              <a:buFont typeface="Wingdings" panose="05000000000000000000" pitchFamily="2" charset="2"/>
              <a:buChar char="ü"/>
            </a:pPr>
            <a:r>
              <a:rPr lang="en-US" dirty="0"/>
              <a:t>Interpersonal skills</a:t>
            </a:r>
          </a:p>
          <a:p>
            <a:pPr>
              <a:buFont typeface="Wingdings" panose="05000000000000000000" pitchFamily="2" charset="2"/>
              <a:buChar char="ü"/>
            </a:pPr>
            <a:r>
              <a:rPr lang="en-US" dirty="0"/>
              <a:t>Reputation</a:t>
            </a:r>
          </a:p>
          <a:p>
            <a:pPr>
              <a:buFont typeface="Wingdings" panose="05000000000000000000" pitchFamily="2" charset="2"/>
              <a:buChar char="ü"/>
            </a:pPr>
            <a:r>
              <a:rPr lang="en-US" dirty="0"/>
              <a:t>Flexibility &amp; Adaptability</a:t>
            </a:r>
          </a:p>
        </p:txBody>
      </p:sp>
      <p:sp>
        <p:nvSpPr>
          <p:cNvPr id="12" name="Content Placeholder 11"/>
          <p:cNvSpPr>
            <a:spLocks noGrp="1"/>
          </p:cNvSpPr>
          <p:nvPr>
            <p:ph sz="half" idx="2"/>
          </p:nvPr>
        </p:nvSpPr>
        <p:spPr>
          <a:xfrm>
            <a:off x="4638693" y="3703772"/>
            <a:ext cx="1900493" cy="1932035"/>
          </a:xfrm>
        </p:spPr>
        <p:txBody>
          <a:bodyPr/>
          <a:lstStyle/>
          <a:p>
            <a:pPr marL="0" indent="0" algn="ctr">
              <a:buNone/>
            </a:pPr>
            <a:r>
              <a:rPr lang="en-US" b="1" dirty="0">
                <a:solidFill>
                  <a:srgbClr val="FF0000"/>
                </a:solidFill>
              </a:rPr>
              <a:t>Workplace Competencies</a:t>
            </a:r>
          </a:p>
          <a:p>
            <a:pPr marL="0" indent="0" algn="ctr">
              <a:buNone/>
            </a:pPr>
            <a:endParaRPr lang="en-US" b="1" dirty="0">
              <a:solidFill>
                <a:srgbClr val="FF0000"/>
              </a:solidFill>
            </a:endParaRPr>
          </a:p>
          <a:p>
            <a:pPr>
              <a:buFont typeface="Wingdings" panose="05000000000000000000" pitchFamily="2" charset="2"/>
              <a:buChar char="ü"/>
            </a:pPr>
            <a:r>
              <a:rPr lang="en-US" dirty="0"/>
              <a:t>Teamwork</a:t>
            </a:r>
          </a:p>
          <a:p>
            <a:pPr>
              <a:buFont typeface="Wingdings" panose="05000000000000000000" pitchFamily="2" charset="2"/>
              <a:buChar char="ü"/>
            </a:pPr>
            <a:r>
              <a:rPr lang="en-US" dirty="0"/>
              <a:t>Following directions</a:t>
            </a:r>
          </a:p>
          <a:p>
            <a:pPr>
              <a:buFont typeface="Wingdings" panose="05000000000000000000" pitchFamily="2" charset="2"/>
              <a:buChar char="ü"/>
            </a:pPr>
            <a:r>
              <a:rPr lang="en-US" dirty="0"/>
              <a:t>Planning, organizing</a:t>
            </a:r>
          </a:p>
          <a:p>
            <a:pPr>
              <a:buFont typeface="Wingdings" panose="05000000000000000000" pitchFamily="2" charset="2"/>
              <a:buChar char="ü"/>
            </a:pPr>
            <a:r>
              <a:rPr lang="en-US" dirty="0"/>
              <a:t>Problem solving</a:t>
            </a:r>
          </a:p>
          <a:p>
            <a:pPr>
              <a:buFont typeface="Wingdings" panose="05000000000000000000" pitchFamily="2" charset="2"/>
              <a:buChar char="ü"/>
            </a:pPr>
            <a:r>
              <a:rPr lang="en-US" dirty="0"/>
              <a:t>Ethics</a:t>
            </a:r>
          </a:p>
          <a:p>
            <a:pPr>
              <a:buFont typeface="Wingdings" panose="05000000000000000000" pitchFamily="2" charset="2"/>
              <a:buChar char="ü"/>
            </a:pPr>
            <a:r>
              <a:rPr lang="en-US" b="1" dirty="0"/>
              <a:t>Working with hand &amp; power tools</a:t>
            </a:r>
          </a:p>
          <a:p>
            <a:pPr>
              <a:buFont typeface="Wingdings" panose="05000000000000000000" pitchFamily="2" charset="2"/>
              <a:buChar char="ü"/>
            </a:pPr>
            <a:endParaRPr lang="en-US" sz="1000" dirty="0"/>
          </a:p>
        </p:txBody>
      </p:sp>
      <p:sp>
        <p:nvSpPr>
          <p:cNvPr id="13" name="Content Placeholder 12"/>
          <p:cNvSpPr>
            <a:spLocks noGrp="1"/>
          </p:cNvSpPr>
          <p:nvPr>
            <p:ph sz="half" idx="10"/>
          </p:nvPr>
        </p:nvSpPr>
        <p:spPr>
          <a:xfrm>
            <a:off x="2476743" y="3703772"/>
            <a:ext cx="1912562" cy="1932035"/>
          </a:xfrm>
        </p:spPr>
        <p:txBody>
          <a:bodyPr/>
          <a:lstStyle/>
          <a:p>
            <a:pPr marL="0" indent="0" algn="ctr">
              <a:buNone/>
            </a:pPr>
            <a:r>
              <a:rPr lang="en-US" b="1" dirty="0">
                <a:solidFill>
                  <a:srgbClr val="FF0000"/>
                </a:solidFill>
              </a:rPr>
              <a:t>Academic Competencies</a:t>
            </a:r>
          </a:p>
          <a:p>
            <a:pPr marL="0" indent="0" algn="ctr">
              <a:buNone/>
            </a:pPr>
            <a:endParaRPr lang="en-US" b="1" dirty="0">
              <a:solidFill>
                <a:srgbClr val="FF0000"/>
              </a:solidFill>
            </a:endParaRPr>
          </a:p>
          <a:p>
            <a:pPr>
              <a:buFont typeface="Wingdings" panose="05000000000000000000" pitchFamily="2" charset="2"/>
              <a:buChar char="ü"/>
            </a:pPr>
            <a:r>
              <a:rPr lang="en-US" dirty="0"/>
              <a:t>Mathematics</a:t>
            </a:r>
          </a:p>
          <a:p>
            <a:pPr>
              <a:buFont typeface="Wingdings" panose="05000000000000000000" pitchFamily="2" charset="2"/>
              <a:buChar char="ü"/>
            </a:pPr>
            <a:r>
              <a:rPr lang="en-US" dirty="0"/>
              <a:t>Reading comprehension</a:t>
            </a:r>
          </a:p>
          <a:p>
            <a:pPr>
              <a:buFont typeface="Wingdings" panose="05000000000000000000" pitchFamily="2" charset="2"/>
              <a:buChar char="ü"/>
            </a:pPr>
            <a:r>
              <a:rPr lang="en-US" dirty="0"/>
              <a:t>Writing</a:t>
            </a:r>
          </a:p>
          <a:p>
            <a:pPr>
              <a:buFont typeface="Wingdings" panose="05000000000000000000" pitchFamily="2" charset="2"/>
              <a:buChar char="ü"/>
            </a:pPr>
            <a:r>
              <a:rPr lang="en-US" b="1" dirty="0"/>
              <a:t>Listening</a:t>
            </a:r>
          </a:p>
          <a:p>
            <a:pPr>
              <a:buFont typeface="Wingdings" panose="05000000000000000000" pitchFamily="2" charset="2"/>
              <a:buChar char="ü"/>
            </a:pPr>
            <a:r>
              <a:rPr lang="en-US" dirty="0"/>
              <a:t>Speaking</a:t>
            </a:r>
          </a:p>
          <a:p>
            <a:pPr>
              <a:buFont typeface="Wingdings" panose="05000000000000000000" pitchFamily="2" charset="2"/>
              <a:buChar char="ü"/>
            </a:pPr>
            <a:r>
              <a:rPr lang="en-US" dirty="0"/>
              <a:t>Critical &amp; Analytical thinking</a:t>
            </a:r>
          </a:p>
          <a:p>
            <a:pPr>
              <a:buFont typeface="Wingdings" panose="05000000000000000000" pitchFamily="2" charset="2"/>
              <a:buChar char="ü"/>
            </a:pPr>
            <a:r>
              <a:rPr lang="en-US" dirty="0"/>
              <a:t>IT</a:t>
            </a:r>
          </a:p>
          <a:p>
            <a:pPr>
              <a:buFont typeface="Wingdings" panose="05000000000000000000" pitchFamily="2" charset="2"/>
              <a:buChar char="ü"/>
            </a:pPr>
            <a:r>
              <a:rPr lang="en-US" dirty="0"/>
              <a:t>STEM</a:t>
            </a:r>
          </a:p>
        </p:txBody>
      </p:sp>
      <p:sp>
        <p:nvSpPr>
          <p:cNvPr id="7" name="Title 6"/>
          <p:cNvSpPr>
            <a:spLocks noGrp="1"/>
          </p:cNvSpPr>
          <p:nvPr>
            <p:ph type="title"/>
          </p:nvPr>
        </p:nvSpPr>
        <p:spPr/>
        <p:txBody>
          <a:bodyPr/>
          <a:lstStyle/>
          <a:p>
            <a:r>
              <a:rPr lang="en-US" sz="2800" b="1" dirty="0"/>
              <a:t>Key Talent Categories – Opportunities for all</a:t>
            </a:r>
          </a:p>
        </p:txBody>
      </p:sp>
      <p:cxnSp>
        <p:nvCxnSpPr>
          <p:cNvPr id="8" name="Straight Connector 7"/>
          <p:cNvCxnSpPr/>
          <p:nvPr/>
        </p:nvCxnSpPr>
        <p:spPr>
          <a:xfrm flipH="1" flipV="1">
            <a:off x="2358075" y="3703772"/>
            <a:ext cx="4839" cy="1908213"/>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513057" y="3703772"/>
            <a:ext cx="1885" cy="1908213"/>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11"/>
          <p:cNvSpPr>
            <a:spLocks noGrp="1"/>
          </p:cNvSpPr>
          <p:nvPr>
            <p:ph sz="half" idx="2"/>
          </p:nvPr>
        </p:nvSpPr>
        <p:spPr>
          <a:xfrm>
            <a:off x="6770839" y="3703772"/>
            <a:ext cx="1900493" cy="1932035"/>
          </a:xfrm>
        </p:spPr>
        <p:txBody>
          <a:bodyPr/>
          <a:lstStyle/>
          <a:p>
            <a:pPr marL="0" indent="0" algn="ctr">
              <a:buNone/>
            </a:pPr>
            <a:r>
              <a:rPr lang="en-US" b="1" dirty="0">
                <a:solidFill>
                  <a:srgbClr val="FF0000"/>
                </a:solidFill>
              </a:rPr>
              <a:t>Emerging Skill/Mind Set</a:t>
            </a:r>
          </a:p>
          <a:p>
            <a:pPr marL="0" indent="0" algn="ctr">
              <a:buNone/>
            </a:pPr>
            <a:endParaRPr lang="en-US" b="1" dirty="0">
              <a:solidFill>
                <a:srgbClr val="FF0000"/>
              </a:solidFill>
            </a:endParaRPr>
          </a:p>
          <a:p>
            <a:pPr>
              <a:buFont typeface="Wingdings" panose="05000000000000000000" pitchFamily="2" charset="2"/>
              <a:buChar char="ü"/>
            </a:pPr>
            <a:r>
              <a:rPr lang="en-US" b="1" dirty="0"/>
              <a:t>Innovation</a:t>
            </a:r>
          </a:p>
          <a:p>
            <a:pPr>
              <a:buFont typeface="Wingdings" panose="05000000000000000000" pitchFamily="2" charset="2"/>
              <a:buChar char="ü"/>
            </a:pPr>
            <a:r>
              <a:rPr lang="en-US" dirty="0"/>
              <a:t>Willingness to change</a:t>
            </a:r>
          </a:p>
          <a:p>
            <a:pPr>
              <a:buFont typeface="Wingdings" panose="05000000000000000000" pitchFamily="2" charset="2"/>
              <a:buChar char="ü"/>
            </a:pPr>
            <a:r>
              <a:rPr lang="en-US" dirty="0"/>
              <a:t>Curious</a:t>
            </a:r>
          </a:p>
          <a:p>
            <a:pPr>
              <a:buFont typeface="Wingdings" panose="05000000000000000000" pitchFamily="2" charset="2"/>
              <a:buChar char="ü"/>
            </a:pPr>
            <a:r>
              <a:rPr lang="en-US" dirty="0"/>
              <a:t>Advanced Automation</a:t>
            </a:r>
          </a:p>
          <a:p>
            <a:pPr>
              <a:buFont typeface="Wingdings" panose="05000000000000000000" pitchFamily="2" charset="2"/>
              <a:buChar char="ü"/>
            </a:pPr>
            <a:r>
              <a:rPr lang="en-US" dirty="0"/>
              <a:t>Machine Learning</a:t>
            </a:r>
          </a:p>
          <a:p>
            <a:pPr>
              <a:buFont typeface="Wingdings" panose="05000000000000000000" pitchFamily="2" charset="2"/>
              <a:buChar char="ü"/>
            </a:pPr>
            <a:r>
              <a:rPr lang="en-US" dirty="0"/>
              <a:t>Robotics</a:t>
            </a:r>
          </a:p>
          <a:p>
            <a:pPr>
              <a:buFont typeface="Wingdings" panose="05000000000000000000" pitchFamily="2" charset="2"/>
              <a:buChar char="ü"/>
            </a:pPr>
            <a:endParaRPr lang="en-US" sz="1000" dirty="0"/>
          </a:p>
        </p:txBody>
      </p:sp>
      <p:cxnSp>
        <p:nvCxnSpPr>
          <p:cNvPr id="14" name="Straight Connector 13"/>
          <p:cNvCxnSpPr/>
          <p:nvPr/>
        </p:nvCxnSpPr>
        <p:spPr>
          <a:xfrm flipV="1">
            <a:off x="6645203" y="3703772"/>
            <a:ext cx="1885" cy="1908213"/>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1478532" y="2592754"/>
            <a:ext cx="1874268" cy="891046"/>
          </a:xfrm>
          <a:prstGeom prst="rect">
            <a:avLst/>
          </a:prstGeom>
        </p:spPr>
      </p:pic>
      <p:pic>
        <p:nvPicPr>
          <p:cNvPr id="4" name="Picture 3"/>
          <p:cNvPicPr>
            <a:picLocks noChangeAspect="1"/>
          </p:cNvPicPr>
          <p:nvPr/>
        </p:nvPicPr>
        <p:blipFill>
          <a:blip r:embed="rId4"/>
          <a:stretch>
            <a:fillRect/>
          </a:stretch>
        </p:blipFill>
        <p:spPr>
          <a:xfrm>
            <a:off x="4027214" y="2482809"/>
            <a:ext cx="1154386" cy="1029893"/>
          </a:xfrm>
          <a:prstGeom prst="rect">
            <a:avLst/>
          </a:prstGeom>
        </p:spPr>
      </p:pic>
      <p:pic>
        <p:nvPicPr>
          <p:cNvPr id="5" name="Picture 4"/>
          <p:cNvPicPr>
            <a:picLocks noChangeAspect="1"/>
          </p:cNvPicPr>
          <p:nvPr/>
        </p:nvPicPr>
        <p:blipFill>
          <a:blip r:embed="rId5"/>
          <a:stretch>
            <a:fillRect/>
          </a:stretch>
        </p:blipFill>
        <p:spPr>
          <a:xfrm>
            <a:off x="6018108" y="2564750"/>
            <a:ext cx="1373292" cy="919050"/>
          </a:xfrm>
          <a:prstGeom prst="rect">
            <a:avLst/>
          </a:prstGeom>
        </p:spPr>
      </p:pic>
      <p:pic>
        <p:nvPicPr>
          <p:cNvPr id="15" name="Picture 14"/>
          <p:cNvPicPr>
            <a:picLocks noChangeAspect="1"/>
          </p:cNvPicPr>
          <p:nvPr/>
        </p:nvPicPr>
        <p:blipFill>
          <a:blip r:embed="rId6"/>
          <a:stretch>
            <a:fillRect/>
          </a:stretch>
        </p:blipFill>
        <p:spPr>
          <a:xfrm>
            <a:off x="250395" y="1291184"/>
            <a:ext cx="8525323" cy="1143850"/>
          </a:xfrm>
          <a:prstGeom prst="rect">
            <a:avLst/>
          </a:prstGeom>
        </p:spPr>
      </p:pic>
      <p:sp>
        <p:nvSpPr>
          <p:cNvPr id="16"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1DBE5-FBD5-4A74-952A-0500A271A30D}" type="slidenum">
              <a:rPr lang="en-US" smtClean="0">
                <a:solidFill>
                  <a:prstClr val="black">
                    <a:tint val="75000"/>
                  </a:prstClr>
                </a:solidFill>
                <a:latin typeface="Calibri" panose="020F0502020204030204"/>
              </a:rPr>
              <a:pPr/>
              <a:t>24</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931821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381000"/>
            <a:ext cx="7630509" cy="453649"/>
          </a:xfrm>
        </p:spPr>
        <p:txBody>
          <a:bodyPr/>
          <a:lstStyle/>
          <a:p>
            <a:r>
              <a:rPr lang="en-US" sz="2800" b="1" dirty="0"/>
              <a:t>Knowledge, Skill and Ability Assessments</a:t>
            </a:r>
          </a:p>
        </p:txBody>
      </p:sp>
      <p:sp>
        <p:nvSpPr>
          <p:cNvPr id="9" name="Content Placeholder 8"/>
          <p:cNvSpPr>
            <a:spLocks noGrp="1"/>
          </p:cNvSpPr>
          <p:nvPr>
            <p:ph idx="1"/>
          </p:nvPr>
        </p:nvSpPr>
        <p:spPr>
          <a:xfrm>
            <a:off x="304800" y="990600"/>
            <a:ext cx="7874876" cy="803726"/>
          </a:xfrm>
        </p:spPr>
        <p:txBody>
          <a:bodyPr/>
          <a:lstStyle/>
          <a:p>
            <a:r>
              <a:rPr lang="en-US" dirty="0"/>
              <a:t>Core KSAs include:  Basic Math; Mechanical Concepts; Reading Comprehension, Graphs and Charts</a:t>
            </a:r>
          </a:p>
          <a:p>
            <a:endParaRPr lang="en-US" dirty="0"/>
          </a:p>
        </p:txBody>
      </p:sp>
      <p:pic>
        <p:nvPicPr>
          <p:cNvPr id="5" name="Picture 4" descr="ga01"/>
          <p:cNvPicPr>
            <a:picLocks noChangeAspect="1" noChangeArrowheads="1"/>
          </p:cNvPicPr>
          <p:nvPr/>
        </p:nvPicPr>
        <p:blipFill>
          <a:blip r:embed="rId3" cstate="print"/>
          <a:srcRect/>
          <a:stretch>
            <a:fillRect/>
          </a:stretch>
        </p:blipFill>
        <p:spPr bwMode="auto">
          <a:xfrm>
            <a:off x="78829" y="1524000"/>
            <a:ext cx="5305753" cy="5305753"/>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638800" y="1921374"/>
            <a:ext cx="3084843" cy="4237087"/>
          </a:xfrm>
          <a:prstGeom prst="rect">
            <a:avLst/>
          </a:prstGeom>
        </p:spPr>
      </p:pic>
      <p:sp>
        <p:nvSpPr>
          <p:cNvPr id="6"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1DBE5-FBD5-4A74-952A-0500A271A30D}" type="slidenum">
              <a:rPr lang="en-US" smtClean="0">
                <a:solidFill>
                  <a:prstClr val="black">
                    <a:tint val="75000"/>
                  </a:prstClr>
                </a:solidFill>
                <a:latin typeface="Calibri" panose="020F0502020204030204"/>
              </a:rPr>
              <a:pPr/>
              <a:t>25</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823013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819400" y="1447800"/>
            <a:ext cx="4191585" cy="4963218"/>
          </a:xfrm>
          <a:prstGeom prst="rect">
            <a:avLst/>
          </a:prstGeom>
        </p:spPr>
      </p:pic>
      <p:sp>
        <p:nvSpPr>
          <p:cNvPr id="8" name="Title 6"/>
          <p:cNvSpPr>
            <a:spLocks noGrp="1"/>
          </p:cNvSpPr>
          <p:nvPr>
            <p:ph type="title"/>
          </p:nvPr>
        </p:nvSpPr>
        <p:spPr>
          <a:xfrm>
            <a:off x="457200" y="295702"/>
            <a:ext cx="7315200" cy="604865"/>
          </a:xfrm>
        </p:spPr>
        <p:txBody>
          <a:bodyPr/>
          <a:lstStyle/>
          <a:p>
            <a:r>
              <a:rPr lang="en-US" sz="2800" b="1" dirty="0"/>
              <a:t>Knowledge, Skill and Ability Assessments</a:t>
            </a:r>
          </a:p>
        </p:txBody>
      </p:sp>
      <p:sp>
        <p:nvSpPr>
          <p:cNvPr id="4"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1DBE5-FBD5-4A74-952A-0500A271A30D}" type="slidenum">
              <a:rPr lang="en-US" smtClean="0">
                <a:solidFill>
                  <a:prstClr val="black">
                    <a:tint val="75000"/>
                  </a:prstClr>
                </a:solidFill>
                <a:latin typeface="Calibri" panose="020F0502020204030204"/>
              </a:rPr>
              <a:pPr/>
              <a:t>26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111462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b="1" dirty="0"/>
              <a:t>Key Talent Categories – Education &amp; Salaries</a:t>
            </a:r>
          </a:p>
        </p:txBody>
      </p:sp>
      <p:sp>
        <p:nvSpPr>
          <p:cNvPr id="16" name="TextBox 15"/>
          <p:cNvSpPr txBox="1"/>
          <p:nvPr/>
        </p:nvSpPr>
        <p:spPr>
          <a:xfrm>
            <a:off x="215248" y="2769645"/>
            <a:ext cx="1164870" cy="769441"/>
          </a:xfrm>
          <a:prstGeom prst="rect">
            <a:avLst/>
          </a:prstGeom>
          <a:noFill/>
        </p:spPr>
        <p:txBody>
          <a:bodyPr wrap="none" rtlCol="0">
            <a:spAutoFit/>
          </a:bodyPr>
          <a:lstStyle/>
          <a:p>
            <a:pPr algn="ctr" defTabSz="457200"/>
            <a:r>
              <a:rPr lang="en-US" sz="1200" dirty="0">
                <a:solidFill>
                  <a:srgbClr val="00B050"/>
                </a:solidFill>
              </a:rPr>
              <a:t>4 Year Degree</a:t>
            </a:r>
          </a:p>
          <a:p>
            <a:pPr algn="ctr" defTabSz="457200"/>
            <a:r>
              <a:rPr lang="en-US" sz="1200" dirty="0" smtClean="0">
                <a:solidFill>
                  <a:srgbClr val="00B050"/>
                </a:solidFill>
              </a:rPr>
              <a:t>Required</a:t>
            </a:r>
          </a:p>
          <a:p>
            <a:pPr algn="ctr" defTabSz="457200"/>
            <a:endParaRPr lang="en-US" sz="800" dirty="0">
              <a:solidFill>
                <a:srgbClr val="00B050"/>
              </a:solidFill>
            </a:endParaRPr>
          </a:p>
          <a:p>
            <a:pPr algn="ctr" defTabSz="457200"/>
            <a:r>
              <a:rPr lang="en-US" sz="1200" dirty="0" smtClean="0">
                <a:solidFill>
                  <a:srgbClr val="00B050"/>
                </a:solidFill>
              </a:rPr>
              <a:t>$</a:t>
            </a:r>
            <a:r>
              <a:rPr lang="en-US" sz="1200" dirty="0">
                <a:solidFill>
                  <a:srgbClr val="00B050"/>
                </a:solidFill>
              </a:rPr>
              <a:t>55K – 70K</a:t>
            </a:r>
          </a:p>
        </p:txBody>
      </p:sp>
      <p:sp>
        <p:nvSpPr>
          <p:cNvPr id="17" name="TextBox 16"/>
          <p:cNvSpPr txBox="1"/>
          <p:nvPr/>
        </p:nvSpPr>
        <p:spPr>
          <a:xfrm>
            <a:off x="3106395" y="4867591"/>
            <a:ext cx="1164870" cy="954107"/>
          </a:xfrm>
          <a:prstGeom prst="rect">
            <a:avLst/>
          </a:prstGeom>
          <a:noFill/>
        </p:spPr>
        <p:txBody>
          <a:bodyPr wrap="none" rtlCol="0">
            <a:spAutoFit/>
          </a:bodyPr>
          <a:lstStyle/>
          <a:p>
            <a:pPr algn="ctr" defTabSz="457200"/>
            <a:r>
              <a:rPr lang="en-US" sz="1200" dirty="0">
                <a:solidFill>
                  <a:srgbClr val="00B050"/>
                </a:solidFill>
              </a:rPr>
              <a:t>4 Year Degree</a:t>
            </a:r>
          </a:p>
          <a:p>
            <a:pPr algn="ctr" defTabSz="457200"/>
            <a:r>
              <a:rPr lang="en-US" sz="1200" dirty="0">
                <a:solidFill>
                  <a:srgbClr val="00B050"/>
                </a:solidFill>
              </a:rPr>
              <a:t>Preferred</a:t>
            </a:r>
          </a:p>
          <a:p>
            <a:pPr algn="ctr" defTabSz="457200"/>
            <a:endParaRPr lang="en-US" sz="800" dirty="0">
              <a:solidFill>
                <a:srgbClr val="00B050"/>
              </a:solidFill>
            </a:endParaRPr>
          </a:p>
          <a:p>
            <a:pPr algn="ctr" defTabSz="457200"/>
            <a:r>
              <a:rPr lang="en-US" sz="1200" dirty="0">
                <a:solidFill>
                  <a:srgbClr val="00B050"/>
                </a:solidFill>
              </a:rPr>
              <a:t>$55K – 65K</a:t>
            </a:r>
          </a:p>
          <a:p>
            <a:pPr algn="ctr" defTabSz="457200"/>
            <a:endParaRPr lang="en-US" sz="1200" dirty="0">
              <a:solidFill>
                <a:srgbClr val="00B050"/>
              </a:solidFill>
            </a:endParaRPr>
          </a:p>
        </p:txBody>
      </p:sp>
      <p:sp>
        <p:nvSpPr>
          <p:cNvPr id="18" name="TextBox 17"/>
          <p:cNvSpPr txBox="1"/>
          <p:nvPr/>
        </p:nvSpPr>
        <p:spPr>
          <a:xfrm>
            <a:off x="2017653" y="2769645"/>
            <a:ext cx="1377300" cy="738664"/>
          </a:xfrm>
          <a:prstGeom prst="rect">
            <a:avLst/>
          </a:prstGeom>
          <a:noFill/>
        </p:spPr>
        <p:txBody>
          <a:bodyPr wrap="none" rtlCol="0">
            <a:spAutoFit/>
          </a:bodyPr>
          <a:lstStyle/>
          <a:p>
            <a:pPr algn="ctr" defTabSz="457200"/>
            <a:r>
              <a:rPr lang="en-US" sz="1200" dirty="0">
                <a:solidFill>
                  <a:srgbClr val="00B050"/>
                </a:solidFill>
              </a:rPr>
              <a:t>2 Year </a:t>
            </a:r>
            <a:r>
              <a:rPr lang="en-US" sz="1200" dirty="0" smtClean="0">
                <a:solidFill>
                  <a:srgbClr val="00B050"/>
                </a:solidFill>
              </a:rPr>
              <a:t>Degree</a:t>
            </a:r>
          </a:p>
          <a:p>
            <a:pPr algn="ctr" defTabSz="457200"/>
            <a:endParaRPr lang="en-US" sz="800" dirty="0">
              <a:solidFill>
                <a:srgbClr val="00B050"/>
              </a:solidFill>
            </a:endParaRPr>
          </a:p>
          <a:p>
            <a:pPr algn="ctr" defTabSz="457200"/>
            <a:r>
              <a:rPr lang="en-US" sz="1200" dirty="0" smtClean="0">
                <a:solidFill>
                  <a:srgbClr val="00B050"/>
                </a:solidFill>
              </a:rPr>
              <a:t>$</a:t>
            </a:r>
            <a:r>
              <a:rPr lang="en-US" sz="1200" dirty="0">
                <a:solidFill>
                  <a:srgbClr val="00B050"/>
                </a:solidFill>
              </a:rPr>
              <a:t>52K – 55K + OT</a:t>
            </a:r>
          </a:p>
          <a:p>
            <a:pPr algn="ctr" defTabSz="457200"/>
            <a:endParaRPr lang="en-US" sz="1000" dirty="0">
              <a:solidFill>
                <a:srgbClr val="00B050"/>
              </a:solidFill>
            </a:endParaRPr>
          </a:p>
        </p:txBody>
      </p:sp>
      <p:sp>
        <p:nvSpPr>
          <p:cNvPr id="19" name="TextBox 18"/>
          <p:cNvSpPr txBox="1"/>
          <p:nvPr/>
        </p:nvSpPr>
        <p:spPr>
          <a:xfrm>
            <a:off x="5591454" y="2769645"/>
            <a:ext cx="1495146" cy="769441"/>
          </a:xfrm>
          <a:prstGeom prst="rect">
            <a:avLst/>
          </a:prstGeom>
          <a:noFill/>
        </p:spPr>
        <p:txBody>
          <a:bodyPr wrap="square" rtlCol="0">
            <a:spAutoFit/>
          </a:bodyPr>
          <a:lstStyle/>
          <a:p>
            <a:pPr algn="ctr" defTabSz="457200"/>
            <a:r>
              <a:rPr lang="en-US" sz="1200" dirty="0">
                <a:solidFill>
                  <a:srgbClr val="00B050"/>
                </a:solidFill>
              </a:rPr>
              <a:t>Certificate - 2 Year Degree</a:t>
            </a:r>
          </a:p>
          <a:p>
            <a:pPr algn="ctr" defTabSz="457200"/>
            <a:endParaRPr lang="en-US" sz="800" dirty="0">
              <a:solidFill>
                <a:srgbClr val="00B050"/>
              </a:solidFill>
            </a:endParaRPr>
          </a:p>
          <a:p>
            <a:pPr algn="ctr" defTabSz="457200"/>
            <a:r>
              <a:rPr lang="en-US" sz="1200" dirty="0">
                <a:solidFill>
                  <a:srgbClr val="00B050"/>
                </a:solidFill>
              </a:rPr>
              <a:t>$36 – $41K + OT</a:t>
            </a:r>
          </a:p>
        </p:txBody>
      </p:sp>
      <p:sp>
        <p:nvSpPr>
          <p:cNvPr id="20" name="TextBox 19"/>
          <p:cNvSpPr txBox="1"/>
          <p:nvPr/>
        </p:nvSpPr>
        <p:spPr>
          <a:xfrm>
            <a:off x="7553449" y="2756134"/>
            <a:ext cx="1606317" cy="954107"/>
          </a:xfrm>
          <a:prstGeom prst="rect">
            <a:avLst/>
          </a:prstGeom>
          <a:noFill/>
        </p:spPr>
        <p:txBody>
          <a:bodyPr wrap="square" rtlCol="0">
            <a:spAutoFit/>
          </a:bodyPr>
          <a:lstStyle/>
          <a:p>
            <a:pPr algn="ctr" defTabSz="457200"/>
            <a:r>
              <a:rPr lang="en-US" sz="1200" dirty="0">
                <a:solidFill>
                  <a:srgbClr val="00B050"/>
                </a:solidFill>
              </a:rPr>
              <a:t>Certificate - 2 Year Degree</a:t>
            </a:r>
          </a:p>
          <a:p>
            <a:pPr algn="ctr" defTabSz="457200"/>
            <a:endParaRPr lang="en-US" sz="800" dirty="0">
              <a:solidFill>
                <a:srgbClr val="00B050"/>
              </a:solidFill>
            </a:endParaRPr>
          </a:p>
          <a:p>
            <a:pPr algn="ctr" defTabSz="457200"/>
            <a:r>
              <a:rPr lang="en-US" sz="1200" dirty="0">
                <a:solidFill>
                  <a:srgbClr val="00B050"/>
                </a:solidFill>
              </a:rPr>
              <a:t>$32 – $35K + OT</a:t>
            </a:r>
          </a:p>
          <a:p>
            <a:pPr algn="ctr" defTabSz="457200"/>
            <a:endParaRPr lang="en-US" sz="1200" dirty="0">
              <a:solidFill>
                <a:srgbClr val="00B050"/>
              </a:solidFill>
            </a:endParaRPr>
          </a:p>
        </p:txBody>
      </p:sp>
      <p:sp>
        <p:nvSpPr>
          <p:cNvPr id="21" name="TextBox 20"/>
          <p:cNvSpPr txBox="1"/>
          <p:nvPr/>
        </p:nvSpPr>
        <p:spPr>
          <a:xfrm>
            <a:off x="3862438" y="2769645"/>
            <a:ext cx="1472647" cy="584775"/>
          </a:xfrm>
          <a:prstGeom prst="rect">
            <a:avLst/>
          </a:prstGeom>
          <a:noFill/>
        </p:spPr>
        <p:txBody>
          <a:bodyPr wrap="none" rtlCol="0">
            <a:spAutoFit/>
          </a:bodyPr>
          <a:lstStyle/>
          <a:p>
            <a:pPr algn="ctr" defTabSz="457200"/>
            <a:r>
              <a:rPr lang="en-US" sz="1200" dirty="0">
                <a:solidFill>
                  <a:srgbClr val="00B050"/>
                </a:solidFill>
              </a:rPr>
              <a:t>2 or 4 Year Degree</a:t>
            </a:r>
          </a:p>
          <a:p>
            <a:pPr algn="ctr" defTabSz="457200"/>
            <a:endParaRPr lang="en-US" sz="800" dirty="0">
              <a:solidFill>
                <a:srgbClr val="00B050"/>
              </a:solidFill>
            </a:endParaRPr>
          </a:p>
          <a:p>
            <a:pPr algn="ctr" defTabSz="457200"/>
            <a:r>
              <a:rPr lang="en-US" sz="1200" dirty="0">
                <a:solidFill>
                  <a:srgbClr val="00B050"/>
                </a:solidFill>
              </a:rPr>
              <a:t>$45 – 70K + OT</a:t>
            </a:r>
          </a:p>
        </p:txBody>
      </p:sp>
      <p:sp>
        <p:nvSpPr>
          <p:cNvPr id="22" name="TextBox 21"/>
          <p:cNvSpPr txBox="1"/>
          <p:nvPr/>
        </p:nvSpPr>
        <p:spPr>
          <a:xfrm>
            <a:off x="821422" y="4867591"/>
            <a:ext cx="1472647" cy="584775"/>
          </a:xfrm>
          <a:prstGeom prst="rect">
            <a:avLst/>
          </a:prstGeom>
          <a:noFill/>
        </p:spPr>
        <p:txBody>
          <a:bodyPr wrap="none" rtlCol="0">
            <a:spAutoFit/>
          </a:bodyPr>
          <a:lstStyle/>
          <a:p>
            <a:pPr algn="ctr" defTabSz="457200"/>
            <a:r>
              <a:rPr lang="en-US" sz="1200" dirty="0">
                <a:solidFill>
                  <a:srgbClr val="00B050"/>
                </a:solidFill>
              </a:rPr>
              <a:t>2 or 4 Year Degree</a:t>
            </a:r>
          </a:p>
          <a:p>
            <a:pPr algn="ctr" defTabSz="457200"/>
            <a:endParaRPr lang="en-US" sz="800" dirty="0">
              <a:solidFill>
                <a:srgbClr val="00B050"/>
              </a:solidFill>
            </a:endParaRPr>
          </a:p>
          <a:p>
            <a:pPr algn="ctr" defTabSz="457200"/>
            <a:r>
              <a:rPr lang="en-US" sz="1200" dirty="0">
                <a:solidFill>
                  <a:srgbClr val="00B050"/>
                </a:solidFill>
              </a:rPr>
              <a:t>$55K – 70K</a:t>
            </a:r>
          </a:p>
        </p:txBody>
      </p:sp>
      <p:sp>
        <p:nvSpPr>
          <p:cNvPr id="23" name="TextBox 22"/>
          <p:cNvSpPr txBox="1"/>
          <p:nvPr/>
        </p:nvSpPr>
        <p:spPr>
          <a:xfrm>
            <a:off x="7363894" y="4848094"/>
            <a:ext cx="1164871" cy="461665"/>
          </a:xfrm>
          <a:prstGeom prst="rect">
            <a:avLst/>
          </a:prstGeom>
          <a:noFill/>
        </p:spPr>
        <p:txBody>
          <a:bodyPr wrap="none" rtlCol="0">
            <a:spAutoFit/>
          </a:bodyPr>
          <a:lstStyle/>
          <a:p>
            <a:pPr algn="ctr" defTabSz="457200"/>
            <a:r>
              <a:rPr lang="en-US" sz="1200" dirty="0">
                <a:solidFill>
                  <a:srgbClr val="00B050"/>
                </a:solidFill>
              </a:rPr>
              <a:t>4 Year Degree</a:t>
            </a:r>
          </a:p>
          <a:p>
            <a:pPr algn="ctr" defTabSz="457200"/>
            <a:r>
              <a:rPr lang="en-US" sz="1200" dirty="0">
                <a:solidFill>
                  <a:srgbClr val="00B050"/>
                </a:solidFill>
              </a:rPr>
              <a:t>Required</a:t>
            </a:r>
          </a:p>
        </p:txBody>
      </p:sp>
      <p:pic>
        <p:nvPicPr>
          <p:cNvPr id="6" name="Picture 5"/>
          <p:cNvPicPr>
            <a:picLocks noChangeAspect="1"/>
          </p:cNvPicPr>
          <p:nvPr/>
        </p:nvPicPr>
        <p:blipFill>
          <a:blip r:embed="rId3"/>
          <a:stretch>
            <a:fillRect/>
          </a:stretch>
        </p:blipFill>
        <p:spPr>
          <a:xfrm>
            <a:off x="-1" y="1709707"/>
            <a:ext cx="9144001" cy="1075329"/>
          </a:xfrm>
          <a:prstGeom prst="rect">
            <a:avLst/>
          </a:prstGeom>
        </p:spPr>
      </p:pic>
      <p:pic>
        <p:nvPicPr>
          <p:cNvPr id="10" name="Picture 9"/>
          <p:cNvPicPr>
            <a:picLocks noChangeAspect="1"/>
          </p:cNvPicPr>
          <p:nvPr/>
        </p:nvPicPr>
        <p:blipFill>
          <a:blip r:embed="rId4"/>
          <a:stretch>
            <a:fillRect/>
          </a:stretch>
        </p:blipFill>
        <p:spPr>
          <a:xfrm>
            <a:off x="457200" y="3787185"/>
            <a:ext cx="8283122" cy="1080407"/>
          </a:xfrm>
          <a:prstGeom prst="rect">
            <a:avLst/>
          </a:prstGeom>
        </p:spPr>
      </p:pic>
      <p:sp>
        <p:nvSpPr>
          <p:cNvPr id="14" name="TextBox 13"/>
          <p:cNvSpPr txBox="1"/>
          <p:nvPr/>
        </p:nvSpPr>
        <p:spPr>
          <a:xfrm>
            <a:off x="7346644" y="5621643"/>
            <a:ext cx="1489510" cy="246221"/>
          </a:xfrm>
          <a:prstGeom prst="rect">
            <a:avLst/>
          </a:prstGeom>
          <a:noFill/>
        </p:spPr>
        <p:txBody>
          <a:bodyPr wrap="none" rtlCol="0">
            <a:spAutoFit/>
          </a:bodyPr>
          <a:lstStyle/>
          <a:p>
            <a:pPr defTabSz="457200"/>
            <a:r>
              <a:rPr lang="en-US" sz="1000" dirty="0">
                <a:solidFill>
                  <a:srgbClr val="00B050"/>
                </a:solidFill>
              </a:rPr>
              <a:t>*Entry level pay figures</a:t>
            </a:r>
          </a:p>
        </p:txBody>
      </p:sp>
      <p:sp>
        <p:nvSpPr>
          <p:cNvPr id="15" name="TextBox 14"/>
          <p:cNvSpPr txBox="1"/>
          <p:nvPr/>
        </p:nvSpPr>
        <p:spPr>
          <a:xfrm>
            <a:off x="5102480" y="4867591"/>
            <a:ext cx="1430200" cy="646331"/>
          </a:xfrm>
          <a:prstGeom prst="rect">
            <a:avLst/>
          </a:prstGeom>
          <a:noFill/>
        </p:spPr>
        <p:txBody>
          <a:bodyPr wrap="none" rtlCol="0">
            <a:spAutoFit/>
          </a:bodyPr>
          <a:lstStyle/>
          <a:p>
            <a:pPr algn="ctr" defTabSz="457200"/>
            <a:r>
              <a:rPr lang="en-US" sz="1200" dirty="0">
                <a:solidFill>
                  <a:srgbClr val="00B050"/>
                </a:solidFill>
              </a:rPr>
              <a:t>Talent Pipeline</a:t>
            </a:r>
          </a:p>
          <a:p>
            <a:pPr algn="ctr" defTabSz="457200"/>
            <a:r>
              <a:rPr lang="en-US" sz="1200" dirty="0">
                <a:solidFill>
                  <a:srgbClr val="00B050"/>
                </a:solidFill>
              </a:rPr>
              <a:t>for many positions</a:t>
            </a:r>
          </a:p>
          <a:p>
            <a:pPr algn="ctr" defTabSz="457200"/>
            <a:endParaRPr lang="en-US" sz="1200" dirty="0">
              <a:solidFill>
                <a:srgbClr val="00B050"/>
              </a:solidFill>
            </a:endParaRPr>
          </a:p>
        </p:txBody>
      </p:sp>
      <p:sp>
        <p:nvSpPr>
          <p:cNvPr id="24"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1DBE5-FBD5-4A74-952A-0500A271A30D}" type="slidenum">
              <a:rPr lang="en-US" smtClean="0">
                <a:solidFill>
                  <a:prstClr val="black">
                    <a:tint val="75000"/>
                  </a:prstClr>
                </a:solidFill>
                <a:latin typeface="Calibri" panose="020F0502020204030204"/>
              </a:rPr>
              <a:pPr/>
              <a:t>27</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420272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b="1" dirty="0"/>
              <a:t>Building the future of energy</a:t>
            </a:r>
          </a:p>
        </p:txBody>
      </p:sp>
      <p:sp>
        <p:nvSpPr>
          <p:cNvPr id="8" name="Content Placeholder 7"/>
          <p:cNvSpPr>
            <a:spLocks noGrp="1"/>
          </p:cNvSpPr>
          <p:nvPr>
            <p:ph idx="1"/>
          </p:nvPr>
        </p:nvSpPr>
        <p:spPr/>
        <p:txBody>
          <a:bodyPr/>
          <a:lstStyle/>
          <a:p>
            <a:r>
              <a:rPr lang="en-US" sz="2400" dirty="0"/>
              <a:t>Energy is everywhere - assess your daily actions – how reliant are you on energy?</a:t>
            </a:r>
          </a:p>
          <a:p>
            <a:endParaRPr lang="en-US" sz="2400" dirty="0"/>
          </a:p>
          <a:p>
            <a:r>
              <a:rPr lang="en-US" sz="2400" dirty="0"/>
              <a:t>Futuristic industry and opportunities</a:t>
            </a:r>
          </a:p>
          <a:p>
            <a:pPr lvl="1">
              <a:buFont typeface="Wingdings" panose="05000000000000000000" pitchFamily="2" charset="2"/>
              <a:buChar char="v"/>
            </a:pPr>
            <a:r>
              <a:rPr lang="en-US" sz="2400" dirty="0"/>
              <a:t> Electric Transportation</a:t>
            </a:r>
          </a:p>
          <a:p>
            <a:pPr lvl="1">
              <a:buFont typeface="Wingdings" panose="05000000000000000000" pitchFamily="2" charset="2"/>
              <a:buChar char="v"/>
            </a:pPr>
            <a:r>
              <a:rPr lang="en-US" sz="2400" dirty="0"/>
              <a:t> Renewables</a:t>
            </a:r>
          </a:p>
          <a:p>
            <a:pPr lvl="1">
              <a:buFont typeface="Wingdings" panose="05000000000000000000" pitchFamily="2" charset="2"/>
              <a:buChar char="v"/>
            </a:pPr>
            <a:r>
              <a:rPr lang="en-US" sz="2400" dirty="0"/>
              <a:t> Automation</a:t>
            </a:r>
          </a:p>
          <a:p>
            <a:pPr lvl="1">
              <a:buFont typeface="Wingdings" panose="05000000000000000000" pitchFamily="2" charset="2"/>
              <a:buChar char="v"/>
            </a:pPr>
            <a:r>
              <a:rPr lang="en-US" sz="2400" dirty="0"/>
              <a:t> Consumerism</a:t>
            </a:r>
          </a:p>
          <a:p>
            <a:pPr lvl="1">
              <a:buFont typeface="Wingdings" panose="05000000000000000000" pitchFamily="2" charset="2"/>
              <a:buChar char="v"/>
            </a:pPr>
            <a:endParaRPr lang="en-US" sz="2400" dirty="0"/>
          </a:p>
          <a:p>
            <a:pPr>
              <a:buFont typeface="Arial" panose="020B0604020202020204" pitchFamily="34" charset="0"/>
              <a:buChar char="•"/>
            </a:pPr>
            <a:r>
              <a:rPr lang="en-US" sz="2400" dirty="0"/>
              <a:t>Aging workforce + changing industry = Tremendous Opportunity</a:t>
            </a:r>
          </a:p>
        </p:txBody>
      </p:sp>
      <p:pic>
        <p:nvPicPr>
          <p:cNvPr id="10" name="Picture 9"/>
          <p:cNvPicPr>
            <a:picLocks noChangeAspect="1"/>
          </p:cNvPicPr>
          <p:nvPr/>
        </p:nvPicPr>
        <p:blipFill>
          <a:blip r:embed="rId3"/>
          <a:stretch>
            <a:fillRect/>
          </a:stretch>
        </p:blipFill>
        <p:spPr>
          <a:xfrm>
            <a:off x="5628291" y="1716786"/>
            <a:ext cx="3412199" cy="2601802"/>
          </a:xfrm>
          <a:prstGeom prst="rect">
            <a:avLst/>
          </a:prstGeom>
        </p:spPr>
      </p:pic>
      <p:pic>
        <p:nvPicPr>
          <p:cNvPr id="2" name="Picture 1"/>
          <p:cNvPicPr>
            <a:picLocks noChangeAspect="1"/>
          </p:cNvPicPr>
          <p:nvPr/>
        </p:nvPicPr>
        <p:blipFill>
          <a:blip r:embed="rId4"/>
          <a:stretch>
            <a:fillRect/>
          </a:stretch>
        </p:blipFill>
        <p:spPr>
          <a:xfrm>
            <a:off x="6096000" y="6248400"/>
            <a:ext cx="2152381" cy="342857"/>
          </a:xfrm>
          <a:prstGeom prst="rect">
            <a:avLst/>
          </a:prstGeom>
        </p:spPr>
      </p:pic>
      <p:sp>
        <p:nvSpPr>
          <p:cNvPr id="6"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1DBE5-FBD5-4A74-952A-0500A271A30D}" type="slidenum">
              <a:rPr lang="en-US" smtClean="0">
                <a:solidFill>
                  <a:prstClr val="black">
                    <a:tint val="75000"/>
                  </a:prstClr>
                </a:solidFill>
                <a:latin typeface="Calibri" panose="020F0502020204030204"/>
              </a:rPr>
              <a:pPr/>
              <a:t>28</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094283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4200" y="4796906"/>
            <a:ext cx="5391149" cy="677108"/>
          </a:xfrm>
          <a:prstGeom prst="rect">
            <a:avLst/>
          </a:prstGeom>
          <a:noFill/>
        </p:spPr>
        <p:txBody>
          <a:bodyPr wrap="square" rtlCol="0">
            <a:spAutoFit/>
          </a:bodyPr>
          <a:lstStyle/>
          <a:p>
            <a:pPr algn="r"/>
            <a:r>
              <a:rPr lang="en-US" sz="2200" b="1" dirty="0" smtClean="0">
                <a:solidFill>
                  <a:prstClr val="black"/>
                </a:solidFill>
                <a:latin typeface="Century Gothic" panose="020B0502020202020204" pitchFamily="34" charset="0"/>
              </a:rPr>
              <a:t>Stephen Toups</a:t>
            </a:r>
            <a:endParaRPr lang="en-US" sz="2200" b="1"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Executive Vice President</a:t>
            </a:r>
            <a:endParaRPr lang="en-US" sz="1600" dirty="0">
              <a:solidFill>
                <a:prstClr val="black"/>
              </a:solidFill>
              <a:latin typeface="Century Gothic" panose="020B0502020202020204" pitchFamily="34" charset="0"/>
            </a:endParaRPr>
          </a:p>
        </p:txBody>
      </p:sp>
      <p:sp>
        <p:nvSpPr>
          <p:cNvPr id="9" name="Subtitle 2"/>
          <p:cNvSpPr>
            <a:spLocks noGrp="1"/>
          </p:cNvSpPr>
          <p:nvPr>
            <p:ph type="subTitle" idx="1"/>
          </p:nvPr>
        </p:nvSpPr>
        <p:spPr>
          <a:xfrm>
            <a:off x="3324418" y="1431776"/>
            <a:ext cx="5190931" cy="781797"/>
          </a:xfrm>
        </p:spPr>
        <p:txBody>
          <a:bodyPr>
            <a:normAutofit/>
          </a:bodyPr>
          <a:lstStyle/>
          <a:p>
            <a:pPr algn="r">
              <a:lnSpc>
                <a:spcPct val="100000"/>
              </a:lnSpc>
              <a:spcBef>
                <a:spcPts val="0"/>
              </a:spcBef>
            </a:pPr>
            <a:r>
              <a:rPr lang="en-US" dirty="0">
                <a:latin typeface="Century Gothic" panose="020B0502020202020204" pitchFamily="34" charset="0"/>
              </a:rPr>
              <a:t>Exploring </a:t>
            </a:r>
            <a:r>
              <a:rPr lang="en-US" dirty="0" smtClean="0">
                <a:latin typeface="Century Gothic" panose="020B0502020202020204" pitchFamily="34" charset="0"/>
              </a:rPr>
              <a:t>Careers in Energy</a:t>
            </a:r>
            <a:endParaRPr lang="en-US" dirty="0">
              <a:latin typeface="Century Gothic" panose="020B0502020202020204" pitchFamily="34"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1" y="4114800"/>
            <a:ext cx="2209800" cy="2164084"/>
          </a:xfrm>
          <a:prstGeom prst="rect">
            <a:avLst/>
          </a:prstGeom>
        </p:spPr>
      </p:pic>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pic>
        <p:nvPicPr>
          <p:cNvPr id="8" name="Picture 53" descr="ti_cmyk_1_color.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4600" y="5634566"/>
            <a:ext cx="2072777" cy="55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6241" y="2362200"/>
            <a:ext cx="1550560" cy="2323533"/>
          </a:xfrm>
          <a:prstGeom prst="rect">
            <a:avLst/>
          </a:prstGeom>
        </p:spPr>
      </p:pic>
      <p:sp>
        <p:nvSpPr>
          <p:cNvPr id="11"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15090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00600" y="4849730"/>
            <a:ext cx="3551859" cy="1415772"/>
          </a:xfrm>
          <a:prstGeom prst="rect">
            <a:avLst/>
          </a:prstGeom>
          <a:noFill/>
        </p:spPr>
        <p:txBody>
          <a:bodyPr wrap="square" rtlCol="0">
            <a:spAutoFit/>
          </a:bodyPr>
          <a:lstStyle/>
          <a:p>
            <a:pPr algn="r"/>
            <a:r>
              <a:rPr lang="en-US" sz="2200" b="1" dirty="0">
                <a:solidFill>
                  <a:prstClr val="black"/>
                </a:solidFill>
                <a:latin typeface="Century Gothic" panose="020B0502020202020204" pitchFamily="34" charset="0"/>
              </a:rPr>
              <a:t>Julie Kornegay</a:t>
            </a:r>
          </a:p>
          <a:p>
            <a:pPr algn="r"/>
            <a:r>
              <a:rPr lang="en-US" sz="1600" dirty="0" smtClean="0">
                <a:solidFill>
                  <a:prstClr val="black"/>
                </a:solidFill>
                <a:latin typeface="Century Gothic" panose="020B0502020202020204" pitchFamily="34" charset="0"/>
              </a:rPr>
              <a:t>Senior Economic and Financial Education Specialist</a:t>
            </a:r>
          </a:p>
          <a:p>
            <a:pPr algn="r"/>
            <a:r>
              <a:rPr lang="en-US" sz="1600" dirty="0" smtClean="0">
                <a:solidFill>
                  <a:prstClr val="black"/>
                </a:solidFill>
                <a:latin typeface="Century Gothic" panose="020B0502020202020204" pitchFamily="34" charset="0"/>
              </a:rPr>
              <a:t>Federal Reserve Bank of Atlanta – Birmingham Branch</a:t>
            </a:r>
            <a:endParaRPr lang="en-US" sz="1600" dirty="0">
              <a:solidFill>
                <a:prstClr val="black"/>
              </a:solidFill>
              <a:latin typeface="Century Gothic" panose="020B0502020202020204" pitchFamily="34" charset="0"/>
            </a:endParaRPr>
          </a:p>
        </p:txBody>
      </p:sp>
      <p:sp>
        <p:nvSpPr>
          <p:cNvPr id="9" name="Subtitle 2"/>
          <p:cNvSpPr>
            <a:spLocks noGrp="1"/>
          </p:cNvSpPr>
          <p:nvPr>
            <p:ph type="subTitle" idx="1"/>
          </p:nvPr>
        </p:nvSpPr>
        <p:spPr>
          <a:xfrm>
            <a:off x="3324418" y="1431776"/>
            <a:ext cx="5190931" cy="781797"/>
          </a:xfrm>
        </p:spPr>
        <p:txBody>
          <a:bodyPr>
            <a:normAutofit/>
          </a:bodyPr>
          <a:lstStyle/>
          <a:p>
            <a:pPr algn="r">
              <a:lnSpc>
                <a:spcPct val="100000"/>
              </a:lnSpc>
              <a:spcBef>
                <a:spcPts val="0"/>
              </a:spcBef>
            </a:pPr>
            <a:r>
              <a:rPr lang="en-US" dirty="0">
                <a:latin typeface="Century Gothic" panose="020B0502020202020204" pitchFamily="34" charset="0"/>
              </a:rPr>
              <a:t>Exploring </a:t>
            </a:r>
            <a:r>
              <a:rPr lang="en-US" dirty="0" smtClean="0">
                <a:latin typeface="Century Gothic" panose="020B0502020202020204" pitchFamily="34" charset="0"/>
              </a:rPr>
              <a:t>Careers in Energy</a:t>
            </a:r>
            <a:endParaRPr lang="en-US" dirty="0">
              <a:latin typeface="Century Gothic" panose="020B0502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2652574"/>
            <a:ext cx="1687141" cy="210630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4101418"/>
            <a:ext cx="2209800" cy="2164084"/>
          </a:xfrm>
          <a:prstGeom prst="rect">
            <a:avLst/>
          </a:prstGeom>
        </p:spPr>
      </p:pic>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sp>
        <p:nvSpPr>
          <p:cNvPr id="8"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8214950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398388" y="455472"/>
            <a:ext cx="3260799" cy="6023681"/>
          </a:xfrm>
          <a:prstGeom prst="roundRect">
            <a:avLst>
              <a:gd name="adj" fmla="val 2276"/>
            </a:avLst>
          </a:prstGeom>
          <a:noFill/>
          <a:ln w="3810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pic>
        <p:nvPicPr>
          <p:cNvPr id="32772" name="Picture 37" descr="ti_cmyk_1_color.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71" y="3110921"/>
            <a:ext cx="1597839" cy="4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2971800" y="739629"/>
            <a:ext cx="1966912" cy="402375"/>
          </a:xfrm>
          <a:custGeom>
            <a:avLst/>
            <a:gdLst>
              <a:gd name="connsiteX0" fmla="*/ 0 w 1966912"/>
              <a:gd name="connsiteY0" fmla="*/ 0 h 395287"/>
              <a:gd name="connsiteX1" fmla="*/ 1966912 w 1966912"/>
              <a:gd name="connsiteY1" fmla="*/ 0 h 395287"/>
              <a:gd name="connsiteX2" fmla="*/ 1966912 w 1966912"/>
              <a:gd name="connsiteY2" fmla="*/ 395287 h 395287"/>
              <a:gd name="connsiteX3" fmla="*/ 0 w 1966912"/>
              <a:gd name="connsiteY3" fmla="*/ 395287 h 395287"/>
              <a:gd name="connsiteX4" fmla="*/ 0 w 1966912"/>
              <a:gd name="connsiteY4" fmla="*/ 0 h 395287"/>
              <a:gd name="connsiteX0" fmla="*/ 0 w 1966912"/>
              <a:gd name="connsiteY0" fmla="*/ 0 h 402375"/>
              <a:gd name="connsiteX1" fmla="*/ 1966912 w 1966912"/>
              <a:gd name="connsiteY1" fmla="*/ 0 h 402375"/>
              <a:gd name="connsiteX2" fmla="*/ 1761350 w 1966912"/>
              <a:gd name="connsiteY2" fmla="*/ 402375 h 402375"/>
              <a:gd name="connsiteX3" fmla="*/ 0 w 1966912"/>
              <a:gd name="connsiteY3" fmla="*/ 395287 h 402375"/>
              <a:gd name="connsiteX4" fmla="*/ 0 w 1966912"/>
              <a:gd name="connsiteY4" fmla="*/ 0 h 40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12" h="402375">
                <a:moveTo>
                  <a:pt x="0" y="0"/>
                </a:moveTo>
                <a:lnTo>
                  <a:pt x="1966912" y="0"/>
                </a:lnTo>
                <a:lnTo>
                  <a:pt x="1761350" y="402375"/>
                </a:lnTo>
                <a:lnTo>
                  <a:pt x="0" y="395287"/>
                </a:lnTo>
                <a:lnTo>
                  <a:pt x="0" y="0"/>
                </a:lnTo>
                <a:close/>
              </a:path>
            </a:pathLst>
          </a:custGeom>
          <a:solidFill>
            <a:srgbClr val="196A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sp>
        <p:nvSpPr>
          <p:cNvPr id="62" name="Rectangle 47"/>
          <p:cNvSpPr/>
          <p:nvPr/>
        </p:nvSpPr>
        <p:spPr>
          <a:xfrm>
            <a:off x="2954486" y="3435525"/>
            <a:ext cx="1966912" cy="402375"/>
          </a:xfrm>
          <a:custGeom>
            <a:avLst/>
            <a:gdLst>
              <a:gd name="connsiteX0" fmla="*/ 0 w 1966912"/>
              <a:gd name="connsiteY0" fmla="*/ 0 h 395287"/>
              <a:gd name="connsiteX1" fmla="*/ 1966912 w 1966912"/>
              <a:gd name="connsiteY1" fmla="*/ 0 h 395287"/>
              <a:gd name="connsiteX2" fmla="*/ 1966912 w 1966912"/>
              <a:gd name="connsiteY2" fmla="*/ 395287 h 395287"/>
              <a:gd name="connsiteX3" fmla="*/ 0 w 1966912"/>
              <a:gd name="connsiteY3" fmla="*/ 395287 h 395287"/>
              <a:gd name="connsiteX4" fmla="*/ 0 w 1966912"/>
              <a:gd name="connsiteY4" fmla="*/ 0 h 395287"/>
              <a:gd name="connsiteX0" fmla="*/ 0 w 1966912"/>
              <a:gd name="connsiteY0" fmla="*/ 0 h 402375"/>
              <a:gd name="connsiteX1" fmla="*/ 1966912 w 1966912"/>
              <a:gd name="connsiteY1" fmla="*/ 0 h 402375"/>
              <a:gd name="connsiteX2" fmla="*/ 1761350 w 1966912"/>
              <a:gd name="connsiteY2" fmla="*/ 402375 h 402375"/>
              <a:gd name="connsiteX3" fmla="*/ 0 w 1966912"/>
              <a:gd name="connsiteY3" fmla="*/ 395287 h 402375"/>
              <a:gd name="connsiteX4" fmla="*/ 0 w 1966912"/>
              <a:gd name="connsiteY4" fmla="*/ 0 h 40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12" h="402375">
                <a:moveTo>
                  <a:pt x="0" y="0"/>
                </a:moveTo>
                <a:lnTo>
                  <a:pt x="1966912" y="0"/>
                </a:lnTo>
                <a:lnTo>
                  <a:pt x="1761350" y="402375"/>
                </a:lnTo>
                <a:lnTo>
                  <a:pt x="0" y="395287"/>
                </a:lnTo>
                <a:lnTo>
                  <a:pt x="0" y="0"/>
                </a:lnTo>
                <a:close/>
              </a:path>
            </a:pathLst>
          </a:custGeom>
          <a:solidFill>
            <a:srgbClr val="196A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sp>
        <p:nvSpPr>
          <p:cNvPr id="61" name="Rectangle 47"/>
          <p:cNvSpPr/>
          <p:nvPr/>
        </p:nvSpPr>
        <p:spPr>
          <a:xfrm>
            <a:off x="2967670" y="2515250"/>
            <a:ext cx="1966912" cy="402375"/>
          </a:xfrm>
          <a:custGeom>
            <a:avLst/>
            <a:gdLst>
              <a:gd name="connsiteX0" fmla="*/ 0 w 1966912"/>
              <a:gd name="connsiteY0" fmla="*/ 0 h 395287"/>
              <a:gd name="connsiteX1" fmla="*/ 1966912 w 1966912"/>
              <a:gd name="connsiteY1" fmla="*/ 0 h 395287"/>
              <a:gd name="connsiteX2" fmla="*/ 1966912 w 1966912"/>
              <a:gd name="connsiteY2" fmla="*/ 395287 h 395287"/>
              <a:gd name="connsiteX3" fmla="*/ 0 w 1966912"/>
              <a:gd name="connsiteY3" fmla="*/ 395287 h 395287"/>
              <a:gd name="connsiteX4" fmla="*/ 0 w 1966912"/>
              <a:gd name="connsiteY4" fmla="*/ 0 h 395287"/>
              <a:gd name="connsiteX0" fmla="*/ 0 w 1966912"/>
              <a:gd name="connsiteY0" fmla="*/ 0 h 402375"/>
              <a:gd name="connsiteX1" fmla="*/ 1966912 w 1966912"/>
              <a:gd name="connsiteY1" fmla="*/ 0 h 402375"/>
              <a:gd name="connsiteX2" fmla="*/ 1761350 w 1966912"/>
              <a:gd name="connsiteY2" fmla="*/ 402375 h 402375"/>
              <a:gd name="connsiteX3" fmla="*/ 0 w 1966912"/>
              <a:gd name="connsiteY3" fmla="*/ 395287 h 402375"/>
              <a:gd name="connsiteX4" fmla="*/ 0 w 1966912"/>
              <a:gd name="connsiteY4" fmla="*/ 0 h 40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12" h="402375">
                <a:moveTo>
                  <a:pt x="0" y="0"/>
                </a:moveTo>
                <a:lnTo>
                  <a:pt x="1966912" y="0"/>
                </a:lnTo>
                <a:lnTo>
                  <a:pt x="1761350" y="402375"/>
                </a:lnTo>
                <a:lnTo>
                  <a:pt x="0" y="395287"/>
                </a:lnTo>
                <a:lnTo>
                  <a:pt x="0" y="0"/>
                </a:lnTo>
                <a:close/>
              </a:path>
            </a:pathLst>
          </a:custGeom>
          <a:solidFill>
            <a:srgbClr val="196A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sp>
        <p:nvSpPr>
          <p:cNvPr id="63" name="Rectangle 47"/>
          <p:cNvSpPr/>
          <p:nvPr/>
        </p:nvSpPr>
        <p:spPr>
          <a:xfrm>
            <a:off x="2972626" y="4411654"/>
            <a:ext cx="1966912" cy="402375"/>
          </a:xfrm>
          <a:custGeom>
            <a:avLst/>
            <a:gdLst>
              <a:gd name="connsiteX0" fmla="*/ 0 w 1966912"/>
              <a:gd name="connsiteY0" fmla="*/ 0 h 395287"/>
              <a:gd name="connsiteX1" fmla="*/ 1966912 w 1966912"/>
              <a:gd name="connsiteY1" fmla="*/ 0 h 395287"/>
              <a:gd name="connsiteX2" fmla="*/ 1966912 w 1966912"/>
              <a:gd name="connsiteY2" fmla="*/ 395287 h 395287"/>
              <a:gd name="connsiteX3" fmla="*/ 0 w 1966912"/>
              <a:gd name="connsiteY3" fmla="*/ 395287 h 395287"/>
              <a:gd name="connsiteX4" fmla="*/ 0 w 1966912"/>
              <a:gd name="connsiteY4" fmla="*/ 0 h 395287"/>
              <a:gd name="connsiteX0" fmla="*/ 0 w 1966912"/>
              <a:gd name="connsiteY0" fmla="*/ 0 h 402375"/>
              <a:gd name="connsiteX1" fmla="*/ 1966912 w 1966912"/>
              <a:gd name="connsiteY1" fmla="*/ 0 h 402375"/>
              <a:gd name="connsiteX2" fmla="*/ 1761350 w 1966912"/>
              <a:gd name="connsiteY2" fmla="*/ 402375 h 402375"/>
              <a:gd name="connsiteX3" fmla="*/ 0 w 1966912"/>
              <a:gd name="connsiteY3" fmla="*/ 395287 h 402375"/>
              <a:gd name="connsiteX4" fmla="*/ 0 w 1966912"/>
              <a:gd name="connsiteY4" fmla="*/ 0 h 40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12" h="402375">
                <a:moveTo>
                  <a:pt x="0" y="0"/>
                </a:moveTo>
                <a:lnTo>
                  <a:pt x="1966912" y="0"/>
                </a:lnTo>
                <a:lnTo>
                  <a:pt x="1761350" y="402375"/>
                </a:lnTo>
                <a:lnTo>
                  <a:pt x="0" y="395287"/>
                </a:lnTo>
                <a:lnTo>
                  <a:pt x="0" y="0"/>
                </a:lnTo>
                <a:close/>
              </a:path>
            </a:pathLst>
          </a:custGeom>
          <a:solidFill>
            <a:srgbClr val="196A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sp>
        <p:nvSpPr>
          <p:cNvPr id="60" name="Rectangle 47"/>
          <p:cNvSpPr/>
          <p:nvPr/>
        </p:nvSpPr>
        <p:spPr>
          <a:xfrm>
            <a:off x="2968662" y="1658550"/>
            <a:ext cx="1966912" cy="402375"/>
          </a:xfrm>
          <a:custGeom>
            <a:avLst/>
            <a:gdLst>
              <a:gd name="connsiteX0" fmla="*/ 0 w 1966912"/>
              <a:gd name="connsiteY0" fmla="*/ 0 h 395287"/>
              <a:gd name="connsiteX1" fmla="*/ 1966912 w 1966912"/>
              <a:gd name="connsiteY1" fmla="*/ 0 h 395287"/>
              <a:gd name="connsiteX2" fmla="*/ 1966912 w 1966912"/>
              <a:gd name="connsiteY2" fmla="*/ 395287 h 395287"/>
              <a:gd name="connsiteX3" fmla="*/ 0 w 1966912"/>
              <a:gd name="connsiteY3" fmla="*/ 395287 h 395287"/>
              <a:gd name="connsiteX4" fmla="*/ 0 w 1966912"/>
              <a:gd name="connsiteY4" fmla="*/ 0 h 395287"/>
              <a:gd name="connsiteX0" fmla="*/ 0 w 1966912"/>
              <a:gd name="connsiteY0" fmla="*/ 0 h 402375"/>
              <a:gd name="connsiteX1" fmla="*/ 1966912 w 1966912"/>
              <a:gd name="connsiteY1" fmla="*/ 0 h 402375"/>
              <a:gd name="connsiteX2" fmla="*/ 1761350 w 1966912"/>
              <a:gd name="connsiteY2" fmla="*/ 402375 h 402375"/>
              <a:gd name="connsiteX3" fmla="*/ 0 w 1966912"/>
              <a:gd name="connsiteY3" fmla="*/ 395287 h 402375"/>
              <a:gd name="connsiteX4" fmla="*/ 0 w 1966912"/>
              <a:gd name="connsiteY4" fmla="*/ 0 h 40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12" h="402375">
                <a:moveTo>
                  <a:pt x="0" y="0"/>
                </a:moveTo>
                <a:lnTo>
                  <a:pt x="1966912" y="0"/>
                </a:lnTo>
                <a:lnTo>
                  <a:pt x="1761350" y="402375"/>
                </a:lnTo>
                <a:lnTo>
                  <a:pt x="0" y="395287"/>
                </a:lnTo>
                <a:lnTo>
                  <a:pt x="0" y="0"/>
                </a:lnTo>
                <a:close/>
              </a:path>
            </a:pathLst>
          </a:custGeom>
          <a:solidFill>
            <a:srgbClr val="196A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sp>
        <p:nvSpPr>
          <p:cNvPr id="32778" name="Rectangle 16"/>
          <p:cNvSpPr>
            <a:spLocks noChangeArrowheads="1"/>
          </p:cNvSpPr>
          <p:nvPr/>
        </p:nvSpPr>
        <p:spPr bwMode="auto">
          <a:xfrm>
            <a:off x="3418753" y="792701"/>
            <a:ext cx="13799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fontAlgn="base" hangingPunct="0">
              <a:spcBef>
                <a:spcPct val="0"/>
              </a:spcBef>
              <a:spcAft>
                <a:spcPct val="0"/>
              </a:spcAft>
            </a:pPr>
            <a:r>
              <a:rPr lang="en-US" sz="1400" b="1" dirty="0">
                <a:solidFill>
                  <a:srgbClr val="FFFFFF"/>
                </a:solidFill>
                <a:ea typeface="ＭＳ Ｐゴシック" charset="0"/>
              </a:rPr>
              <a:t>CONSTRUCTION</a:t>
            </a:r>
          </a:p>
        </p:txBody>
      </p:sp>
      <p:sp>
        <p:nvSpPr>
          <p:cNvPr id="64" name="Rectangle 47"/>
          <p:cNvSpPr/>
          <p:nvPr/>
        </p:nvSpPr>
        <p:spPr>
          <a:xfrm>
            <a:off x="2972320" y="5375636"/>
            <a:ext cx="1966912" cy="402375"/>
          </a:xfrm>
          <a:custGeom>
            <a:avLst/>
            <a:gdLst>
              <a:gd name="connsiteX0" fmla="*/ 0 w 1966912"/>
              <a:gd name="connsiteY0" fmla="*/ 0 h 395287"/>
              <a:gd name="connsiteX1" fmla="*/ 1966912 w 1966912"/>
              <a:gd name="connsiteY1" fmla="*/ 0 h 395287"/>
              <a:gd name="connsiteX2" fmla="*/ 1966912 w 1966912"/>
              <a:gd name="connsiteY2" fmla="*/ 395287 h 395287"/>
              <a:gd name="connsiteX3" fmla="*/ 0 w 1966912"/>
              <a:gd name="connsiteY3" fmla="*/ 395287 h 395287"/>
              <a:gd name="connsiteX4" fmla="*/ 0 w 1966912"/>
              <a:gd name="connsiteY4" fmla="*/ 0 h 395287"/>
              <a:gd name="connsiteX0" fmla="*/ 0 w 1966912"/>
              <a:gd name="connsiteY0" fmla="*/ 0 h 402375"/>
              <a:gd name="connsiteX1" fmla="*/ 1966912 w 1966912"/>
              <a:gd name="connsiteY1" fmla="*/ 0 h 402375"/>
              <a:gd name="connsiteX2" fmla="*/ 1761350 w 1966912"/>
              <a:gd name="connsiteY2" fmla="*/ 402375 h 402375"/>
              <a:gd name="connsiteX3" fmla="*/ 0 w 1966912"/>
              <a:gd name="connsiteY3" fmla="*/ 395287 h 402375"/>
              <a:gd name="connsiteX4" fmla="*/ 0 w 1966912"/>
              <a:gd name="connsiteY4" fmla="*/ 0 h 40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912" h="402375">
                <a:moveTo>
                  <a:pt x="0" y="0"/>
                </a:moveTo>
                <a:lnTo>
                  <a:pt x="1966912" y="0"/>
                </a:lnTo>
                <a:lnTo>
                  <a:pt x="1761350" y="402375"/>
                </a:lnTo>
                <a:lnTo>
                  <a:pt x="0" y="395287"/>
                </a:lnTo>
                <a:lnTo>
                  <a:pt x="0" y="0"/>
                </a:lnTo>
                <a:close/>
              </a:path>
            </a:pathLst>
          </a:custGeom>
          <a:solidFill>
            <a:srgbClr val="196A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sp>
        <p:nvSpPr>
          <p:cNvPr id="35" name="Rectangle 16"/>
          <p:cNvSpPr>
            <a:spLocks noChangeArrowheads="1"/>
          </p:cNvSpPr>
          <p:nvPr/>
        </p:nvSpPr>
        <p:spPr bwMode="auto">
          <a:xfrm>
            <a:off x="3402030" y="1600200"/>
            <a:ext cx="1779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en-US" sz="1400" b="1" dirty="0" smtClean="0">
                <a:solidFill>
                  <a:srgbClr val="FFFFFF"/>
                </a:solidFill>
                <a:ea typeface="ＭＳ Ｐゴシック" charset="0"/>
              </a:rPr>
              <a:t>MAINTENANCE &amp; </a:t>
            </a:r>
            <a:r>
              <a:rPr lang="en-US" sz="1400" b="1" dirty="0">
                <a:solidFill>
                  <a:srgbClr val="FFFFFF"/>
                </a:solidFill>
                <a:ea typeface="ＭＳ Ｐゴシック" charset="0"/>
              </a:rPr>
              <a:t>TURNAROUNDS</a:t>
            </a:r>
          </a:p>
        </p:txBody>
      </p:sp>
      <p:sp>
        <p:nvSpPr>
          <p:cNvPr id="32786" name="Rectangle 31"/>
          <p:cNvSpPr>
            <a:spLocks noChangeArrowheads="1"/>
          </p:cNvSpPr>
          <p:nvPr/>
        </p:nvSpPr>
        <p:spPr bwMode="auto">
          <a:xfrm>
            <a:off x="3433914" y="2455334"/>
            <a:ext cx="11815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fontAlgn="base" hangingPunct="0">
              <a:spcBef>
                <a:spcPct val="0"/>
              </a:spcBef>
              <a:spcAft>
                <a:spcPct val="0"/>
              </a:spcAft>
            </a:pPr>
            <a:r>
              <a:rPr lang="en-US" sz="1400" b="1" dirty="0" smtClean="0">
                <a:solidFill>
                  <a:srgbClr val="FFFFFF"/>
                </a:solidFill>
                <a:ea typeface="ＭＳ Ｐゴシック" charset="0"/>
              </a:rPr>
              <a:t>PIPE</a:t>
            </a:r>
          </a:p>
          <a:p>
            <a:pPr defTabSz="457200" eaLnBrk="0" fontAlgn="base" hangingPunct="0">
              <a:spcBef>
                <a:spcPct val="0"/>
              </a:spcBef>
              <a:spcAft>
                <a:spcPct val="0"/>
              </a:spcAft>
            </a:pPr>
            <a:r>
              <a:rPr lang="en-US" sz="1400" b="1" dirty="0" smtClean="0">
                <a:solidFill>
                  <a:srgbClr val="FFFFFF"/>
                </a:solidFill>
                <a:ea typeface="ＭＳ Ｐゴシック" charset="0"/>
              </a:rPr>
              <a:t>FABRICATION</a:t>
            </a:r>
            <a:endParaRPr lang="en-US" sz="1400" b="1" dirty="0">
              <a:solidFill>
                <a:srgbClr val="FFFFFF"/>
              </a:solidFill>
              <a:ea typeface="ＭＳ Ｐゴシック" charset="0"/>
            </a:endParaRPr>
          </a:p>
        </p:txBody>
      </p:sp>
      <p:sp>
        <p:nvSpPr>
          <p:cNvPr id="32787" name="Rectangle 33"/>
          <p:cNvSpPr>
            <a:spLocks noChangeArrowheads="1"/>
          </p:cNvSpPr>
          <p:nvPr/>
        </p:nvSpPr>
        <p:spPr bwMode="auto">
          <a:xfrm>
            <a:off x="3425587" y="3378933"/>
            <a:ext cx="1146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57200" eaLnBrk="0" fontAlgn="base" hangingPunct="0">
              <a:spcBef>
                <a:spcPct val="0"/>
              </a:spcBef>
              <a:spcAft>
                <a:spcPct val="0"/>
              </a:spcAft>
            </a:pPr>
            <a:r>
              <a:rPr lang="en-US" sz="1400" b="1" dirty="0">
                <a:solidFill>
                  <a:srgbClr val="FFFFFF"/>
                </a:solidFill>
                <a:ea typeface="ＭＳ Ｐゴシック" charset="0"/>
              </a:rPr>
              <a:t>EQUIPMENT </a:t>
            </a:r>
          </a:p>
          <a:p>
            <a:pPr defTabSz="457200" eaLnBrk="0" fontAlgn="base" hangingPunct="0">
              <a:spcBef>
                <a:spcPct val="0"/>
              </a:spcBef>
              <a:spcAft>
                <a:spcPct val="0"/>
              </a:spcAft>
            </a:pPr>
            <a:r>
              <a:rPr lang="en-US" sz="1400" b="1" dirty="0">
                <a:solidFill>
                  <a:srgbClr val="FFFFFF"/>
                </a:solidFill>
                <a:ea typeface="ＭＳ Ｐゴシック" charset="0"/>
              </a:rPr>
              <a:t>&amp; RIGGING</a:t>
            </a:r>
          </a:p>
        </p:txBody>
      </p:sp>
      <p:sp>
        <p:nvSpPr>
          <p:cNvPr id="32791" name="Rectangle 43"/>
          <p:cNvSpPr>
            <a:spLocks noChangeArrowheads="1"/>
          </p:cNvSpPr>
          <p:nvPr/>
        </p:nvSpPr>
        <p:spPr bwMode="auto">
          <a:xfrm>
            <a:off x="3438114" y="4369558"/>
            <a:ext cx="12862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en-US" sz="1400" b="1" dirty="0">
                <a:solidFill>
                  <a:srgbClr val="FFFFFF"/>
                </a:solidFill>
                <a:ea typeface="ＭＳ Ｐゴシック" charset="0"/>
              </a:rPr>
              <a:t>SPECIALTY</a:t>
            </a:r>
          </a:p>
          <a:p>
            <a:pPr defTabSz="457200" eaLnBrk="0" fontAlgn="base" hangingPunct="0">
              <a:spcBef>
                <a:spcPct val="0"/>
              </a:spcBef>
              <a:spcAft>
                <a:spcPct val="0"/>
              </a:spcAft>
            </a:pPr>
            <a:r>
              <a:rPr lang="en-US" sz="1400" b="1" dirty="0">
                <a:solidFill>
                  <a:srgbClr val="FFFFFF"/>
                </a:solidFill>
                <a:ea typeface="ＭＳ Ｐゴシック" charset="0"/>
              </a:rPr>
              <a:t>SERVICES</a:t>
            </a:r>
          </a:p>
        </p:txBody>
      </p:sp>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850" y="2342495"/>
            <a:ext cx="756166" cy="766412"/>
          </a:xfrm>
          <a:prstGeom prst="ellipse">
            <a:avLst/>
          </a:prstGeom>
          <a:ln w="28575">
            <a:solidFill>
              <a:schemeClr val="bg1"/>
            </a:solidFill>
          </a:ln>
        </p:spPr>
      </p:pic>
      <p:sp>
        <p:nvSpPr>
          <p:cNvPr id="40" name="Oval 39"/>
          <p:cNvSpPr/>
          <p:nvPr/>
        </p:nvSpPr>
        <p:spPr>
          <a:xfrm>
            <a:off x="2591191" y="3269301"/>
            <a:ext cx="788826" cy="741523"/>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prstClr val="white"/>
              </a:solidFill>
            </a:endParaRPr>
          </a:p>
        </p:txBody>
      </p:sp>
      <p:sp>
        <p:nvSpPr>
          <p:cNvPr id="41" name="Oval 40"/>
          <p:cNvSpPr/>
          <p:nvPr/>
        </p:nvSpPr>
        <p:spPr>
          <a:xfrm>
            <a:off x="2623850" y="1471373"/>
            <a:ext cx="774701" cy="77470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prstClr val="white"/>
              </a:solidFill>
            </a:endParaRPr>
          </a:p>
        </p:txBody>
      </p:sp>
      <p:sp>
        <p:nvSpPr>
          <p:cNvPr id="43" name="Oval 42"/>
          <p:cNvSpPr/>
          <p:nvPr/>
        </p:nvSpPr>
        <p:spPr>
          <a:xfrm rot="21107272">
            <a:off x="2621132" y="569753"/>
            <a:ext cx="761602" cy="761602"/>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prstClr val="white"/>
              </a:solidFill>
            </a:endParaRPr>
          </a:p>
        </p:txBody>
      </p:sp>
      <p:sp>
        <p:nvSpPr>
          <p:cNvPr id="45" name="Oval 44"/>
          <p:cNvSpPr/>
          <p:nvPr/>
        </p:nvSpPr>
        <p:spPr>
          <a:xfrm>
            <a:off x="2585213" y="4247192"/>
            <a:ext cx="788826" cy="741523"/>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prstClr val="white"/>
              </a:solidFill>
            </a:endParaRPr>
          </a:p>
        </p:txBody>
      </p:sp>
      <p:sp>
        <p:nvSpPr>
          <p:cNvPr id="59" name="Oval 58"/>
          <p:cNvSpPr/>
          <p:nvPr/>
        </p:nvSpPr>
        <p:spPr>
          <a:xfrm>
            <a:off x="2589975" y="5200589"/>
            <a:ext cx="788826" cy="741523"/>
          </a:xfrm>
          <a:prstGeom prst="ellipse">
            <a:avLst/>
          </a:prstGeom>
          <a:blipFill dpi="0" rotWithShape="1">
            <a:blip r:embed="rId8" cstate="screen">
              <a:extLst>
                <a:ext uri="{28A0092B-C50C-407E-A947-70E740481C1C}">
                  <a14:useLocalDpi xmlns:a14="http://schemas.microsoft.com/office/drawing/2010/main"/>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prstClr val="white"/>
              </a:solidFill>
            </a:endParaRPr>
          </a:p>
        </p:txBody>
      </p:sp>
      <p:cxnSp>
        <p:nvCxnSpPr>
          <p:cNvPr id="46" name="Straight Connector 45"/>
          <p:cNvCxnSpPr/>
          <p:nvPr/>
        </p:nvCxnSpPr>
        <p:spPr>
          <a:xfrm>
            <a:off x="5093458" y="1654495"/>
            <a:ext cx="3546475" cy="0"/>
          </a:xfrm>
          <a:prstGeom prst="line">
            <a:avLst/>
          </a:prstGeom>
          <a:ln w="12700"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093455" y="744965"/>
            <a:ext cx="3546475" cy="0"/>
          </a:xfrm>
          <a:prstGeom prst="line">
            <a:avLst/>
          </a:prstGeom>
          <a:ln w="12700"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5093455" y="2522745"/>
            <a:ext cx="3546475" cy="0"/>
          </a:xfrm>
          <a:prstGeom prst="line">
            <a:avLst/>
          </a:prstGeom>
          <a:ln w="12700"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93454" y="3449701"/>
            <a:ext cx="3546475" cy="0"/>
          </a:xfrm>
          <a:prstGeom prst="line">
            <a:avLst/>
          </a:prstGeom>
          <a:ln w="12700"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093454" y="4411654"/>
            <a:ext cx="3546475" cy="0"/>
          </a:xfrm>
          <a:prstGeom prst="line">
            <a:avLst/>
          </a:prstGeom>
          <a:ln w="12700"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093453" y="5375636"/>
            <a:ext cx="3546475" cy="0"/>
          </a:xfrm>
          <a:prstGeom prst="line">
            <a:avLst/>
          </a:prstGeom>
          <a:ln w="12700"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5" name="Rectangle 43"/>
          <p:cNvSpPr>
            <a:spLocks noChangeArrowheads="1"/>
          </p:cNvSpPr>
          <p:nvPr/>
        </p:nvSpPr>
        <p:spPr bwMode="auto">
          <a:xfrm>
            <a:off x="3452776" y="5318779"/>
            <a:ext cx="1347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0" fontAlgn="base" hangingPunct="0">
              <a:spcBef>
                <a:spcPct val="0"/>
              </a:spcBef>
              <a:spcAft>
                <a:spcPct val="0"/>
              </a:spcAft>
            </a:pPr>
            <a:r>
              <a:rPr lang="en-US" sz="1400" b="1" dirty="0">
                <a:solidFill>
                  <a:srgbClr val="FFFFFF"/>
                </a:solidFill>
                <a:ea typeface="ＭＳ Ｐゴシック" charset="0"/>
              </a:rPr>
              <a:t>UNION</a:t>
            </a:r>
          </a:p>
          <a:p>
            <a:pPr defTabSz="457200" eaLnBrk="0" fontAlgn="base" hangingPunct="0">
              <a:spcBef>
                <a:spcPct val="0"/>
              </a:spcBef>
              <a:spcAft>
                <a:spcPct val="0"/>
              </a:spcAft>
            </a:pPr>
            <a:r>
              <a:rPr lang="en-US" sz="1400" b="1" dirty="0">
                <a:solidFill>
                  <a:srgbClr val="FFFFFF"/>
                </a:solidFill>
                <a:ea typeface="ＭＳ Ｐゴシック" charset="0"/>
              </a:rPr>
              <a:t>MAINTENANCE</a:t>
            </a:r>
          </a:p>
        </p:txBody>
      </p:sp>
      <p:sp>
        <p:nvSpPr>
          <p:cNvPr id="2" name="Rounded Rectangle 1"/>
          <p:cNvSpPr/>
          <p:nvPr/>
        </p:nvSpPr>
        <p:spPr>
          <a:xfrm>
            <a:off x="398388" y="6110853"/>
            <a:ext cx="3260799" cy="368300"/>
          </a:xfrm>
          <a:custGeom>
            <a:avLst/>
            <a:gdLst>
              <a:gd name="connsiteX0" fmla="*/ 0 w 3260799"/>
              <a:gd name="connsiteY0" fmla="*/ 0 h 368300"/>
              <a:gd name="connsiteX1" fmla="*/ 0 w 3260799"/>
              <a:gd name="connsiteY1" fmla="*/ 0 h 368300"/>
              <a:gd name="connsiteX2" fmla="*/ 3260799 w 3260799"/>
              <a:gd name="connsiteY2" fmla="*/ 0 h 368300"/>
              <a:gd name="connsiteX3" fmla="*/ 3260799 w 3260799"/>
              <a:gd name="connsiteY3" fmla="*/ 0 h 368300"/>
              <a:gd name="connsiteX4" fmla="*/ 3260799 w 3260799"/>
              <a:gd name="connsiteY4" fmla="*/ 368300 h 368300"/>
              <a:gd name="connsiteX5" fmla="*/ 3260799 w 3260799"/>
              <a:gd name="connsiteY5" fmla="*/ 368300 h 368300"/>
              <a:gd name="connsiteX6" fmla="*/ 0 w 3260799"/>
              <a:gd name="connsiteY6" fmla="*/ 368300 h 368300"/>
              <a:gd name="connsiteX7" fmla="*/ 0 w 3260799"/>
              <a:gd name="connsiteY7" fmla="*/ 368300 h 368300"/>
              <a:gd name="connsiteX8" fmla="*/ 0 w 3260799"/>
              <a:gd name="connsiteY8" fmla="*/ 0 h 368300"/>
              <a:gd name="connsiteX0" fmla="*/ 0 w 3260799"/>
              <a:gd name="connsiteY0" fmla="*/ 0 h 368300"/>
              <a:gd name="connsiteX1" fmla="*/ 0 w 3260799"/>
              <a:gd name="connsiteY1" fmla="*/ 0 h 368300"/>
              <a:gd name="connsiteX2" fmla="*/ 3260799 w 3260799"/>
              <a:gd name="connsiteY2" fmla="*/ 0 h 368300"/>
              <a:gd name="connsiteX3" fmla="*/ 3260799 w 3260799"/>
              <a:gd name="connsiteY3" fmla="*/ 0 h 368300"/>
              <a:gd name="connsiteX4" fmla="*/ 3260799 w 3260799"/>
              <a:gd name="connsiteY4" fmla="*/ 368300 h 368300"/>
              <a:gd name="connsiteX5" fmla="*/ 3260799 w 3260799"/>
              <a:gd name="connsiteY5" fmla="*/ 368300 h 368300"/>
              <a:gd name="connsiteX6" fmla="*/ 0 w 3260799"/>
              <a:gd name="connsiteY6" fmla="*/ 368300 h 368300"/>
              <a:gd name="connsiteX7" fmla="*/ 0 w 3260799"/>
              <a:gd name="connsiteY7" fmla="*/ 349250 h 368300"/>
              <a:gd name="connsiteX8" fmla="*/ 0 w 3260799"/>
              <a:gd name="connsiteY8" fmla="*/ 0 h 368300"/>
              <a:gd name="connsiteX0" fmla="*/ 0 w 3260799"/>
              <a:gd name="connsiteY0" fmla="*/ 0 h 368300"/>
              <a:gd name="connsiteX1" fmla="*/ 0 w 3260799"/>
              <a:gd name="connsiteY1" fmla="*/ 0 h 368300"/>
              <a:gd name="connsiteX2" fmla="*/ 3260799 w 3260799"/>
              <a:gd name="connsiteY2" fmla="*/ 0 h 368300"/>
              <a:gd name="connsiteX3" fmla="*/ 3260799 w 3260799"/>
              <a:gd name="connsiteY3" fmla="*/ 0 h 368300"/>
              <a:gd name="connsiteX4" fmla="*/ 3260799 w 3260799"/>
              <a:gd name="connsiteY4" fmla="*/ 368300 h 368300"/>
              <a:gd name="connsiteX5" fmla="*/ 3254449 w 3260799"/>
              <a:gd name="connsiteY5" fmla="*/ 355600 h 368300"/>
              <a:gd name="connsiteX6" fmla="*/ 0 w 3260799"/>
              <a:gd name="connsiteY6" fmla="*/ 368300 h 368300"/>
              <a:gd name="connsiteX7" fmla="*/ 0 w 3260799"/>
              <a:gd name="connsiteY7" fmla="*/ 349250 h 368300"/>
              <a:gd name="connsiteX8" fmla="*/ 0 w 3260799"/>
              <a:gd name="connsiteY8" fmla="*/ 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799" h="368300">
                <a:moveTo>
                  <a:pt x="0" y="0"/>
                </a:moveTo>
                <a:lnTo>
                  <a:pt x="0" y="0"/>
                </a:lnTo>
                <a:lnTo>
                  <a:pt x="3260799" y="0"/>
                </a:lnTo>
                <a:lnTo>
                  <a:pt x="3260799" y="0"/>
                </a:lnTo>
                <a:lnTo>
                  <a:pt x="3260799" y="368300"/>
                </a:lnTo>
                <a:lnTo>
                  <a:pt x="3254449" y="355600"/>
                </a:lnTo>
                <a:lnTo>
                  <a:pt x="0" y="368300"/>
                </a:lnTo>
                <a:lnTo>
                  <a:pt x="0" y="349250"/>
                </a:lnTo>
                <a:lnTo>
                  <a:pt x="0" y="0"/>
                </a:lnTo>
                <a:close/>
              </a:path>
            </a:pathLst>
          </a:cu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eaLnBrk="0" fontAlgn="base" hangingPunct="0">
              <a:spcBef>
                <a:spcPct val="0"/>
              </a:spcBef>
              <a:spcAft>
                <a:spcPct val="0"/>
              </a:spcAft>
            </a:pPr>
            <a:endParaRPr lang="en-US" dirty="0">
              <a:solidFill>
                <a:prstClr val="white"/>
              </a:solidFill>
            </a:endParaRPr>
          </a:p>
        </p:txBody>
      </p:sp>
      <p:cxnSp>
        <p:nvCxnSpPr>
          <p:cNvPr id="55" name="Straight Connector 54"/>
          <p:cNvCxnSpPr/>
          <p:nvPr/>
        </p:nvCxnSpPr>
        <p:spPr>
          <a:xfrm>
            <a:off x="3753218" y="6126412"/>
            <a:ext cx="4886710" cy="0"/>
          </a:xfrm>
          <a:prstGeom prst="line">
            <a:avLst/>
          </a:prstGeom>
          <a:ln w="12700" cmpd="sng">
            <a:solidFill>
              <a:schemeClr val="bg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093453" y="830176"/>
            <a:ext cx="3546475" cy="646331"/>
          </a:xfrm>
          <a:prstGeom prst="rect">
            <a:avLst/>
          </a:prstGeom>
          <a:noFill/>
        </p:spPr>
        <p:txBody>
          <a:bodyPr wrap="square" rtlCol="0">
            <a:spAutoFit/>
          </a:bodyPr>
          <a:lstStyle/>
          <a:p>
            <a:pPr marL="285750" indent="-285750" defTabSz="457200" eaLnBrk="0" fontAlgn="base" hangingPunct="0">
              <a:spcBef>
                <a:spcPct val="0"/>
              </a:spcBef>
              <a:spcAft>
                <a:spcPct val="0"/>
              </a:spcAft>
              <a:buSzPct val="98000"/>
              <a:buFont typeface="Arial" charset="0"/>
              <a:buChar char="•"/>
            </a:pPr>
            <a:r>
              <a:rPr lang="en-US" b="1" dirty="0">
                <a:solidFill>
                  <a:prstClr val="black"/>
                </a:solidFill>
                <a:ea typeface="ＭＳ Ｐゴシック" charset="0"/>
              </a:rPr>
              <a:t>Largest contractor in Texas &amp; Louisiana</a:t>
            </a:r>
          </a:p>
        </p:txBody>
      </p:sp>
      <p:sp>
        <p:nvSpPr>
          <p:cNvPr id="51" name="TextBox 50"/>
          <p:cNvSpPr txBox="1"/>
          <p:nvPr/>
        </p:nvSpPr>
        <p:spPr>
          <a:xfrm>
            <a:off x="5093452" y="1687554"/>
            <a:ext cx="3759125" cy="646331"/>
          </a:xfrm>
          <a:prstGeom prst="rect">
            <a:avLst/>
          </a:prstGeom>
          <a:noFill/>
        </p:spPr>
        <p:txBody>
          <a:bodyPr wrap="square" rtlCol="0">
            <a:spAutoFit/>
          </a:bodyPr>
          <a:lstStyle/>
          <a:p>
            <a:pPr marL="285750" indent="-285750" defTabSz="457200" eaLnBrk="0" fontAlgn="base" hangingPunct="0">
              <a:spcBef>
                <a:spcPct val="0"/>
              </a:spcBef>
              <a:spcAft>
                <a:spcPct val="0"/>
              </a:spcAft>
              <a:buSzPct val="98000"/>
              <a:buFont typeface="Arial" charset="0"/>
              <a:buChar char="•"/>
            </a:pPr>
            <a:r>
              <a:rPr lang="en-US" b="1" dirty="0">
                <a:solidFill>
                  <a:prstClr val="black"/>
                </a:solidFill>
                <a:ea typeface="ＭＳ Ｐゴシック" charset="0"/>
              </a:rPr>
              <a:t>#1 Industrial Maintenance Contractor (U.S.)</a:t>
            </a:r>
          </a:p>
        </p:txBody>
      </p:sp>
      <p:sp>
        <p:nvSpPr>
          <p:cNvPr id="58" name="TextBox 57"/>
          <p:cNvSpPr txBox="1"/>
          <p:nvPr/>
        </p:nvSpPr>
        <p:spPr>
          <a:xfrm>
            <a:off x="5093452" y="2542056"/>
            <a:ext cx="3364747" cy="646331"/>
          </a:xfrm>
          <a:prstGeom prst="rect">
            <a:avLst/>
          </a:prstGeom>
          <a:noFill/>
        </p:spPr>
        <p:txBody>
          <a:bodyPr wrap="square" rtlCol="0">
            <a:spAutoFit/>
          </a:bodyPr>
          <a:lstStyle/>
          <a:p>
            <a:pPr marL="285750" indent="-285750" defTabSz="457200" eaLnBrk="0" fontAlgn="base" hangingPunct="0">
              <a:spcBef>
                <a:spcPct val="0"/>
              </a:spcBef>
              <a:spcAft>
                <a:spcPct val="0"/>
              </a:spcAft>
              <a:buSzPct val="98000"/>
              <a:buFont typeface="Arial" charset="0"/>
              <a:buChar char="•"/>
            </a:pPr>
            <a:r>
              <a:rPr lang="en-US" b="1" dirty="0">
                <a:solidFill>
                  <a:prstClr val="black"/>
                </a:solidFill>
                <a:ea typeface="ＭＳ Ｐゴシック" charset="0"/>
              </a:rPr>
              <a:t>Largest private pipe fabricator in the U.S.</a:t>
            </a:r>
          </a:p>
        </p:txBody>
      </p:sp>
      <p:sp>
        <p:nvSpPr>
          <p:cNvPr id="65" name="TextBox 64"/>
          <p:cNvSpPr txBox="1"/>
          <p:nvPr/>
        </p:nvSpPr>
        <p:spPr>
          <a:xfrm>
            <a:off x="5093452" y="3476855"/>
            <a:ext cx="4050548" cy="923330"/>
          </a:xfrm>
          <a:prstGeom prst="rect">
            <a:avLst/>
          </a:prstGeom>
          <a:noFill/>
        </p:spPr>
        <p:txBody>
          <a:bodyPr wrap="square" rtlCol="0">
            <a:spAutoFit/>
          </a:bodyPr>
          <a:lstStyle/>
          <a:p>
            <a:pPr marL="285750" indent="-285750" defTabSz="457200" eaLnBrk="0" fontAlgn="base" hangingPunct="0">
              <a:spcBef>
                <a:spcPct val="0"/>
              </a:spcBef>
              <a:spcAft>
                <a:spcPct val="0"/>
              </a:spcAft>
              <a:buSzPct val="98000"/>
              <a:buFont typeface="Arial" charset="0"/>
              <a:buChar char="•"/>
            </a:pPr>
            <a:r>
              <a:rPr lang="en-US" b="1" dirty="0">
                <a:solidFill>
                  <a:prstClr val="black"/>
                </a:solidFill>
                <a:ea typeface="ＭＳ Ｐゴシック" charset="0"/>
              </a:rPr>
              <a:t>State-of-the-art repair and maintenance hub with one of the largest paint booth rooms in the U.S.</a:t>
            </a:r>
          </a:p>
        </p:txBody>
      </p:sp>
      <p:sp>
        <p:nvSpPr>
          <p:cNvPr id="66" name="TextBox 65"/>
          <p:cNvSpPr txBox="1"/>
          <p:nvPr/>
        </p:nvSpPr>
        <p:spPr>
          <a:xfrm>
            <a:off x="5093452" y="4431980"/>
            <a:ext cx="3759125" cy="646331"/>
          </a:xfrm>
          <a:prstGeom prst="rect">
            <a:avLst/>
          </a:prstGeom>
          <a:noFill/>
        </p:spPr>
        <p:txBody>
          <a:bodyPr wrap="square" rtlCol="0">
            <a:spAutoFit/>
          </a:bodyPr>
          <a:lstStyle/>
          <a:p>
            <a:pPr marL="285750" indent="-285750" defTabSz="457200" eaLnBrk="0" fontAlgn="base" hangingPunct="0">
              <a:spcBef>
                <a:spcPct val="0"/>
              </a:spcBef>
              <a:spcAft>
                <a:spcPct val="0"/>
              </a:spcAft>
              <a:buSzPct val="98000"/>
              <a:buFont typeface="Arial" charset="0"/>
              <a:buChar char="•"/>
            </a:pPr>
            <a:r>
              <a:rPr lang="en-US" b="1" dirty="0">
                <a:solidFill>
                  <a:prstClr val="black"/>
                </a:solidFill>
                <a:ea typeface="ＭＳ Ｐゴシック" charset="0"/>
              </a:rPr>
              <a:t>A diverse range of services with specialized assets and capabilities</a:t>
            </a:r>
          </a:p>
        </p:txBody>
      </p:sp>
      <p:sp>
        <p:nvSpPr>
          <p:cNvPr id="67" name="TextBox 66"/>
          <p:cNvSpPr txBox="1"/>
          <p:nvPr/>
        </p:nvSpPr>
        <p:spPr>
          <a:xfrm>
            <a:off x="5093450" y="5387105"/>
            <a:ext cx="4050550" cy="646331"/>
          </a:xfrm>
          <a:prstGeom prst="rect">
            <a:avLst/>
          </a:prstGeom>
          <a:noFill/>
        </p:spPr>
        <p:txBody>
          <a:bodyPr wrap="square" rtlCol="0">
            <a:spAutoFit/>
          </a:bodyPr>
          <a:lstStyle/>
          <a:p>
            <a:pPr marL="285750" indent="-285750" defTabSz="457200" eaLnBrk="0" fontAlgn="base" hangingPunct="0">
              <a:spcBef>
                <a:spcPct val="0"/>
              </a:spcBef>
              <a:spcAft>
                <a:spcPct val="0"/>
              </a:spcAft>
              <a:buSzPct val="98000"/>
              <a:buFont typeface="Arial" charset="0"/>
              <a:buChar char="•"/>
            </a:pPr>
            <a:r>
              <a:rPr lang="en-US" b="1" dirty="0">
                <a:solidFill>
                  <a:prstClr val="black"/>
                </a:solidFill>
                <a:ea typeface="ＭＳ Ｐゴシック" charset="0"/>
              </a:rPr>
              <a:t>Ability to serve the union markets with </a:t>
            </a:r>
            <a:r>
              <a:rPr lang="en-US" b="1" dirty="0" smtClean="0">
                <a:solidFill>
                  <a:prstClr val="black"/>
                </a:solidFill>
                <a:ea typeface="ＭＳ Ｐゴシック" charset="0"/>
              </a:rPr>
              <a:t>#1 </a:t>
            </a:r>
            <a:r>
              <a:rPr lang="en-US" b="1" dirty="0">
                <a:solidFill>
                  <a:prstClr val="black"/>
                </a:solidFill>
                <a:ea typeface="ＭＳ Ｐゴシック" charset="0"/>
              </a:rPr>
              <a:t>ranked maintenance quality</a:t>
            </a:r>
          </a:p>
        </p:txBody>
      </p:sp>
      <p:pic>
        <p:nvPicPr>
          <p:cNvPr id="5122" name="Picture 2" descr="Image result for enr contractor of the yea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43000" y="6166625"/>
            <a:ext cx="1633250" cy="256756"/>
          </a:xfrm>
          <a:prstGeom prst="rect">
            <a:avLst/>
          </a:prstGeom>
          <a:noFill/>
          <a:extLst>
            <a:ext uri="{909E8E84-426E-40DD-AFC4-6F175D3DCCD1}">
              <a14:hiddenFill xmlns:a14="http://schemas.microsoft.com/office/drawing/2010/main">
                <a:solidFill>
                  <a:srgbClr val="FFFFFF"/>
                </a:solidFill>
              </a14:hiddenFill>
            </a:ext>
          </a:extLst>
        </p:spPr>
      </p:pic>
      <p:sp>
        <p:nvSpPr>
          <p:cNvPr id="37"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21773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3900" y="1143000"/>
            <a:ext cx="2378614" cy="35750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mmouch\AppData\Local\Microsoft\Windows\Temporary Internet Files\Content.Outlook\MQB0TDG0\vessel_EDIT_MIKE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 y="4811558"/>
            <a:ext cx="2873375" cy="1422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31101011011 Chevron Skids 8000 8010\Pictures\ZZZ-8000-8010 unloading\DSC0277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0400" y="3433718"/>
            <a:ext cx="2899817" cy="21630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7218" y="2998612"/>
            <a:ext cx="2465026" cy="3235346"/>
          </a:xfrm>
          <a:prstGeom prst="rect">
            <a:avLst/>
          </a:prstGeom>
          <a:effectLst>
            <a:outerShdw blurRad="50800" dist="38100" dir="2700000" algn="tl" rotWithShape="0">
              <a:prstClr val="black">
                <a:alpha val="40000"/>
              </a:prstClr>
            </a:outerShdw>
          </a:effectLst>
        </p:spPr>
      </p:pic>
      <p:pic>
        <p:nvPicPr>
          <p:cNvPr id="7"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43200" y="1164956"/>
            <a:ext cx="2990691" cy="19956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6"/>
          <p:cNvSpPr>
            <a:spLocks noGrp="1"/>
          </p:cNvSpPr>
          <p:nvPr>
            <p:ph type="title"/>
          </p:nvPr>
        </p:nvSpPr>
        <p:spPr>
          <a:xfrm>
            <a:off x="457201" y="301413"/>
            <a:ext cx="7773077" cy="604865"/>
          </a:xfrm>
        </p:spPr>
        <p:txBody>
          <a:bodyPr>
            <a:no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What is Industrial Construction?</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050" name="Picture 2" descr="Image result for enginee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55127" y="1143000"/>
            <a:ext cx="2837117" cy="15958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200025" y="906278"/>
            <a:ext cx="8639175"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108063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9081" y="938416"/>
            <a:ext cx="4910262" cy="3404984"/>
          </a:xfrm>
          <a:prstGeom prst="rect">
            <a:avLst/>
          </a:prstGeom>
        </p:spPr>
      </p:pic>
      <p:sp>
        <p:nvSpPr>
          <p:cNvPr id="4" name="Title 6"/>
          <p:cNvSpPr>
            <a:spLocks noGrp="1"/>
          </p:cNvSpPr>
          <p:nvPr>
            <p:ph type="title"/>
          </p:nvPr>
        </p:nvSpPr>
        <p:spPr>
          <a:xfrm>
            <a:off x="576262" y="207449"/>
            <a:ext cx="7886700" cy="731044"/>
          </a:xfrm>
        </p:spPr>
        <p:txBody>
          <a:bodyPr>
            <a:no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BLS Sector: Construction</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1"/>
          </p:nvPr>
        </p:nvSpPr>
        <p:spPr>
          <a:xfrm>
            <a:off x="387806" y="1144695"/>
            <a:ext cx="3486150" cy="1981200"/>
          </a:xfrm>
        </p:spPr>
        <p:txBody>
          <a:bodyPr>
            <a:normAutofit/>
          </a:bodyPr>
          <a:lstStyle/>
          <a:p>
            <a:r>
              <a:rPr lang="en-US" sz="2400" b="1" dirty="0" smtClean="0">
                <a:solidFill>
                  <a:schemeClr val="tx1">
                    <a:lumMod val="65000"/>
                    <a:lumOff val="35000"/>
                  </a:schemeClr>
                </a:solidFill>
              </a:rPr>
              <a:t>7,000,000 people</a:t>
            </a:r>
          </a:p>
          <a:p>
            <a:r>
              <a:rPr lang="en-US" sz="2400" b="1" dirty="0" smtClean="0">
                <a:solidFill>
                  <a:schemeClr val="tx1">
                    <a:lumMod val="65000"/>
                    <a:lumOff val="35000"/>
                  </a:schemeClr>
                </a:solidFill>
              </a:rPr>
              <a:t>1:4 own their business</a:t>
            </a:r>
          </a:p>
          <a:p>
            <a:r>
              <a:rPr lang="en-US" sz="2400" b="1" dirty="0" smtClean="0">
                <a:solidFill>
                  <a:schemeClr val="tx1">
                    <a:lumMod val="65000"/>
                    <a:lumOff val="35000"/>
                  </a:schemeClr>
                </a:solidFill>
              </a:rPr>
              <a:t>1,632,800 by 2026</a:t>
            </a:r>
          </a:p>
        </p:txBody>
      </p:sp>
      <p:cxnSp>
        <p:nvCxnSpPr>
          <p:cNvPr id="9" name="Straight Connector 8"/>
          <p:cNvCxnSpPr/>
          <p:nvPr/>
        </p:nvCxnSpPr>
        <p:spPr>
          <a:xfrm>
            <a:off x="200025" y="906278"/>
            <a:ext cx="863917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pic>
        <p:nvPicPr>
          <p:cNvPr id="5" name="Picture 4"/>
          <p:cNvPicPr>
            <a:picLocks noChangeAspect="1"/>
          </p:cNvPicPr>
          <p:nvPr/>
        </p:nvPicPr>
        <p:blipFill>
          <a:blip r:embed="rId3"/>
          <a:stretch>
            <a:fillRect/>
          </a:stretch>
        </p:blipFill>
        <p:spPr>
          <a:xfrm>
            <a:off x="0" y="3362325"/>
            <a:ext cx="4343400" cy="3496145"/>
          </a:xfrm>
          <a:prstGeom prst="rect">
            <a:avLst/>
          </a:prstGeom>
        </p:spPr>
      </p:pic>
      <p:sp>
        <p:nvSpPr>
          <p:cNvPr id="8" name="TextBox 7"/>
          <p:cNvSpPr txBox="1"/>
          <p:nvPr/>
        </p:nvSpPr>
        <p:spPr>
          <a:xfrm>
            <a:off x="4488718" y="6370935"/>
            <a:ext cx="4090988" cy="461665"/>
          </a:xfrm>
          <a:prstGeom prst="rect">
            <a:avLst/>
          </a:prstGeom>
          <a:noFill/>
        </p:spPr>
        <p:txBody>
          <a:bodyPr wrap="square" rtlCol="0">
            <a:spAutoFit/>
          </a:bodyPr>
          <a:lstStyle/>
          <a:p>
            <a:r>
              <a:rPr lang="en-US" sz="1200" dirty="0" smtClean="0"/>
              <a:t>bls.gov/ooh/construction-and-extraction/construction-laborers-and-helpers.htm</a:t>
            </a:r>
            <a:endParaRPr lang="en-US" sz="1200" dirty="0"/>
          </a:p>
        </p:txBody>
      </p:sp>
    </p:spTree>
    <p:extLst>
      <p:ext uri="{BB962C8B-B14F-4D97-AF65-F5344CB8AC3E}">
        <p14:creationId xmlns:p14="http://schemas.microsoft.com/office/powerpoint/2010/main" val="25314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4667" y="432145"/>
            <a:ext cx="9067800" cy="6400801"/>
            <a:chOff x="609600" y="1219200"/>
            <a:chExt cx="7907832" cy="5374613"/>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5627" t="16750" r="14426" b="4017"/>
            <a:stretch/>
          </p:blipFill>
          <p:spPr>
            <a:xfrm>
              <a:off x="609600" y="1219200"/>
              <a:ext cx="7907832" cy="5374613"/>
            </a:xfrm>
            <a:prstGeom prst="rect">
              <a:avLst/>
            </a:prstGeom>
          </p:spPr>
        </p:pic>
        <p:sp>
          <p:nvSpPr>
            <p:cNvPr id="3" name="Rectangle 2"/>
            <p:cNvSpPr/>
            <p:nvPr/>
          </p:nvSpPr>
          <p:spPr>
            <a:xfrm>
              <a:off x="2590800" y="1219200"/>
              <a:ext cx="3810000" cy="409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a:solidFill>
                  <a:prstClr val="white"/>
                </a:solidFill>
              </a:endParaRPr>
            </a:p>
          </p:txBody>
        </p:sp>
      </p:grpSp>
      <p:sp>
        <p:nvSpPr>
          <p:cNvPr id="4" name="Title 6"/>
          <p:cNvSpPr txBox="1">
            <a:spLocks/>
          </p:cNvSpPr>
          <p:nvPr/>
        </p:nvSpPr>
        <p:spPr>
          <a:xfrm>
            <a:off x="457199" y="0"/>
            <a:ext cx="7773077" cy="4490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smtClean="0">
                <a:solidFill>
                  <a:prstClr val="black">
                    <a:lumMod val="65000"/>
                    <a:lumOff val="35000"/>
                  </a:prstClr>
                </a:solidFill>
                <a:latin typeface="Arial" panose="020B0604020202020204" pitchFamily="34" charset="0"/>
                <a:cs typeface="Arial" panose="020B0604020202020204" pitchFamily="34" charset="0"/>
              </a:rPr>
              <a:t>Skilled Workforce – 5 year Regional Outlook</a:t>
            </a:r>
            <a:endParaRPr lang="en-US" sz="2400" b="1" dirty="0">
              <a:solidFill>
                <a:prstClr val="black">
                  <a:lumMod val="65000"/>
                  <a:lumOff val="35000"/>
                </a:prstClr>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00025" y="381000"/>
            <a:ext cx="863917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17110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a:spLocks noGrp="1"/>
          </p:cNvSpPr>
          <p:nvPr>
            <p:ph type="title"/>
          </p:nvPr>
        </p:nvSpPr>
        <p:spPr>
          <a:xfrm>
            <a:off x="457201" y="301413"/>
            <a:ext cx="7773077" cy="604865"/>
          </a:xfrm>
        </p:spPr>
        <p:txBody>
          <a:bodyPr>
            <a:no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Construction Industry Career Path</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26" name="Picture 2" descr="Image result for construction career pat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1" y="990600"/>
            <a:ext cx="8915400" cy="23622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200025" y="906278"/>
            <a:ext cx="86391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descr="Image result for top jobs list construc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24449" y="3352800"/>
            <a:ext cx="3028951" cy="314544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6"/>
          <p:cNvSpPr txBox="1">
            <a:spLocks/>
          </p:cNvSpPr>
          <p:nvPr/>
        </p:nvSpPr>
        <p:spPr>
          <a:xfrm>
            <a:off x="7086600" y="6441319"/>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pic>
        <p:nvPicPr>
          <p:cNvPr id="2" name="Picture 1"/>
          <p:cNvPicPr>
            <a:picLocks noChangeAspect="1"/>
          </p:cNvPicPr>
          <p:nvPr/>
        </p:nvPicPr>
        <p:blipFill>
          <a:blip r:embed="rId4"/>
          <a:stretch>
            <a:fillRect/>
          </a:stretch>
        </p:blipFill>
        <p:spPr>
          <a:xfrm>
            <a:off x="-76200" y="3921055"/>
            <a:ext cx="4572000" cy="2907587"/>
          </a:xfrm>
          <a:prstGeom prst="rect">
            <a:avLst/>
          </a:prstGeom>
        </p:spPr>
      </p:pic>
      <p:sp>
        <p:nvSpPr>
          <p:cNvPr id="3" name="TextBox 2"/>
          <p:cNvSpPr txBox="1"/>
          <p:nvPr/>
        </p:nvSpPr>
        <p:spPr>
          <a:xfrm>
            <a:off x="4478266" y="6520774"/>
            <a:ext cx="3959370" cy="276999"/>
          </a:xfrm>
          <a:prstGeom prst="rect">
            <a:avLst/>
          </a:prstGeom>
          <a:noFill/>
        </p:spPr>
        <p:txBody>
          <a:bodyPr wrap="square" rtlCol="0">
            <a:spAutoFit/>
          </a:bodyPr>
          <a:lstStyle/>
          <a:p>
            <a:r>
              <a:rPr lang="en-US" sz="1200" dirty="0" smtClean="0"/>
              <a:t>bls.gov/ooh/management/construction-managers.htm</a:t>
            </a:r>
            <a:endParaRPr lang="en-US" sz="1200" dirty="0"/>
          </a:p>
        </p:txBody>
      </p:sp>
    </p:spTree>
    <p:extLst>
      <p:ext uri="{BB962C8B-B14F-4D97-AF65-F5344CB8AC3E}">
        <p14:creationId xmlns:p14="http://schemas.microsoft.com/office/powerpoint/2010/main" val="229709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457201" y="301413"/>
            <a:ext cx="7773077" cy="604865"/>
          </a:xfrm>
        </p:spPr>
        <p:txBody>
          <a:bodyPr>
            <a:no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What is Industrial Construction?</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200025" y="906278"/>
            <a:ext cx="8639175"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stretch>
            <a:fillRect/>
          </a:stretch>
        </p:blipFill>
        <p:spPr>
          <a:xfrm>
            <a:off x="1406751" y="3505200"/>
            <a:ext cx="6225722" cy="81205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318" y="2287309"/>
            <a:ext cx="7239339" cy="837386"/>
          </a:xfrm>
          <a:prstGeom prst="rect">
            <a:avLst/>
          </a:prstGeom>
        </p:spPr>
      </p:pic>
      <p:sp>
        <p:nvSpPr>
          <p:cNvPr id="7"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26181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457201" y="301413"/>
            <a:ext cx="7773077" cy="604865"/>
          </a:xfrm>
        </p:spPr>
        <p:txBody>
          <a:bodyPr>
            <a:no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What is Industrial Construction?</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200025" y="906278"/>
            <a:ext cx="8639175"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5318" y="2287309"/>
            <a:ext cx="7239339" cy="837386"/>
          </a:xfrm>
          <a:prstGeom prst="rect">
            <a:avLst/>
          </a:prstGeom>
        </p:spPr>
      </p:pic>
      <p:pic>
        <p:nvPicPr>
          <p:cNvPr id="21" name="Picture 20"/>
          <p:cNvPicPr>
            <a:picLocks noChangeAspect="1"/>
          </p:cNvPicPr>
          <p:nvPr/>
        </p:nvPicPr>
        <p:blipFill>
          <a:blip r:embed="rId3"/>
          <a:stretch>
            <a:fillRect/>
          </a:stretch>
        </p:blipFill>
        <p:spPr>
          <a:xfrm>
            <a:off x="1406751" y="3505200"/>
            <a:ext cx="6225722" cy="812051"/>
          </a:xfrm>
          <a:prstGeom prst="rect">
            <a:avLst/>
          </a:prstGeom>
        </p:spPr>
      </p:pic>
      <p:sp>
        <p:nvSpPr>
          <p:cNvPr id="11" name="Oval 10"/>
          <p:cNvSpPr/>
          <p:nvPr/>
        </p:nvSpPr>
        <p:spPr>
          <a:xfrm>
            <a:off x="845318" y="2157776"/>
            <a:ext cx="1371600" cy="989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3138210" y="3376906"/>
            <a:ext cx="1371600" cy="989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2372431" y="2199919"/>
            <a:ext cx="1371600" cy="989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1522077" y="3388733"/>
            <a:ext cx="1371600" cy="989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6785648" y="2211109"/>
            <a:ext cx="1371600" cy="989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3873713" y="2199919"/>
            <a:ext cx="1371600" cy="989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5342596" y="2211109"/>
            <a:ext cx="1371600" cy="989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380823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811DBE5-FBD5-4A74-952A-0500A271A30D}" type="slidenum">
              <a:rPr lang="en-US" smtClean="0">
                <a:solidFill>
                  <a:prstClr val="black">
                    <a:tint val="75000"/>
                  </a:prstClr>
                </a:solidFill>
              </a:rPr>
              <a:pPr/>
              <a:t>37</a:t>
            </a:fld>
            <a:endParaRPr lang="en-US" dirty="0">
              <a:solidFill>
                <a:prstClr val="black">
                  <a:tint val="75000"/>
                </a:prstClr>
              </a:solidFill>
            </a:endParaRPr>
          </a:p>
        </p:txBody>
      </p:sp>
      <p:sp>
        <p:nvSpPr>
          <p:cNvPr id="5" name="Title 6"/>
          <p:cNvSpPr>
            <a:spLocks noGrp="1"/>
          </p:cNvSpPr>
          <p:nvPr>
            <p:ph type="title"/>
          </p:nvPr>
        </p:nvSpPr>
        <p:spPr>
          <a:xfrm>
            <a:off x="457201" y="301413"/>
            <a:ext cx="7773077" cy="604865"/>
          </a:xfrm>
        </p:spPr>
        <p:txBody>
          <a:bodyPr>
            <a:no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The World is Changing</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100" name="Picture 4" descr="Image result for education for jobs of the futur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8950" y="854651"/>
            <a:ext cx="8171650" cy="586682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200025" y="906278"/>
            <a:ext cx="863917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161853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07311" y="3248560"/>
            <a:ext cx="3004255" cy="2058858"/>
          </a:xfrm>
          <a:prstGeom prst="rect">
            <a:avLst/>
          </a:prstGeom>
        </p:spPr>
      </p:pic>
      <p:pic>
        <p:nvPicPr>
          <p:cNvPr id="4" name="Picture 3"/>
          <p:cNvPicPr>
            <a:picLocks noChangeAspect="1"/>
          </p:cNvPicPr>
          <p:nvPr/>
        </p:nvPicPr>
        <p:blipFill>
          <a:blip r:embed="rId3"/>
          <a:stretch>
            <a:fillRect/>
          </a:stretch>
        </p:blipFill>
        <p:spPr>
          <a:xfrm>
            <a:off x="1663727" y="898529"/>
            <a:ext cx="2809875" cy="1628775"/>
          </a:xfrm>
          <a:prstGeom prst="rect">
            <a:avLst/>
          </a:prstGeom>
        </p:spPr>
      </p:pic>
      <p:pic>
        <p:nvPicPr>
          <p:cNvPr id="5" name="Picture 4" descr="RFIDgun copy.jpg"/>
          <p:cNvPicPr>
            <a:picLocks noChangeAspect="1"/>
          </p:cNvPicPr>
          <p:nvPr/>
        </p:nvPicPr>
        <p:blipFill>
          <a:blip r:embed="rId4" cstate="print"/>
          <a:stretch>
            <a:fillRect/>
          </a:stretch>
        </p:blipFill>
        <p:spPr bwMode="auto">
          <a:xfrm>
            <a:off x="3874687" y="1930977"/>
            <a:ext cx="1625747" cy="1809281"/>
          </a:xfrm>
          <a:prstGeom prst="roundRect">
            <a:avLst>
              <a:gd name="adj" fmla="val 8594"/>
            </a:avLst>
          </a:prstGeom>
          <a:solidFill>
            <a:schemeClr val="accent1"/>
          </a:solidFill>
          <a:ln>
            <a:noFill/>
          </a:ln>
          <a:effectLst/>
        </p:spPr>
      </p:pic>
      <p:pic>
        <p:nvPicPr>
          <p:cNvPr id="6" name="Picture 11" descr="http://xploretech.com/public/images/banner-img-dmsr.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7132" y="1825440"/>
            <a:ext cx="1821877" cy="124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47441" y="3925792"/>
            <a:ext cx="2159870" cy="1525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nstruction Augmented Realit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80128" y="1172894"/>
            <a:ext cx="2896278" cy="19308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nstruction Augmented Reality"/>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5158" y="3392342"/>
            <a:ext cx="1987072" cy="164788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6"/>
          <p:cNvSpPr>
            <a:spLocks noGrp="1"/>
          </p:cNvSpPr>
          <p:nvPr>
            <p:ph type="title"/>
          </p:nvPr>
        </p:nvSpPr>
        <p:spPr>
          <a:xfrm>
            <a:off x="457201" y="301413"/>
            <a:ext cx="7773077" cy="604865"/>
          </a:xfrm>
        </p:spPr>
        <p:txBody>
          <a:bodyPr>
            <a:no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What is Industrial Construction?</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00036" y="6134017"/>
            <a:ext cx="2375047" cy="43938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42754" y="6081131"/>
            <a:ext cx="523947" cy="523947"/>
          </a:xfrm>
          <a:prstGeom prst="rect">
            <a:avLst/>
          </a:prstGeom>
        </p:spPr>
      </p:pic>
      <p:pic>
        <p:nvPicPr>
          <p:cNvPr id="15" name="Picture 1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307157" y="6060467"/>
            <a:ext cx="625208" cy="630440"/>
          </a:xfrm>
          <a:prstGeom prst="rect">
            <a:avLst/>
          </a:prstGeom>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520927" y="5995455"/>
            <a:ext cx="505705" cy="710950"/>
          </a:xfrm>
          <a:prstGeom prst="rect">
            <a:avLst/>
          </a:prstGeom>
        </p:spPr>
      </p:pic>
      <p:pic>
        <p:nvPicPr>
          <p:cNvPr id="17" name="Picture 1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363751" y="6113115"/>
            <a:ext cx="515551" cy="525143"/>
          </a:xfrm>
          <a:prstGeom prst="rect">
            <a:avLst/>
          </a:prstGeom>
        </p:spPr>
      </p:pic>
      <p:cxnSp>
        <p:nvCxnSpPr>
          <p:cNvPr id="9" name="Straight Connector 8"/>
          <p:cNvCxnSpPr/>
          <p:nvPr/>
        </p:nvCxnSpPr>
        <p:spPr>
          <a:xfrm>
            <a:off x="381000" y="5867400"/>
            <a:ext cx="82241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00025" y="906278"/>
            <a:ext cx="8639175"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40126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p:nvPr>
        </p:nvSpPr>
        <p:spPr>
          <a:xfrm>
            <a:off x="457201" y="301413"/>
            <a:ext cx="7773077" cy="604865"/>
          </a:xfrm>
        </p:spPr>
        <p:txBody>
          <a:bodyPr>
            <a:noAutofit/>
          </a:bodyPr>
          <a:lstStyle/>
          <a:p>
            <a:r>
              <a:rPr lang="en-US" sz="2400" b="1" dirty="0" smtClean="0">
                <a:solidFill>
                  <a:schemeClr val="tx1">
                    <a:lumMod val="65000"/>
                    <a:lumOff val="35000"/>
                  </a:schemeClr>
                </a:solidFill>
                <a:latin typeface="Arial" panose="020B0604020202020204" pitchFamily="34" charset="0"/>
                <a:cs typeface="Arial" panose="020B0604020202020204" pitchFamily="34" charset="0"/>
              </a:rPr>
              <a:t>Maximum Employment Matters</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20" name="Straight Connector 19"/>
          <p:cNvCxnSpPr/>
          <p:nvPr/>
        </p:nvCxnSpPr>
        <p:spPr>
          <a:xfrm>
            <a:off x="200025" y="906278"/>
            <a:ext cx="8639175"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29860" t="18565" r="8581" b="2110"/>
          <a:stretch/>
        </p:blipFill>
        <p:spPr>
          <a:xfrm>
            <a:off x="2457536" y="931087"/>
            <a:ext cx="6695324" cy="5699006"/>
          </a:xfrm>
          <a:prstGeom prst="rect">
            <a:avLst/>
          </a:prstGeom>
        </p:spPr>
      </p:pic>
      <p:sp>
        <p:nvSpPr>
          <p:cNvPr id="7" name="AutoShape 2" descr="Image result for us news rankings constru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2795"/>
            <a:ext cx="2514600" cy="2389351"/>
          </a:xfrm>
          <a:prstGeom prst="rect">
            <a:avLst/>
          </a:prstGeom>
        </p:spPr>
      </p:pic>
      <p:sp>
        <p:nvSpPr>
          <p:cNvPr id="8"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14021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418" y="1524000"/>
            <a:ext cx="4276725" cy="2336005"/>
          </a:xfrm>
        </p:spPr>
        <p:txBody>
          <a:bodyPr>
            <a:normAutofit fontScale="90000"/>
          </a:bodyPr>
          <a:lstStyle/>
          <a:p>
            <a:pPr marL="128588" indent="-128588">
              <a:spcBef>
                <a:spcPts val="563"/>
              </a:spcBef>
            </a:pPr>
            <a:r>
              <a:rPr lang="en-US" dirty="0" smtClean="0">
                <a:solidFill>
                  <a:srgbClr val="0070C0"/>
                </a:solidFill>
                <a:latin typeface="Calibri" panose="020F0502020204030204"/>
                <a:ea typeface="+mn-ea"/>
                <a:cs typeface="+mn-cs"/>
              </a:rPr>
              <a:t> </a:t>
            </a:r>
            <a:r>
              <a:rPr lang="en-US" dirty="0" smtClean="0">
                <a:solidFill>
                  <a:srgbClr val="0070C0"/>
                </a:solidFill>
                <a:latin typeface="Century Gothic" panose="020B0502020202020204" pitchFamily="34" charset="0"/>
                <a:ea typeface="+mn-ea"/>
                <a:cs typeface="+mn-cs"/>
              </a:rPr>
              <a:t>Why is the Federal Reserve Bank hosting a webinar on careers in energy?</a:t>
            </a:r>
            <a:r>
              <a:rPr lang="en-US" dirty="0">
                <a:solidFill>
                  <a:prstClr val="black"/>
                </a:solidFill>
                <a:latin typeface="Century Gothic" panose="020B0502020202020204" pitchFamily="34" charset="0"/>
                <a:ea typeface="+mn-ea"/>
                <a:cs typeface="+mn-cs"/>
              </a:rPr>
              <a:t/>
            </a:r>
            <a:br>
              <a:rPr lang="en-US" dirty="0">
                <a:solidFill>
                  <a:prstClr val="black"/>
                </a:solidFill>
                <a:latin typeface="Century Gothic" panose="020B0502020202020204" pitchFamily="34" charset="0"/>
                <a:ea typeface="+mn-ea"/>
                <a:cs typeface="+mn-cs"/>
              </a:rPr>
            </a:br>
            <a:endParaRPr lang="en-US" dirty="0">
              <a:latin typeface="Century Gothic" panose="020B0502020202020204" pitchFamily="34" charset="0"/>
            </a:endParaRPr>
          </a:p>
        </p:txBody>
      </p:sp>
      <p:sp>
        <p:nvSpPr>
          <p:cNvPr id="5" name="Text Placeholder 4"/>
          <p:cNvSpPr>
            <a:spLocks noGrp="1"/>
          </p:cNvSpPr>
          <p:nvPr>
            <p:ph type="body" sz="half" idx="2"/>
          </p:nvPr>
        </p:nvSpPr>
        <p:spPr>
          <a:xfrm>
            <a:off x="352425" y="4414487"/>
            <a:ext cx="3924300" cy="1750219"/>
          </a:xfrm>
        </p:spPr>
        <p:txBody>
          <a:bodyPr>
            <a:normAutofit/>
          </a:bodyPr>
          <a:lstStyle/>
          <a:p>
            <a:pPr marL="385763" lvl="1" indent="-128588">
              <a:buFont typeface="Arial" panose="020B0604020202020204" pitchFamily="34" charset="0"/>
              <a:buChar char="•"/>
            </a:pPr>
            <a:r>
              <a:rPr lang="en-US" sz="2700" dirty="0">
                <a:solidFill>
                  <a:prstClr val="black"/>
                </a:solidFill>
                <a:latin typeface="Century Gothic" panose="020B0502020202020204" pitchFamily="34" charset="0"/>
              </a:rPr>
              <a:t>Dual mandate of price stability and maximum employment</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1" y="940744"/>
            <a:ext cx="3708988" cy="4940515"/>
          </a:xfrm>
          <a:prstGeom prst="rect">
            <a:avLst/>
          </a:prstGeom>
        </p:spPr>
      </p:pic>
      <p:sp>
        <p:nvSpPr>
          <p:cNvPr id="6"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186187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1066800"/>
            <a:ext cx="5867400" cy="4462760"/>
          </a:xfrm>
          <a:prstGeom prst="rect">
            <a:avLst/>
          </a:prstGeom>
          <a:noFill/>
        </p:spPr>
        <p:txBody>
          <a:bodyPr wrap="square" rtlCol="0">
            <a:spAutoFit/>
          </a:bodyPr>
          <a:lstStyle/>
          <a:p>
            <a:pPr algn="ctr"/>
            <a:endParaRPr lang="en-US" sz="2400" b="1" i="1" dirty="0" smtClean="0"/>
          </a:p>
          <a:p>
            <a:pPr algn="ctr"/>
            <a:endParaRPr lang="en-US" sz="3200" b="1" i="1" dirty="0"/>
          </a:p>
          <a:p>
            <a:pPr algn="r"/>
            <a:r>
              <a:rPr lang="en-US" sz="3200" b="1" i="1" dirty="0" smtClean="0">
                <a:latin typeface="Century Gothic" panose="020B0502020202020204" pitchFamily="34" charset="0"/>
              </a:rPr>
              <a:t>To Ask a Question: </a:t>
            </a:r>
            <a:endParaRPr lang="en-US" sz="2400" i="1" dirty="0" smtClean="0">
              <a:latin typeface="Century Gothic" panose="020B0502020202020204" pitchFamily="34" charset="0"/>
            </a:endParaRPr>
          </a:p>
          <a:p>
            <a:pPr algn="r"/>
            <a:r>
              <a:rPr lang="en-US" sz="2800" i="1" dirty="0" smtClean="0">
                <a:latin typeface="Century Gothic" panose="020B0502020202020204" pitchFamily="34" charset="0"/>
              </a:rPr>
              <a:t>Click </a:t>
            </a:r>
            <a:r>
              <a:rPr lang="en-US" sz="2800" i="1" dirty="0">
                <a:latin typeface="Century Gothic" panose="020B0502020202020204" pitchFamily="34" charset="0"/>
              </a:rPr>
              <a:t>the </a:t>
            </a:r>
            <a:r>
              <a:rPr lang="en-US" sz="2800" b="1" i="1" dirty="0">
                <a:latin typeface="Century Gothic" panose="020B0502020202020204" pitchFamily="34" charset="0"/>
              </a:rPr>
              <a:t>Ask Question </a:t>
            </a:r>
            <a:r>
              <a:rPr lang="en-US" sz="2800" i="1" dirty="0">
                <a:latin typeface="Century Gothic" panose="020B0502020202020204" pitchFamily="34" charset="0"/>
              </a:rPr>
              <a:t>button in the </a:t>
            </a:r>
            <a:r>
              <a:rPr lang="en-US" sz="2800" i="1" dirty="0" smtClean="0">
                <a:latin typeface="Century Gothic" panose="020B0502020202020204" pitchFamily="34" charset="0"/>
              </a:rPr>
              <a:t>lower-left </a:t>
            </a:r>
            <a:r>
              <a:rPr lang="en-US" sz="2800" i="1" dirty="0">
                <a:latin typeface="Century Gothic" panose="020B0502020202020204" pitchFamily="34" charset="0"/>
              </a:rPr>
              <a:t>section of the webinar </a:t>
            </a:r>
            <a:r>
              <a:rPr lang="en-US" sz="2800" i="1" dirty="0" smtClean="0">
                <a:latin typeface="Century Gothic" panose="020B0502020202020204" pitchFamily="34" charset="0"/>
              </a:rPr>
              <a:t>window.</a:t>
            </a:r>
            <a:endParaRPr lang="en-US" sz="2800" b="1" i="1" dirty="0">
              <a:latin typeface="Century Gothic" panose="020B0502020202020204" pitchFamily="34" charset="0"/>
            </a:endParaRPr>
          </a:p>
          <a:p>
            <a:endParaRPr lang="en-US" sz="2800" b="1" i="1" dirty="0" smtClean="0"/>
          </a:p>
          <a:p>
            <a:endParaRPr lang="en-US" sz="2800" b="1" i="1" dirty="0" smtClean="0"/>
          </a:p>
          <a:p>
            <a:endParaRPr lang="en-US" sz="2800" b="1" i="1" dirty="0" smtClean="0"/>
          </a:p>
          <a:p>
            <a:endParaRPr lang="en-US" sz="2800" b="1" i="1" dirty="0"/>
          </a:p>
        </p:txBody>
      </p:sp>
      <p:sp>
        <p:nvSpPr>
          <p:cNvPr id="5" name="Title 1"/>
          <p:cNvSpPr>
            <a:spLocks noGrp="1"/>
          </p:cNvSpPr>
          <p:nvPr>
            <p:ph type="title"/>
          </p:nvPr>
        </p:nvSpPr>
        <p:spPr>
          <a:xfrm>
            <a:off x="457200" y="274638"/>
            <a:ext cx="8229600" cy="1143000"/>
          </a:xfrm>
        </p:spPr>
        <p:txBody>
          <a:bodyPr/>
          <a:lstStyle/>
          <a:p>
            <a:r>
              <a:rPr lang="en-US" b="1" dirty="0" smtClean="0">
                <a:latin typeface="Century Gothic" panose="020B0502020202020204" pitchFamily="34" charset="0"/>
              </a:rPr>
              <a:t>Questions?</a:t>
            </a:r>
            <a:endParaRPr lang="en-US" b="1" dirty="0">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287368"/>
            <a:ext cx="3340615" cy="3179070"/>
          </a:xfrm>
          <a:prstGeom prst="rect">
            <a:avLst/>
          </a:prstGeom>
        </p:spPr>
      </p:pic>
      <p:sp>
        <p:nvSpPr>
          <p:cNvPr id="8"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347815711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r>
              <a:rPr lang="en-US" b="1" dirty="0" smtClean="0">
                <a:latin typeface="Century Gothic" panose="020B0502020202020204" pitchFamily="34" charset="0"/>
              </a:rPr>
              <a:t>Upcoming MEM</a:t>
            </a:r>
            <a:endParaRPr lang="en-US" b="1" dirty="0">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78930"/>
            <a:ext cx="3340615" cy="3179070"/>
          </a:xfrm>
          <a:prstGeom prst="rect">
            <a:avLst/>
          </a:prstGeom>
        </p:spPr>
      </p:pic>
      <p:sp>
        <p:nvSpPr>
          <p:cNvPr id="11" name="Title 1"/>
          <p:cNvSpPr txBox="1">
            <a:spLocks/>
          </p:cNvSpPr>
          <p:nvPr/>
        </p:nvSpPr>
        <p:spPr>
          <a:xfrm>
            <a:off x="1082842" y="2263775"/>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chemeClr val="tx1"/>
                </a:solidFill>
                <a:latin typeface="Century Gothic" panose="020B0502020202020204"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j-ea"/>
                <a:cs typeface="+mj-cs"/>
              </a:rPr>
              <a:t>Exploring Careers in…</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j-ea"/>
                <a:cs typeface="+mj-cs"/>
              </a:rPr>
              <a:t> </a:t>
            </a:r>
            <a:r>
              <a:rPr lang="en-US" sz="3200" dirty="0" smtClean="0">
                <a:solidFill>
                  <a:sysClr val="windowText" lastClr="000000"/>
                </a:solidFill>
              </a:rPr>
              <a:t>Marketing</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j-ea"/>
                <a:cs typeface="+mj-cs"/>
              </a:rPr>
              <a:t>Technology</a:t>
            </a:r>
          </a:p>
          <a:p>
            <a:pPr marL="0" marR="0" lvl="0" indent="0" algn="r" defTabSz="914400" rtl="0" eaLnBrk="1" fontAlgn="auto" latinLnBrk="0" hangingPunct="1">
              <a:lnSpc>
                <a:spcPct val="100000"/>
              </a:lnSpc>
              <a:spcBef>
                <a:spcPct val="0"/>
              </a:spcBef>
              <a:spcAft>
                <a:spcPts val="0"/>
              </a:spcAft>
              <a:buClrTx/>
              <a:buSzTx/>
              <a:buFontTx/>
              <a:buNone/>
              <a:tabLst/>
              <a:defRPr/>
            </a:pPr>
            <a:r>
              <a:rPr lang="en-US" sz="3200" dirty="0" smtClean="0">
                <a:solidFill>
                  <a:sysClr val="windowText" lastClr="000000"/>
                </a:solidFill>
              </a:rPr>
              <a:t>And More!</a:t>
            </a:r>
            <a:endParaRPr kumimoji="0" lang="en-US" sz="3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j-ea"/>
              <a:cs typeface="+mj-cs"/>
            </a:endParaRPr>
          </a:p>
        </p:txBody>
      </p:sp>
      <p:sp>
        <p:nvSpPr>
          <p:cNvPr id="12" name="Subtitle 2"/>
          <p:cNvSpPr txBox="1">
            <a:spLocks/>
          </p:cNvSpPr>
          <p:nvPr/>
        </p:nvSpPr>
        <p:spPr>
          <a:xfrm>
            <a:off x="304800" y="1078257"/>
            <a:ext cx="8534400" cy="11398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000" kern="1200" baseline="0">
                <a:solidFill>
                  <a:schemeClr val="tx1"/>
                </a:solidFill>
                <a:latin typeface="Century Gothic" panose="020B0502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endParaRPr>
          </a:p>
        </p:txBody>
      </p:sp>
      <p:sp>
        <p:nvSpPr>
          <p:cNvPr id="10"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88121158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381000"/>
            <a:ext cx="914400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000" kern="1200" baseline="0">
                <a:solidFill>
                  <a:schemeClr val="tx1"/>
                </a:solidFill>
                <a:latin typeface="Century Gothic" panose="020B0502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smtClean="0">
                <a:solidFill>
                  <a:prstClr val="black"/>
                </a:solidFill>
              </a:rPr>
              <a:t>Federal Reserve Bank of Atlanta</a:t>
            </a:r>
            <a:endParaRPr lang="en-US" sz="2400" dirty="0">
              <a:solidFill>
                <a:prstClr val="black"/>
              </a:solidFill>
            </a:endParaRPr>
          </a:p>
        </p:txBody>
      </p:sp>
      <p:sp>
        <p:nvSpPr>
          <p:cNvPr id="8" name="TextBox 7"/>
          <p:cNvSpPr txBox="1"/>
          <p:nvPr/>
        </p:nvSpPr>
        <p:spPr>
          <a:xfrm>
            <a:off x="1253613" y="3429000"/>
            <a:ext cx="7543800" cy="409342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Century Gothic" panose="020B0502020202020204" pitchFamily="34" charset="0"/>
              </a:rPr>
              <a:t>Survey</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Century Gothic" panose="020B0502020202020204" pitchFamily="34" charset="0"/>
              </a:rPr>
              <a:t>Resources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Century Gothic" panose="020B0502020202020204" pitchFamily="34" charset="0"/>
              </a:rPr>
              <a:t>Notification of Online Archive</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black"/>
              </a:solidFill>
              <a:effectLst/>
              <a:uLnTx/>
              <a:uFillTx/>
              <a:latin typeface="Century Gothic" panose="020B0502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rgbClr val="A5A5A5">
                    <a:lumMod val="75000"/>
                  </a:srgbClr>
                </a:solidFill>
                <a:effectLst/>
                <a:uLnTx/>
                <a:uFillTx/>
                <a:latin typeface="Century Gothic" panose="020B0502020202020204" pitchFamily="34" charset="0"/>
              </a:rPr>
              <a:t>Find information about other upcoming programs and classroom resources at: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prstClr val="black"/>
                </a:solidFill>
                <a:effectLst/>
                <a:uLnTx/>
                <a:uFillTx/>
                <a:latin typeface="Century Gothic" panose="020B0502020202020204" pitchFamily="34" charset="0"/>
                <a:hlinkClick r:id="rId2"/>
              </a:rPr>
              <a:t>https://www.frbatlanta.org/education</a:t>
            </a:r>
            <a:r>
              <a:rPr kumimoji="0" lang="en-US" sz="2000" b="1" i="1" u="none" strike="noStrike" kern="0" cap="none" spc="0" normalizeH="0" baseline="0" noProof="0" dirty="0" smtClean="0">
                <a:ln>
                  <a:noFill/>
                </a:ln>
                <a:solidFill>
                  <a:prstClr val="black"/>
                </a:solidFill>
                <a:effectLst/>
                <a:uLnTx/>
                <a:uFillTx/>
                <a:latin typeface="Century Gothic" panose="020B0502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1"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smtClean="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black"/>
              </a:solidFill>
              <a:effectLst/>
              <a:uLnTx/>
              <a:uFillTx/>
            </a:endParaRPr>
          </a:p>
        </p:txBody>
      </p:sp>
      <p:sp>
        <p:nvSpPr>
          <p:cNvPr id="9" name="Title 1"/>
          <p:cNvSpPr>
            <a:spLocks noGrp="1"/>
          </p:cNvSpPr>
          <p:nvPr>
            <p:ph type="ctrTitle"/>
          </p:nvPr>
        </p:nvSpPr>
        <p:spPr>
          <a:xfrm>
            <a:off x="0" y="6019800"/>
            <a:ext cx="9168581" cy="986943"/>
          </a:xfrm>
        </p:spPr>
        <p:txBody>
          <a:bodyPr>
            <a:normAutofit/>
          </a:bodyPr>
          <a:lstStyle/>
          <a:p>
            <a:r>
              <a:rPr lang="en-US" sz="3600" b="1" dirty="0" smtClean="0">
                <a:solidFill>
                  <a:schemeClr val="accent1">
                    <a:lumMod val="75000"/>
                  </a:schemeClr>
                </a:solidFill>
                <a:latin typeface="Century Gothic" panose="020B0502020202020204" pitchFamily="34" charset="0"/>
              </a:rPr>
              <a:t>Thank You For Participating  </a:t>
            </a:r>
            <a:endParaRPr lang="en-US" sz="3600" b="1" dirty="0">
              <a:solidFill>
                <a:schemeClr val="accent1">
                  <a:lumMod val="75000"/>
                </a:schemeClr>
              </a:solidFill>
              <a:latin typeface="Century Gothic" panose="020B0502020202020204" pitchFamily="34" charset="0"/>
            </a:endParaRPr>
          </a:p>
        </p:txBody>
      </p:sp>
      <p:sp>
        <p:nvSpPr>
          <p:cNvPr id="5" name="Slide Number Placeholder 6"/>
          <p:cNvSpPr txBox="1">
            <a:spLocks/>
          </p:cNvSpPr>
          <p:nvPr/>
        </p:nvSpPr>
        <p:spPr>
          <a:xfrm>
            <a:off x="7052733" y="64674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11DBE5-FBD5-4A74-952A-0500A271A30D}" type="slidenum">
              <a:rPr kumimoji="0" lang="en-US" sz="1200" b="0" i="0" u="none" strike="noStrike" kern="1200" cap="none" spc="0" normalizeH="0" baseline="0" noProof="0" smtClean="0">
                <a:ln>
                  <a:noFill/>
                </a:ln>
                <a:solidFill>
                  <a:prstClr val="black">
                    <a:tint val="75000"/>
                  </a:prstClr>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ea typeface="+mn-ea"/>
              <a:cs typeface="+mn-cs"/>
            </a:endParaRPr>
          </a:p>
        </p:txBody>
      </p:sp>
    </p:spTree>
    <p:extLst>
      <p:ext uri="{BB962C8B-B14F-4D97-AF65-F5344CB8AC3E}">
        <p14:creationId xmlns:p14="http://schemas.microsoft.com/office/powerpoint/2010/main" val="1180827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628479281"/>
              </p:ext>
            </p:extLst>
          </p:nvPr>
        </p:nvGraphicFramePr>
        <p:xfrm>
          <a:off x="397867" y="579648"/>
          <a:ext cx="8077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600" y="2485104"/>
            <a:ext cx="2270610" cy="2223636"/>
          </a:xfrm>
          <a:prstGeom prst="rect">
            <a:avLst/>
          </a:prstGeom>
        </p:spPr>
      </p:pic>
      <p:sp>
        <p:nvSpPr>
          <p:cNvPr id="5"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1663945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990664"/>
          </a:xfrm>
        </p:spPr>
        <p:txBody>
          <a:bodyPr>
            <a:noAutofit/>
          </a:bodyPr>
          <a:lstStyle/>
          <a:p>
            <a:pPr algn="ctr"/>
            <a:r>
              <a:rPr lang="en-US" sz="2800" b="1" dirty="0">
                <a:solidFill>
                  <a:srgbClr val="0070C0"/>
                </a:solidFill>
                <a:latin typeface="Century Gothic" panose="020B0502020202020204" pitchFamily="34" charset="0"/>
              </a:rPr>
              <a:t>The Fed offers education outreach programs that are </a:t>
            </a:r>
            <a:r>
              <a:rPr lang="en-US" sz="2800" b="1" dirty="0" smtClean="0">
                <a:solidFill>
                  <a:srgbClr val="0070C0"/>
                </a:solidFill>
                <a:latin typeface="Century Gothic" panose="020B0502020202020204" pitchFamily="34" charset="0"/>
              </a:rPr>
              <a:t>economic </a:t>
            </a:r>
            <a:r>
              <a:rPr lang="en-US" sz="2800" b="1" dirty="0">
                <a:solidFill>
                  <a:srgbClr val="0070C0"/>
                </a:solidFill>
                <a:latin typeface="Century Gothic" panose="020B0502020202020204" pitchFamily="34" charset="0"/>
              </a:rPr>
              <a:t>and personal finance oriented.</a:t>
            </a:r>
          </a:p>
        </p:txBody>
      </p:sp>
      <p:pic>
        <p:nvPicPr>
          <p:cNvPr id="1026" name="Picture 2" descr="https://fedsharesites.frb.org/dist/7G/CHICAGO/pa/eecs/Shared%20Documents/Purposes%20and%20Functions%20Graphics/fig-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1210099"/>
            <a:ext cx="7239000" cy="56453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1971349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9090" y="5231249"/>
            <a:ext cx="4466259" cy="1169551"/>
          </a:xfrm>
          <a:prstGeom prst="rect">
            <a:avLst/>
          </a:prstGeom>
          <a:noFill/>
        </p:spPr>
        <p:txBody>
          <a:bodyPr wrap="square" rtlCol="0">
            <a:spAutoFit/>
          </a:bodyPr>
          <a:lstStyle/>
          <a:p>
            <a:pPr algn="r"/>
            <a:r>
              <a:rPr lang="en-US" sz="2200" b="1" dirty="0" smtClean="0">
                <a:solidFill>
                  <a:prstClr val="black"/>
                </a:solidFill>
                <a:latin typeface="Century Gothic" panose="020B0502020202020204" pitchFamily="34" charset="0"/>
              </a:rPr>
              <a:t>Gail Psilos</a:t>
            </a:r>
            <a:endParaRPr lang="en-US" sz="2200" b="1"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REIN Director</a:t>
            </a:r>
            <a:endParaRPr lang="en-US" sz="1600" dirty="0">
              <a:solidFill>
                <a:prstClr val="black"/>
              </a:solidFill>
              <a:latin typeface="Century Gothic" panose="020B0502020202020204" pitchFamily="34" charset="0"/>
            </a:endParaRPr>
          </a:p>
          <a:p>
            <a:pPr algn="r"/>
            <a:r>
              <a:rPr lang="en-US" sz="1600" dirty="0" smtClean="0">
                <a:solidFill>
                  <a:prstClr val="black"/>
                </a:solidFill>
                <a:latin typeface="Century Gothic" panose="020B0502020202020204" pitchFamily="34" charset="0"/>
              </a:rPr>
              <a:t>Federal </a:t>
            </a:r>
            <a:r>
              <a:rPr lang="en-US" sz="1600" dirty="0">
                <a:solidFill>
                  <a:prstClr val="black"/>
                </a:solidFill>
                <a:latin typeface="Century Gothic" panose="020B0502020202020204" pitchFamily="34" charset="0"/>
              </a:rPr>
              <a:t>Reserve Bank of </a:t>
            </a:r>
            <a:r>
              <a:rPr lang="en-US" sz="1600" dirty="0" smtClean="0">
                <a:solidFill>
                  <a:prstClr val="black"/>
                </a:solidFill>
                <a:latin typeface="Century Gothic" panose="020B0502020202020204" pitchFamily="34" charset="0"/>
              </a:rPr>
              <a:t>Atlanta – </a:t>
            </a:r>
          </a:p>
          <a:p>
            <a:pPr algn="r"/>
            <a:r>
              <a:rPr lang="en-US" sz="1600" dirty="0" smtClean="0">
                <a:solidFill>
                  <a:prstClr val="black"/>
                </a:solidFill>
                <a:latin typeface="Century Gothic" panose="020B0502020202020204" pitchFamily="34" charset="0"/>
              </a:rPr>
              <a:t>New Orleans Branch</a:t>
            </a:r>
            <a:endParaRPr lang="en-US" sz="1600" dirty="0">
              <a:solidFill>
                <a:prstClr val="black"/>
              </a:solidFill>
              <a:latin typeface="Century Gothic" panose="020B0502020202020204" pitchFamily="34" charset="0"/>
            </a:endParaRPr>
          </a:p>
        </p:txBody>
      </p:sp>
      <p:sp>
        <p:nvSpPr>
          <p:cNvPr id="9" name="Subtitle 2"/>
          <p:cNvSpPr>
            <a:spLocks noGrp="1"/>
          </p:cNvSpPr>
          <p:nvPr>
            <p:ph type="subTitle" idx="1"/>
          </p:nvPr>
        </p:nvSpPr>
        <p:spPr>
          <a:xfrm>
            <a:off x="3324418" y="1431776"/>
            <a:ext cx="5190931" cy="781797"/>
          </a:xfrm>
        </p:spPr>
        <p:txBody>
          <a:bodyPr>
            <a:normAutofit/>
          </a:bodyPr>
          <a:lstStyle/>
          <a:p>
            <a:pPr algn="r">
              <a:lnSpc>
                <a:spcPct val="100000"/>
              </a:lnSpc>
              <a:spcBef>
                <a:spcPts val="0"/>
              </a:spcBef>
            </a:pPr>
            <a:r>
              <a:rPr lang="en-US" dirty="0">
                <a:latin typeface="Century Gothic" panose="020B0502020202020204" pitchFamily="34" charset="0"/>
              </a:rPr>
              <a:t>Exploring </a:t>
            </a:r>
            <a:r>
              <a:rPr lang="en-US" dirty="0" smtClean="0">
                <a:latin typeface="Century Gothic" panose="020B0502020202020204" pitchFamily="34" charset="0"/>
              </a:rPr>
              <a:t>Careers in Energy</a:t>
            </a:r>
            <a:endParaRPr lang="en-US" dirty="0">
              <a:latin typeface="Century Gothic" panose="020B0502020202020204" pitchFamily="34" charset="0"/>
            </a:endParaRPr>
          </a:p>
        </p:txBody>
      </p:sp>
      <p:sp>
        <p:nvSpPr>
          <p:cNvPr id="10" name="Subtitle 2"/>
          <p:cNvSpPr txBox="1">
            <a:spLocks/>
          </p:cNvSpPr>
          <p:nvPr/>
        </p:nvSpPr>
        <p:spPr>
          <a:xfrm>
            <a:off x="2995760" y="838201"/>
            <a:ext cx="5843440" cy="5780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600" dirty="0" smtClean="0">
                <a:solidFill>
                  <a:srgbClr val="0070C0"/>
                </a:solidFill>
                <a:latin typeface="Century Gothic" panose="020B0502020202020204" pitchFamily="34" charset="0"/>
              </a:rPr>
              <a:t>MAXIMUM EMPLOYMENT MATTERS:</a:t>
            </a:r>
            <a:endParaRPr lang="en-US" sz="2600" dirty="0">
              <a:solidFill>
                <a:srgbClr val="0070C0"/>
              </a:solidFill>
              <a:latin typeface="Century Gothic" panose="020B050202020202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67" y="198116"/>
            <a:ext cx="2209800" cy="2164084"/>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766" b="2181"/>
          <a:stretch/>
        </p:blipFill>
        <p:spPr>
          <a:xfrm rot="5400000">
            <a:off x="6251876" y="2950636"/>
            <a:ext cx="2469548" cy="1871304"/>
          </a:xfrm>
          <a:prstGeom prst="rect">
            <a:avLst/>
          </a:prstGeom>
        </p:spPr>
      </p:pic>
      <p:sp>
        <p:nvSpPr>
          <p:cNvPr id="8"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31565960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8534400" cy="646331"/>
          </a:xfrm>
          <a:prstGeom prst="rect">
            <a:avLst/>
          </a:prstGeom>
          <a:noFill/>
        </p:spPr>
        <p:txBody>
          <a:bodyPr wrap="square" rtlCol="0">
            <a:spAutoFit/>
          </a:bodyPr>
          <a:lstStyle/>
          <a:p>
            <a:pPr algn="ctr"/>
            <a:r>
              <a:rPr lang="en-US" sz="3600" b="1" dirty="0" smtClean="0">
                <a:solidFill>
                  <a:srgbClr val="FFFFFF"/>
                </a:solidFill>
              </a:rPr>
              <a:t>The Sixth District </a:t>
            </a:r>
            <a:endParaRPr lang="en-US" sz="3600" b="1" dirty="0">
              <a:solidFill>
                <a:srgbClr val="FFFF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5082">
            <a:off x="1435295" y="1331066"/>
            <a:ext cx="5827199" cy="4852967"/>
          </a:xfrm>
          <a:prstGeom prst="rect">
            <a:avLst/>
          </a:prstGeom>
        </p:spPr>
      </p:pic>
      <p:sp>
        <p:nvSpPr>
          <p:cNvPr id="6" name="Oval 5"/>
          <p:cNvSpPr/>
          <p:nvPr/>
        </p:nvSpPr>
        <p:spPr bwMode="auto">
          <a:xfrm>
            <a:off x="4117868" y="1712921"/>
            <a:ext cx="223675" cy="223675"/>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smtClean="0">
              <a:solidFill>
                <a:srgbClr val="232323"/>
              </a:solidFill>
              <a:latin typeface="Times" pitchFamily="18" charset="0"/>
            </a:endParaRPr>
          </a:p>
        </p:txBody>
      </p:sp>
      <p:sp>
        <p:nvSpPr>
          <p:cNvPr id="9" name="Oval 8"/>
          <p:cNvSpPr/>
          <p:nvPr/>
        </p:nvSpPr>
        <p:spPr bwMode="auto">
          <a:xfrm>
            <a:off x="4039808" y="2616170"/>
            <a:ext cx="223675" cy="223675"/>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smtClean="0">
              <a:solidFill>
                <a:srgbClr val="232323"/>
              </a:solidFill>
              <a:latin typeface="Times" pitchFamily="18" charset="0"/>
            </a:endParaRPr>
          </a:p>
        </p:txBody>
      </p:sp>
      <p:sp>
        <p:nvSpPr>
          <p:cNvPr id="10" name="Oval 9"/>
          <p:cNvSpPr/>
          <p:nvPr/>
        </p:nvSpPr>
        <p:spPr bwMode="auto">
          <a:xfrm>
            <a:off x="2701662" y="4366912"/>
            <a:ext cx="223675" cy="223675"/>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smtClean="0">
              <a:solidFill>
                <a:srgbClr val="232323"/>
              </a:solidFill>
              <a:latin typeface="Times" pitchFamily="18" charset="0"/>
            </a:endParaRPr>
          </a:p>
        </p:txBody>
      </p:sp>
      <p:sp>
        <p:nvSpPr>
          <p:cNvPr id="11" name="Oval 10"/>
          <p:cNvSpPr/>
          <p:nvPr/>
        </p:nvSpPr>
        <p:spPr bwMode="auto">
          <a:xfrm>
            <a:off x="6180843" y="4221947"/>
            <a:ext cx="223675" cy="223675"/>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smtClean="0">
              <a:solidFill>
                <a:srgbClr val="232323"/>
              </a:solidFill>
              <a:latin typeface="Times" pitchFamily="18" charset="0"/>
            </a:endParaRPr>
          </a:p>
        </p:txBody>
      </p:sp>
      <p:sp>
        <p:nvSpPr>
          <p:cNvPr id="13" name="Oval 12"/>
          <p:cNvSpPr/>
          <p:nvPr/>
        </p:nvSpPr>
        <p:spPr bwMode="auto">
          <a:xfrm>
            <a:off x="6805310" y="6017293"/>
            <a:ext cx="223675" cy="223675"/>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smtClean="0">
              <a:solidFill>
                <a:srgbClr val="232323"/>
              </a:solidFill>
              <a:latin typeface="Times" pitchFamily="18" charset="0"/>
            </a:endParaRPr>
          </a:p>
        </p:txBody>
      </p:sp>
      <p:sp>
        <p:nvSpPr>
          <p:cNvPr id="14" name="TextBox 13"/>
          <p:cNvSpPr txBox="1"/>
          <p:nvPr/>
        </p:nvSpPr>
        <p:spPr>
          <a:xfrm>
            <a:off x="1863568" y="4778739"/>
            <a:ext cx="2513392" cy="369332"/>
          </a:xfrm>
          <a:prstGeom prst="rect">
            <a:avLst/>
          </a:prstGeom>
          <a:noFill/>
        </p:spPr>
        <p:txBody>
          <a:bodyPr wrap="square" rtlCol="0">
            <a:spAutoFit/>
          </a:bodyPr>
          <a:lstStyle/>
          <a:p>
            <a:r>
              <a:rPr lang="en-US" b="1" kern="800" dirty="0" smtClean="0">
                <a:solidFill>
                  <a:srgbClr val="232323"/>
                </a:solidFill>
                <a:latin typeface="Arial Black" charset="0"/>
                <a:ea typeface="Arial Black" charset="0"/>
                <a:cs typeface="Arial Black" charset="0"/>
              </a:rPr>
              <a:t>New Orleans</a:t>
            </a:r>
            <a:endParaRPr lang="en-US" b="1" kern="800" dirty="0">
              <a:solidFill>
                <a:srgbClr val="232323"/>
              </a:solidFill>
              <a:latin typeface="Arial Black" charset="0"/>
              <a:ea typeface="Arial Black" charset="0"/>
              <a:cs typeface="Arial Black" charset="0"/>
            </a:endParaRPr>
          </a:p>
        </p:txBody>
      </p:sp>
      <p:sp>
        <p:nvSpPr>
          <p:cNvPr id="15" name="TextBox 14"/>
          <p:cNvSpPr txBox="1"/>
          <p:nvPr/>
        </p:nvSpPr>
        <p:spPr>
          <a:xfrm>
            <a:off x="4355550" y="1651243"/>
            <a:ext cx="2513392" cy="369332"/>
          </a:xfrm>
          <a:prstGeom prst="rect">
            <a:avLst/>
          </a:prstGeom>
          <a:noFill/>
        </p:spPr>
        <p:txBody>
          <a:bodyPr wrap="square" rtlCol="0">
            <a:spAutoFit/>
          </a:bodyPr>
          <a:lstStyle/>
          <a:p>
            <a:r>
              <a:rPr lang="en-US" b="1" kern="800" dirty="0" smtClean="0">
                <a:solidFill>
                  <a:srgbClr val="232323"/>
                </a:solidFill>
                <a:latin typeface="Arial Black" charset="0"/>
                <a:ea typeface="Arial Black" charset="0"/>
                <a:cs typeface="Arial Black" charset="0"/>
              </a:rPr>
              <a:t>Nashville</a:t>
            </a:r>
            <a:endParaRPr lang="en-US" b="1" kern="800" dirty="0">
              <a:solidFill>
                <a:srgbClr val="232323"/>
              </a:solidFill>
              <a:latin typeface="Arial Black" charset="0"/>
              <a:ea typeface="Arial Black" charset="0"/>
              <a:cs typeface="Arial Black" charset="0"/>
            </a:endParaRPr>
          </a:p>
        </p:txBody>
      </p:sp>
      <p:sp>
        <p:nvSpPr>
          <p:cNvPr id="16" name="TextBox 15"/>
          <p:cNvSpPr txBox="1"/>
          <p:nvPr/>
        </p:nvSpPr>
        <p:spPr>
          <a:xfrm>
            <a:off x="2303724" y="2532190"/>
            <a:ext cx="2513392" cy="369332"/>
          </a:xfrm>
          <a:prstGeom prst="rect">
            <a:avLst/>
          </a:prstGeom>
          <a:noFill/>
        </p:spPr>
        <p:txBody>
          <a:bodyPr wrap="square" rtlCol="0">
            <a:spAutoFit/>
          </a:bodyPr>
          <a:lstStyle/>
          <a:p>
            <a:r>
              <a:rPr lang="en-US" b="1" kern="800" dirty="0" smtClean="0">
                <a:solidFill>
                  <a:srgbClr val="232323"/>
                </a:solidFill>
                <a:latin typeface="Arial Black" charset="0"/>
                <a:ea typeface="Arial Black" charset="0"/>
                <a:cs typeface="Arial Black" charset="0"/>
              </a:rPr>
              <a:t>Birmingham</a:t>
            </a:r>
            <a:endParaRPr lang="en-US" b="1" kern="800" dirty="0">
              <a:solidFill>
                <a:srgbClr val="232323"/>
              </a:solidFill>
              <a:latin typeface="Arial Black" charset="0"/>
              <a:ea typeface="Arial Black" charset="0"/>
              <a:cs typeface="Arial Black" charset="0"/>
            </a:endParaRPr>
          </a:p>
        </p:txBody>
      </p:sp>
      <p:sp>
        <p:nvSpPr>
          <p:cNvPr id="18" name="TextBox 17"/>
          <p:cNvSpPr txBox="1"/>
          <p:nvPr/>
        </p:nvSpPr>
        <p:spPr>
          <a:xfrm>
            <a:off x="5414916" y="2599097"/>
            <a:ext cx="2513392" cy="369332"/>
          </a:xfrm>
          <a:prstGeom prst="rect">
            <a:avLst/>
          </a:prstGeom>
          <a:noFill/>
        </p:spPr>
        <p:txBody>
          <a:bodyPr wrap="square" rtlCol="0">
            <a:spAutoFit/>
          </a:bodyPr>
          <a:lstStyle/>
          <a:p>
            <a:r>
              <a:rPr lang="en-US" b="1" kern="800" smtClean="0">
                <a:solidFill>
                  <a:srgbClr val="232323"/>
                </a:solidFill>
                <a:latin typeface="Arial Black" charset="0"/>
                <a:ea typeface="Arial Black" charset="0"/>
                <a:cs typeface="Arial Black" charset="0"/>
              </a:rPr>
              <a:t>Atlanta</a:t>
            </a:r>
            <a:endParaRPr lang="en-US" b="1" kern="800" dirty="0">
              <a:solidFill>
                <a:srgbClr val="232323"/>
              </a:solidFill>
              <a:latin typeface="Arial Black" charset="0"/>
              <a:ea typeface="Arial Black" charset="0"/>
              <a:cs typeface="Arial Black" charset="0"/>
            </a:endParaRPr>
          </a:p>
        </p:txBody>
      </p:sp>
      <p:sp>
        <p:nvSpPr>
          <p:cNvPr id="19" name="TextBox 18"/>
          <p:cNvSpPr txBox="1"/>
          <p:nvPr/>
        </p:nvSpPr>
        <p:spPr>
          <a:xfrm>
            <a:off x="6418526" y="4160267"/>
            <a:ext cx="2513392" cy="369332"/>
          </a:xfrm>
          <a:prstGeom prst="rect">
            <a:avLst/>
          </a:prstGeom>
          <a:noFill/>
        </p:spPr>
        <p:txBody>
          <a:bodyPr wrap="square" rtlCol="0">
            <a:spAutoFit/>
          </a:bodyPr>
          <a:lstStyle/>
          <a:p>
            <a:r>
              <a:rPr lang="en-US" b="1" kern="800" smtClean="0">
                <a:solidFill>
                  <a:srgbClr val="232323"/>
                </a:solidFill>
                <a:latin typeface="Arial Black" charset="0"/>
                <a:ea typeface="Arial Black" charset="0"/>
                <a:cs typeface="Arial Black" charset="0"/>
              </a:rPr>
              <a:t>Jacksonville</a:t>
            </a:r>
            <a:endParaRPr lang="en-US" b="1" kern="800" dirty="0">
              <a:solidFill>
                <a:srgbClr val="232323"/>
              </a:solidFill>
              <a:latin typeface="Arial Black" charset="0"/>
              <a:ea typeface="Arial Black" charset="0"/>
              <a:cs typeface="Arial Black" charset="0"/>
            </a:endParaRPr>
          </a:p>
        </p:txBody>
      </p:sp>
      <p:sp>
        <p:nvSpPr>
          <p:cNvPr id="20" name="TextBox 19"/>
          <p:cNvSpPr txBox="1"/>
          <p:nvPr/>
        </p:nvSpPr>
        <p:spPr>
          <a:xfrm>
            <a:off x="7020692" y="5977916"/>
            <a:ext cx="2513392" cy="369332"/>
          </a:xfrm>
          <a:prstGeom prst="rect">
            <a:avLst/>
          </a:prstGeom>
          <a:noFill/>
        </p:spPr>
        <p:txBody>
          <a:bodyPr wrap="square" rtlCol="0">
            <a:spAutoFit/>
          </a:bodyPr>
          <a:lstStyle/>
          <a:p>
            <a:r>
              <a:rPr lang="en-US" b="1" kern="800" dirty="0" smtClean="0">
                <a:solidFill>
                  <a:srgbClr val="232323"/>
                </a:solidFill>
                <a:latin typeface="Arial Black" charset="0"/>
                <a:ea typeface="Arial Black" charset="0"/>
                <a:cs typeface="Arial Black" charset="0"/>
              </a:rPr>
              <a:t>Miami</a:t>
            </a:r>
            <a:endParaRPr lang="en-US" b="1" kern="800" dirty="0">
              <a:solidFill>
                <a:srgbClr val="232323"/>
              </a:solidFill>
              <a:latin typeface="Arial Black" charset="0"/>
              <a:ea typeface="Arial Black" charset="0"/>
              <a:cs typeface="Arial Black" charset="0"/>
            </a:endParaRPr>
          </a:p>
        </p:txBody>
      </p:sp>
      <p:sp>
        <p:nvSpPr>
          <p:cNvPr id="4" name="5-Point Star 3"/>
          <p:cNvSpPr/>
          <p:nvPr/>
        </p:nvSpPr>
        <p:spPr bwMode="auto">
          <a:xfrm>
            <a:off x="5041459" y="2534049"/>
            <a:ext cx="413485" cy="396652"/>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200" dirty="0" smtClean="0">
              <a:solidFill>
                <a:srgbClr val="232323"/>
              </a:solidFill>
              <a:latin typeface="Times" pitchFamily="18" charset="0"/>
            </a:endParaRPr>
          </a:p>
        </p:txBody>
      </p:sp>
      <p:pic>
        <p:nvPicPr>
          <p:cNvPr id="7" name="Picture 6"/>
          <p:cNvPicPr>
            <a:picLocks noChangeAspect="1"/>
          </p:cNvPicPr>
          <p:nvPr/>
        </p:nvPicPr>
        <p:blipFill>
          <a:blip r:embed="rId4"/>
          <a:stretch>
            <a:fillRect/>
          </a:stretch>
        </p:blipFill>
        <p:spPr>
          <a:xfrm>
            <a:off x="374619" y="249066"/>
            <a:ext cx="8535140" cy="963251"/>
          </a:xfrm>
          <a:prstGeom prst="rect">
            <a:avLst/>
          </a:prstGeom>
          <a:solidFill>
            <a:schemeClr val="tx2">
              <a:lumMod val="75000"/>
            </a:schemeClr>
          </a:solidFill>
        </p:spPr>
      </p:pic>
      <p:sp>
        <p:nvSpPr>
          <p:cNvPr id="22"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397899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hoto of util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84" y="1066801"/>
            <a:ext cx="2457766" cy="16002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photo of make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32323"/>
              </a:solidFill>
            </a:endParaRPr>
          </a:p>
        </p:txBody>
      </p:sp>
      <p:pic>
        <p:nvPicPr>
          <p:cNvPr id="1030" name="Picture 6" descr="http://www.lifejacks.com/wp-content/uploads/2013/01/Pile-of-Make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2190749" cy="11572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hoto of having cre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157" y="4572000"/>
            <a:ext cx="1779825" cy="133486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Image result for spinn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32323"/>
              </a:solidFill>
            </a:endParaRPr>
          </a:p>
        </p:txBody>
      </p:sp>
      <p:sp>
        <p:nvSpPr>
          <p:cNvPr id="9" name="AutoShape 12" descr="Image result for spinner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32323"/>
              </a:solidFill>
            </a:endParaRPr>
          </a:p>
        </p:txBody>
      </p:sp>
      <p:pic>
        <p:nvPicPr>
          <p:cNvPr id="1038" name="Picture 14" descr="Image result for spinn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1309431"/>
            <a:ext cx="1648337" cy="164833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6" descr="Image result for photos of vehicl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32323"/>
              </a:solidFill>
            </a:endParaRPr>
          </a:p>
        </p:txBody>
      </p:sp>
      <p:sp>
        <p:nvSpPr>
          <p:cNvPr id="11" name="AutoShape 18" descr="Image result for photos of vehicles"/>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32323"/>
              </a:solidFill>
            </a:endParaRPr>
          </a:p>
        </p:txBody>
      </p:sp>
      <p:pic>
        <p:nvPicPr>
          <p:cNvPr id="1044" name="Picture 20" descr="Image result for pictures of vehicl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1144385"/>
            <a:ext cx="1600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pictures of sho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0121" y="2647605"/>
            <a:ext cx="1770753" cy="146719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pictures of plastic bottl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2567" y="4343400"/>
            <a:ext cx="3420907" cy="174466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plastic bottl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1400" y="1233996"/>
            <a:ext cx="1144309" cy="17043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picture of hang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400" y="3200400"/>
            <a:ext cx="1579418" cy="1579418"/>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a:spLocks noGrp="1"/>
          </p:cNvSpPr>
          <p:nvPr>
            <p:ph type="sldNum" sz="quarter" idx="12"/>
          </p:nvPr>
        </p:nvSpPr>
        <p:spPr>
          <a:xfrm>
            <a:off x="7052733" y="6467475"/>
            <a:ext cx="2057400" cy="365125"/>
          </a:xfrm>
        </p:spPr>
        <p:txBody>
          <a:bodyPr/>
          <a:lstStyle/>
          <a:p>
            <a:fld id="{0811DBE5-FBD5-4A74-952A-0500A271A30D}" type="slidenum">
              <a:rPr lang="en-US" smtClean="0">
                <a:solidFill>
                  <a:prstClr val="black">
                    <a:tint val="75000"/>
                  </a:prstClr>
                </a:solidFill>
              </a:rPr>
              <a:pPr/>
              <a:t>9</a:t>
            </a:fld>
            <a:endParaRPr lang="en-US" dirty="0">
              <a:solidFill>
                <a:prstClr val="black">
                  <a:tint val="75000"/>
                </a:prstClr>
              </a:solidFill>
            </a:endParaRPr>
          </a:p>
        </p:txBody>
      </p:sp>
      <p:sp>
        <p:nvSpPr>
          <p:cNvPr id="20" name="Title 1"/>
          <p:cNvSpPr txBox="1">
            <a:spLocks/>
          </p:cNvSpPr>
          <p:nvPr/>
        </p:nvSpPr>
        <p:spPr>
          <a:xfrm>
            <a:off x="292100" y="0"/>
            <a:ext cx="8851900" cy="990600"/>
          </a:xfrm>
          <a:prstGeom prst="rect">
            <a:avLst/>
          </a:prstGeom>
          <a:solidFill>
            <a:schemeClr val="tx2">
              <a:lumMod val="75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Energy Touches All Parts of Your Life</a:t>
            </a:r>
            <a:endParaRPr lang="en-US" dirty="0">
              <a:solidFill>
                <a:schemeClr val="bg1"/>
              </a:solidFill>
            </a:endParaRPr>
          </a:p>
        </p:txBody>
      </p:sp>
    </p:spTree>
    <p:extLst>
      <p:ext uri="{BB962C8B-B14F-4D97-AF65-F5344CB8AC3E}">
        <p14:creationId xmlns:p14="http://schemas.microsoft.com/office/powerpoint/2010/main" val="2566575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H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HA1" id="{4B6BC43B-C12C-4DF8-98EB-B31DD184B067}" vid="{2AD5D8F9-B8ED-4F6D-86EC-BC96AA7D222E}"/>
    </a:ext>
  </a:extLst>
</a:theme>
</file>

<file path=ppt/theme/theme4.xml><?xml version="1.0" encoding="utf-8"?>
<a:theme xmlns:a="http://schemas.openxmlformats.org/drawingml/2006/main" name="Sub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A179B53-12F8-4478-BCF2-56DF43C39B76}" vid="{6B1ED0EB-9050-4149-9E2E-0F617A4B3CCB}"/>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Theme">
  <a:themeElements>
    <a:clrScheme name="Colors_Odie">
      <a:dk1>
        <a:srgbClr val="232323"/>
      </a:dk1>
      <a:lt1>
        <a:srgbClr val="FFFFFF"/>
      </a:lt1>
      <a:dk2>
        <a:srgbClr val="B69236"/>
      </a:dk2>
      <a:lt2>
        <a:srgbClr val="A01D23"/>
      </a:lt2>
      <a:accent1>
        <a:srgbClr val="0E4768"/>
      </a:accent1>
      <a:accent2>
        <a:srgbClr val="768F40"/>
      </a:accent2>
      <a:accent3>
        <a:srgbClr val="F5892F"/>
      </a:accent3>
      <a:accent4>
        <a:srgbClr val="581F54"/>
      </a:accent4>
      <a:accent5>
        <a:srgbClr val="5588A3"/>
      </a:accent5>
      <a:accent6>
        <a:srgbClr val="084225"/>
      </a:accent6>
      <a:hlink>
        <a:srgbClr val="B69236"/>
      </a:hlink>
      <a:folHlink>
        <a:srgbClr val="8B48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outhern Company Template_R1_20160831">
  <a:themeElements>
    <a:clrScheme name="Southern Company">
      <a:dk1>
        <a:srgbClr val="4D4D4D"/>
      </a:dk1>
      <a:lt1>
        <a:sysClr val="window" lastClr="FFFFFF"/>
      </a:lt1>
      <a:dk2>
        <a:srgbClr val="B1181E"/>
      </a:dk2>
      <a:lt2>
        <a:srgbClr val="959595"/>
      </a:lt2>
      <a:accent1>
        <a:srgbClr val="EC1C24"/>
      </a:accent1>
      <a:accent2>
        <a:srgbClr val="007DB9"/>
      </a:accent2>
      <a:accent3>
        <a:srgbClr val="00BCF1"/>
      </a:accent3>
      <a:accent4>
        <a:srgbClr val="B2D235"/>
      </a:accent4>
      <a:accent5>
        <a:srgbClr val="00B5AF"/>
      </a:accent5>
      <a:accent6>
        <a:srgbClr val="FDB714"/>
      </a:accent6>
      <a:hlink>
        <a:srgbClr val="007DB9"/>
      </a:hlink>
      <a:folHlink>
        <a:srgbClr val="EC1C2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4062</TotalTime>
  <Words>1940</Words>
  <Application>Microsoft Office PowerPoint</Application>
  <PresentationFormat>On-screen Show (4:3)</PresentationFormat>
  <Paragraphs>389</Paragraphs>
  <Slides>42</Slides>
  <Notes>17</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42</vt:i4>
      </vt:variant>
    </vt:vector>
  </HeadingPairs>
  <TitlesOfParts>
    <vt:vector size="60" baseType="lpstr">
      <vt:lpstr>ＭＳ Ｐゴシック</vt:lpstr>
      <vt:lpstr>Arial</vt:lpstr>
      <vt:lpstr>Arial Black</vt:lpstr>
      <vt:lpstr>Calibri</vt:lpstr>
      <vt:lpstr>Calibri Light</vt:lpstr>
      <vt:lpstr>Century Gothic</vt:lpstr>
      <vt:lpstr>Times</vt:lpstr>
      <vt:lpstr>Times New Roman</vt:lpstr>
      <vt:lpstr>Trebuchet MS</vt:lpstr>
      <vt:lpstr>Wingdings</vt:lpstr>
      <vt:lpstr>Office Theme</vt:lpstr>
      <vt:lpstr>1_Office Theme</vt:lpstr>
      <vt:lpstr>GHA1</vt:lpstr>
      <vt:lpstr>SubPage</vt:lpstr>
      <vt:lpstr>3_Office Theme</vt:lpstr>
      <vt:lpstr>Default Theme</vt:lpstr>
      <vt:lpstr>Southern Company Template_R1_20160831</vt:lpstr>
      <vt:lpstr>2_Office Theme</vt:lpstr>
      <vt:lpstr>Exploring Careers in Energy</vt:lpstr>
      <vt:lpstr>Welcome</vt:lpstr>
      <vt:lpstr>PowerPoint Presentation</vt:lpstr>
      <vt:lpstr> Why is the Federal Reserve Bank hosting a webinar on careers in energy? </vt:lpstr>
      <vt:lpstr>PowerPoint Presentation</vt:lpstr>
      <vt:lpstr>The Fed offers education outreach programs that are economic and personal finance oriented.</vt:lpstr>
      <vt:lpstr>PowerPoint Presentation</vt:lpstr>
      <vt:lpstr>PowerPoint Presentation</vt:lpstr>
      <vt:lpstr>PowerPoint Presentation</vt:lpstr>
      <vt:lpstr>Careers Today</vt:lpstr>
      <vt:lpstr> Factors That Are Changing the Industry </vt:lpstr>
      <vt:lpstr>PowerPoint Presentation</vt:lpstr>
      <vt:lpstr>PowerPoint Presentation</vt:lpstr>
      <vt:lpstr>Four Sectors Within Energy </vt:lpstr>
      <vt:lpstr>Four Sectors Within Energy </vt:lpstr>
      <vt:lpstr>Four Sectors Within Energy </vt:lpstr>
      <vt:lpstr>Four Sectors Within Energy </vt:lpstr>
      <vt:lpstr>Four Sectors Within Energy </vt:lpstr>
      <vt:lpstr>Careers in Energy</vt:lpstr>
      <vt:lpstr>PowerPoint Presentation</vt:lpstr>
      <vt:lpstr>Who is Southern Company</vt:lpstr>
      <vt:lpstr>Labor Market – Industry Response</vt:lpstr>
      <vt:lpstr>Job Seeker Realities</vt:lpstr>
      <vt:lpstr>Key Talent Categories – Opportunities for all</vt:lpstr>
      <vt:lpstr>Knowledge, Skill and Ability Assessments</vt:lpstr>
      <vt:lpstr>Knowledge, Skill and Ability Assessments</vt:lpstr>
      <vt:lpstr>Key Talent Categories – Education &amp; Salaries</vt:lpstr>
      <vt:lpstr>Building the future of energy</vt:lpstr>
      <vt:lpstr>PowerPoint Presentation</vt:lpstr>
      <vt:lpstr>PowerPoint Presentation</vt:lpstr>
      <vt:lpstr>What is Industrial Construction?</vt:lpstr>
      <vt:lpstr>BLS Sector: Construction</vt:lpstr>
      <vt:lpstr>PowerPoint Presentation</vt:lpstr>
      <vt:lpstr>Construction Industry Career Path</vt:lpstr>
      <vt:lpstr>What is Industrial Construction?</vt:lpstr>
      <vt:lpstr>What is Industrial Construction?</vt:lpstr>
      <vt:lpstr>The World is Changing</vt:lpstr>
      <vt:lpstr>What is Industrial Construction?</vt:lpstr>
      <vt:lpstr>Maximum Employment Matters</vt:lpstr>
      <vt:lpstr>Questions?</vt:lpstr>
      <vt:lpstr>Upcoming MEM</vt:lpstr>
      <vt:lpstr>Thank You For Participating  </vt:lpstr>
    </vt:vector>
  </TitlesOfParts>
  <Company>Federal Reserve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Craig</dc:creator>
  <cp:lastModifiedBy>Kornegay, Julie L</cp:lastModifiedBy>
  <cp:revision>127</cp:revision>
  <cp:lastPrinted>2017-08-28T19:37:52Z</cp:lastPrinted>
  <dcterms:created xsi:type="dcterms:W3CDTF">2017-04-05T14:39:45Z</dcterms:created>
  <dcterms:modified xsi:type="dcterms:W3CDTF">2018-02-06T20:02:55Z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029cd18c-5cba-4313-bbbb-7151d4e340ad</vt:lpwstr>
  </property>
</Properties>
</file>