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6" r:id="rId3"/>
    <p:sldMasterId id="2147483689" r:id="rId4"/>
    <p:sldMasterId id="2147483699" r:id="rId5"/>
    <p:sldMasterId id="2147483701" r:id="rId6"/>
    <p:sldMasterId id="2147483705" r:id="rId7"/>
    <p:sldMasterId id="2147483707" r:id="rId8"/>
    <p:sldMasterId id="2147483714" r:id="rId9"/>
  </p:sldMasterIdLst>
  <p:notesMasterIdLst>
    <p:notesMasterId r:id="rId47"/>
  </p:notesMasterIdLst>
  <p:sldIdLst>
    <p:sldId id="256" r:id="rId10"/>
    <p:sldId id="293" r:id="rId11"/>
    <p:sldId id="322" r:id="rId12"/>
    <p:sldId id="275" r:id="rId13"/>
    <p:sldId id="285" r:id="rId14"/>
    <p:sldId id="321" r:id="rId15"/>
    <p:sldId id="266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265" r:id="rId30"/>
    <p:sldId id="331" r:id="rId31"/>
    <p:sldId id="332" r:id="rId32"/>
    <p:sldId id="333" r:id="rId33"/>
    <p:sldId id="334" r:id="rId34"/>
    <p:sldId id="335" r:id="rId35"/>
    <p:sldId id="336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38" r:id="rId44"/>
    <p:sldId id="301" r:id="rId45"/>
    <p:sldId id="292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3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90" d="100"/>
          <a:sy n="90" d="100"/>
        </p:scale>
        <p:origin x="18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B28081-2477-49D0-AE9A-A984844EBB1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67EC8B-2F4F-4558-ABC5-390024C5B56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Developing Human Capital</a:t>
          </a:r>
          <a:endParaRPr lang="en-US" dirty="0"/>
        </a:p>
      </dgm:t>
    </dgm:pt>
    <dgm:pt modelId="{7CF92D09-2D40-489A-80D3-3EF2A87268C7}" type="parTrans" cxnId="{278A56DF-E974-482C-A737-9CEB69C41D6D}">
      <dgm:prSet/>
      <dgm:spPr/>
      <dgm:t>
        <a:bodyPr/>
        <a:lstStyle/>
        <a:p>
          <a:endParaRPr lang="en-US"/>
        </a:p>
      </dgm:t>
    </dgm:pt>
    <dgm:pt modelId="{6544C83A-C89F-482B-86C5-6392EB78D777}" type="sibTrans" cxnId="{278A56DF-E974-482C-A737-9CEB69C41D6D}">
      <dgm:prSet/>
      <dgm:spPr/>
      <dgm:t>
        <a:bodyPr/>
        <a:lstStyle/>
        <a:p>
          <a:endParaRPr lang="en-US"/>
        </a:p>
      </dgm:t>
    </dgm:pt>
    <dgm:pt modelId="{6884CD0A-F9D7-45A5-ACD3-E15E92AE6192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Produces</a:t>
          </a:r>
        </a:p>
        <a:p>
          <a:r>
            <a:rPr lang="en-US" dirty="0" smtClean="0"/>
            <a:t>Skilled Labor</a:t>
          </a:r>
          <a:endParaRPr lang="en-US" dirty="0"/>
        </a:p>
      </dgm:t>
    </dgm:pt>
    <dgm:pt modelId="{E1B4C572-E62D-409C-8E92-01DF27F40112}" type="parTrans" cxnId="{E6DAF2A0-45A7-4956-9BD3-BA9E5A411DEE}">
      <dgm:prSet/>
      <dgm:spPr/>
      <dgm:t>
        <a:bodyPr/>
        <a:lstStyle/>
        <a:p>
          <a:endParaRPr lang="en-US"/>
        </a:p>
      </dgm:t>
    </dgm:pt>
    <dgm:pt modelId="{41B0A51A-88CC-4FF3-918D-1C14AB4299F1}" type="sibTrans" cxnId="{E6DAF2A0-45A7-4956-9BD3-BA9E5A411DEE}">
      <dgm:prSet/>
      <dgm:spPr/>
      <dgm:t>
        <a:bodyPr/>
        <a:lstStyle/>
        <a:p>
          <a:endParaRPr lang="en-US"/>
        </a:p>
      </dgm:t>
    </dgm:pt>
    <dgm:pt modelId="{B9667D6E-CB3C-4877-A58E-EBC794329ACE}">
      <dgm:prSet phldrT="[Text]"/>
      <dgm:spPr/>
      <dgm:t>
        <a:bodyPr/>
        <a:lstStyle/>
        <a:p>
          <a:r>
            <a:rPr lang="en-US" dirty="0" smtClean="0"/>
            <a:t>Attracts</a:t>
          </a:r>
        </a:p>
        <a:p>
          <a:r>
            <a:rPr lang="en-US" dirty="0" smtClean="0"/>
            <a:t>New Industry</a:t>
          </a:r>
          <a:endParaRPr lang="en-US" dirty="0"/>
        </a:p>
      </dgm:t>
    </dgm:pt>
    <dgm:pt modelId="{01C377C6-5892-4BDB-97C3-5A1A16084F0C}" type="parTrans" cxnId="{AD4787C4-1B12-4E29-A731-4FC9FE3DB81E}">
      <dgm:prSet/>
      <dgm:spPr/>
      <dgm:t>
        <a:bodyPr/>
        <a:lstStyle/>
        <a:p>
          <a:endParaRPr lang="en-US"/>
        </a:p>
      </dgm:t>
    </dgm:pt>
    <dgm:pt modelId="{E405125F-C2C2-4253-A31D-D3BE6562C0D2}" type="sibTrans" cxnId="{AD4787C4-1B12-4E29-A731-4FC9FE3DB81E}">
      <dgm:prSet/>
      <dgm:spPr/>
      <dgm:t>
        <a:bodyPr/>
        <a:lstStyle/>
        <a:p>
          <a:endParaRPr lang="en-US"/>
        </a:p>
      </dgm:t>
    </dgm:pt>
    <dgm:pt modelId="{2D1E9D66-A1BC-4D4B-9213-52F0DE8168B5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Creates High- Paying Jobs</a:t>
          </a:r>
          <a:endParaRPr lang="en-US" dirty="0"/>
        </a:p>
      </dgm:t>
    </dgm:pt>
    <dgm:pt modelId="{2628FAF3-1A58-446D-83CD-A854311E105D}" type="parTrans" cxnId="{FC595455-617C-4A0B-ADF3-711A2B94E926}">
      <dgm:prSet/>
      <dgm:spPr/>
      <dgm:t>
        <a:bodyPr/>
        <a:lstStyle/>
        <a:p>
          <a:endParaRPr lang="en-US"/>
        </a:p>
      </dgm:t>
    </dgm:pt>
    <dgm:pt modelId="{486BE551-A8C2-4703-BEC2-42A2484D861E}" type="sibTrans" cxnId="{FC595455-617C-4A0B-ADF3-711A2B94E926}">
      <dgm:prSet/>
      <dgm:spPr/>
      <dgm:t>
        <a:bodyPr/>
        <a:lstStyle/>
        <a:p>
          <a:endParaRPr lang="en-US"/>
        </a:p>
      </dgm:t>
    </dgm:pt>
    <dgm:pt modelId="{B3BAE250-C223-4451-BE6E-F2F769FE181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Increases Standard of Living</a:t>
          </a:r>
          <a:endParaRPr lang="en-US" dirty="0"/>
        </a:p>
      </dgm:t>
    </dgm:pt>
    <dgm:pt modelId="{6E928918-E345-473E-8450-1AFFA675EFFA}" type="parTrans" cxnId="{9A4A039C-641E-4C13-AC84-986D04732626}">
      <dgm:prSet/>
      <dgm:spPr/>
      <dgm:t>
        <a:bodyPr/>
        <a:lstStyle/>
        <a:p>
          <a:endParaRPr lang="en-US"/>
        </a:p>
      </dgm:t>
    </dgm:pt>
    <dgm:pt modelId="{A5C7A776-E049-44BF-8668-3CFD14C272AB}" type="sibTrans" cxnId="{9A4A039C-641E-4C13-AC84-986D04732626}">
      <dgm:prSet/>
      <dgm:spPr/>
      <dgm:t>
        <a:bodyPr/>
        <a:lstStyle/>
        <a:p>
          <a:endParaRPr lang="en-US"/>
        </a:p>
      </dgm:t>
    </dgm:pt>
    <dgm:pt modelId="{E94EC32F-F895-4060-9943-A4137C7AC16B}" type="pres">
      <dgm:prSet presAssocID="{FDB28081-2477-49D0-AE9A-A984844EBB1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6B1FCC-DDB3-4BF3-B069-E93595848C7F}" type="pres">
      <dgm:prSet presAssocID="{FDB28081-2477-49D0-AE9A-A984844EBB10}" presName="cycle" presStyleCnt="0"/>
      <dgm:spPr/>
    </dgm:pt>
    <dgm:pt modelId="{71D9FB3C-A48C-44DC-AD95-4851434EF6FE}" type="pres">
      <dgm:prSet presAssocID="{1067EC8B-2F4F-4558-ABC5-390024C5B568}" presName="nodeFirstNode" presStyleLbl="node1" presStyleIdx="0" presStyleCnt="5" custScaleX="106049" custScaleY="145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805C3-C82E-4AD2-919D-C5C99586EDA1}" type="pres">
      <dgm:prSet presAssocID="{6544C83A-C89F-482B-86C5-6392EB78D777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E925C46-1FB3-4256-BA7B-2610A430BC0A}" type="pres">
      <dgm:prSet presAssocID="{6884CD0A-F9D7-45A5-ACD3-E15E92AE6192}" presName="nodeFollowingNodes" presStyleLbl="node1" presStyleIdx="1" presStyleCnt="5" custScaleX="106049" custScaleY="145767" custRadScaleRad="94605" custRadScaleInc="19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E51F7-7E69-4CA3-BAF6-178E9F2433D8}" type="pres">
      <dgm:prSet presAssocID="{B9667D6E-CB3C-4877-A58E-EBC794329ACE}" presName="nodeFollowingNodes" presStyleLbl="node1" presStyleIdx="2" presStyleCnt="5" custScaleX="106049" custScaleY="145767" custRadScaleRad="108602" custRadScaleInc="-8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68D187-E9A2-4DF1-AC89-7A8A22807FD8}" type="pres">
      <dgm:prSet presAssocID="{2D1E9D66-A1BC-4D4B-9213-52F0DE8168B5}" presName="nodeFollowingNodes" presStyleLbl="node1" presStyleIdx="3" presStyleCnt="5" custScaleX="106159" custScaleY="146103" custRadScaleRad="106936" custRadScaleInc="8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B0849-2D71-4B43-9C94-0AC17F629362}" type="pres">
      <dgm:prSet presAssocID="{B3BAE250-C223-4451-BE6E-F2F769FE1819}" presName="nodeFollowingNodes" presStyleLbl="node1" presStyleIdx="4" presStyleCnt="5" custScaleX="106049" custScaleY="145767" custRadScaleRad="96957" custRadScaleInc="-169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4787C4-1B12-4E29-A731-4FC9FE3DB81E}" srcId="{FDB28081-2477-49D0-AE9A-A984844EBB10}" destId="{B9667D6E-CB3C-4877-A58E-EBC794329ACE}" srcOrd="2" destOrd="0" parTransId="{01C377C6-5892-4BDB-97C3-5A1A16084F0C}" sibTransId="{E405125F-C2C2-4253-A31D-D3BE6562C0D2}"/>
    <dgm:cxn modelId="{A525488A-FD2C-4593-9F44-53237305ABFB}" type="presOf" srcId="{FDB28081-2477-49D0-AE9A-A984844EBB10}" destId="{E94EC32F-F895-4060-9943-A4137C7AC16B}" srcOrd="0" destOrd="0" presId="urn:microsoft.com/office/officeart/2005/8/layout/cycle3"/>
    <dgm:cxn modelId="{58012C1F-9A78-4323-ADFD-6032B85EA952}" type="presOf" srcId="{6884CD0A-F9D7-45A5-ACD3-E15E92AE6192}" destId="{7E925C46-1FB3-4256-BA7B-2610A430BC0A}" srcOrd="0" destOrd="0" presId="urn:microsoft.com/office/officeart/2005/8/layout/cycle3"/>
    <dgm:cxn modelId="{69BB5AB0-B06A-4818-B095-4BE7BB76CD65}" type="presOf" srcId="{2D1E9D66-A1BC-4D4B-9213-52F0DE8168B5}" destId="{9968D187-E9A2-4DF1-AC89-7A8A22807FD8}" srcOrd="0" destOrd="0" presId="urn:microsoft.com/office/officeart/2005/8/layout/cycle3"/>
    <dgm:cxn modelId="{9D9B4815-31A6-4544-806F-56EB969D637A}" type="presOf" srcId="{B3BAE250-C223-4451-BE6E-F2F769FE1819}" destId="{EDAB0849-2D71-4B43-9C94-0AC17F629362}" srcOrd="0" destOrd="0" presId="urn:microsoft.com/office/officeart/2005/8/layout/cycle3"/>
    <dgm:cxn modelId="{E6DAF2A0-45A7-4956-9BD3-BA9E5A411DEE}" srcId="{FDB28081-2477-49D0-AE9A-A984844EBB10}" destId="{6884CD0A-F9D7-45A5-ACD3-E15E92AE6192}" srcOrd="1" destOrd="0" parTransId="{E1B4C572-E62D-409C-8E92-01DF27F40112}" sibTransId="{41B0A51A-88CC-4FF3-918D-1C14AB4299F1}"/>
    <dgm:cxn modelId="{F37C62FE-0D02-4FBD-B075-D48922FE239D}" type="presOf" srcId="{6544C83A-C89F-482B-86C5-6392EB78D777}" destId="{C1A805C3-C82E-4AD2-919D-C5C99586EDA1}" srcOrd="0" destOrd="0" presId="urn:microsoft.com/office/officeart/2005/8/layout/cycle3"/>
    <dgm:cxn modelId="{B1FB6870-7D48-4E59-9562-D60A2B25E4F8}" type="presOf" srcId="{B9667D6E-CB3C-4877-A58E-EBC794329ACE}" destId="{E9AE51F7-7E69-4CA3-BAF6-178E9F2433D8}" srcOrd="0" destOrd="0" presId="urn:microsoft.com/office/officeart/2005/8/layout/cycle3"/>
    <dgm:cxn modelId="{BB6D3A67-AE7B-467F-8F8F-37C228566705}" type="presOf" srcId="{1067EC8B-2F4F-4558-ABC5-390024C5B568}" destId="{71D9FB3C-A48C-44DC-AD95-4851434EF6FE}" srcOrd="0" destOrd="0" presId="urn:microsoft.com/office/officeart/2005/8/layout/cycle3"/>
    <dgm:cxn modelId="{278A56DF-E974-482C-A737-9CEB69C41D6D}" srcId="{FDB28081-2477-49D0-AE9A-A984844EBB10}" destId="{1067EC8B-2F4F-4558-ABC5-390024C5B568}" srcOrd="0" destOrd="0" parTransId="{7CF92D09-2D40-489A-80D3-3EF2A87268C7}" sibTransId="{6544C83A-C89F-482B-86C5-6392EB78D777}"/>
    <dgm:cxn modelId="{9A4A039C-641E-4C13-AC84-986D04732626}" srcId="{FDB28081-2477-49D0-AE9A-A984844EBB10}" destId="{B3BAE250-C223-4451-BE6E-F2F769FE1819}" srcOrd="4" destOrd="0" parTransId="{6E928918-E345-473E-8450-1AFFA675EFFA}" sibTransId="{A5C7A776-E049-44BF-8668-3CFD14C272AB}"/>
    <dgm:cxn modelId="{FC595455-617C-4A0B-ADF3-711A2B94E926}" srcId="{FDB28081-2477-49D0-AE9A-A984844EBB10}" destId="{2D1E9D66-A1BC-4D4B-9213-52F0DE8168B5}" srcOrd="3" destOrd="0" parTransId="{2628FAF3-1A58-446D-83CD-A854311E105D}" sibTransId="{486BE551-A8C2-4703-BEC2-42A2484D861E}"/>
    <dgm:cxn modelId="{AE9ACED7-F01F-4701-8FF4-811BE4104483}" type="presParOf" srcId="{E94EC32F-F895-4060-9943-A4137C7AC16B}" destId="{026B1FCC-DDB3-4BF3-B069-E93595848C7F}" srcOrd="0" destOrd="0" presId="urn:microsoft.com/office/officeart/2005/8/layout/cycle3"/>
    <dgm:cxn modelId="{38F70C03-2EA3-47D1-8B9F-2301A29BBA26}" type="presParOf" srcId="{026B1FCC-DDB3-4BF3-B069-E93595848C7F}" destId="{71D9FB3C-A48C-44DC-AD95-4851434EF6FE}" srcOrd="0" destOrd="0" presId="urn:microsoft.com/office/officeart/2005/8/layout/cycle3"/>
    <dgm:cxn modelId="{35E56346-C64F-42EE-92EE-4284A2857046}" type="presParOf" srcId="{026B1FCC-DDB3-4BF3-B069-E93595848C7F}" destId="{C1A805C3-C82E-4AD2-919D-C5C99586EDA1}" srcOrd="1" destOrd="0" presId="urn:microsoft.com/office/officeart/2005/8/layout/cycle3"/>
    <dgm:cxn modelId="{1848E82F-3D9F-4A41-87C6-B2560398602C}" type="presParOf" srcId="{026B1FCC-DDB3-4BF3-B069-E93595848C7F}" destId="{7E925C46-1FB3-4256-BA7B-2610A430BC0A}" srcOrd="2" destOrd="0" presId="urn:microsoft.com/office/officeart/2005/8/layout/cycle3"/>
    <dgm:cxn modelId="{E5E956DA-5646-4CFA-8231-10F412971061}" type="presParOf" srcId="{026B1FCC-DDB3-4BF3-B069-E93595848C7F}" destId="{E9AE51F7-7E69-4CA3-BAF6-178E9F2433D8}" srcOrd="3" destOrd="0" presId="urn:microsoft.com/office/officeart/2005/8/layout/cycle3"/>
    <dgm:cxn modelId="{43905D56-B358-4F5B-94EE-E51DB38AA417}" type="presParOf" srcId="{026B1FCC-DDB3-4BF3-B069-E93595848C7F}" destId="{9968D187-E9A2-4DF1-AC89-7A8A22807FD8}" srcOrd="4" destOrd="0" presId="urn:microsoft.com/office/officeart/2005/8/layout/cycle3"/>
    <dgm:cxn modelId="{714767BB-F963-4535-8242-08896FFDD074}" type="presParOf" srcId="{026B1FCC-DDB3-4BF3-B069-E93595848C7F}" destId="{EDAB0849-2D71-4B43-9C94-0AC17F62936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4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</a:p>
          <a:p>
            <a:endParaRPr lang="en-US" dirty="0"/>
          </a:p>
          <a:p>
            <a:r>
              <a:rPr lang="en-US" dirty="0" smtClean="0"/>
              <a:t>Thank you for </a:t>
            </a:r>
          </a:p>
          <a:p>
            <a:endParaRPr lang="en-US" dirty="0"/>
          </a:p>
          <a:p>
            <a:r>
              <a:rPr lang="en-US" dirty="0" smtClean="0"/>
              <a:t>What is in the folder</a:t>
            </a:r>
          </a:p>
          <a:p>
            <a:endParaRPr lang="en-US" dirty="0"/>
          </a:p>
          <a:p>
            <a:r>
              <a:rPr lang="en-US" dirty="0" smtClean="0"/>
              <a:t>Recognize a few folks that have helped make today possible.</a:t>
            </a:r>
          </a:p>
          <a:p>
            <a:r>
              <a:rPr lang="en-US" dirty="0" smtClean="0"/>
              <a:t>Lesley McClure – Regional Executive and </a:t>
            </a:r>
          </a:p>
          <a:p>
            <a:r>
              <a:rPr lang="en-US" dirty="0" smtClean="0"/>
              <a:t>Amy Hennessy – Director of our program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8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598613" y="457200"/>
            <a:ext cx="4117975" cy="3087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161925" y="8934450"/>
            <a:ext cx="56991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8BF643F-C4E7-4D08-AB23-665EB6739E90}" type="slidenum">
              <a:rPr lang="en-US" altLang="en-US" sz="1300">
                <a:solidFill>
                  <a:prstClr val="white"/>
                </a:solidFill>
              </a:rPr>
              <a:pPr eaLnBrk="1" hangingPunct="1"/>
              <a:t>24</a:t>
            </a:fld>
            <a:endParaRPr lang="en-US" altLang="en-US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7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457200"/>
            <a:ext cx="4117975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61925" y="8934450"/>
            <a:ext cx="569913" cy="558800"/>
          </a:xfrm>
          <a:prstGeom prst="rect">
            <a:avLst/>
          </a:prstGeom>
        </p:spPr>
        <p:txBody>
          <a:bodyPr/>
          <a:lstStyle/>
          <a:p>
            <a:fld id="{A2F76021-5556-471C-93C5-86DF7D139D67}" type="slidenum">
              <a:rPr lang="en-US" altLang="en-US" smtClean="0">
                <a:solidFill>
                  <a:prstClr val="white"/>
                </a:solidFill>
              </a:rPr>
              <a:pPr/>
              <a:t>25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8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457200"/>
            <a:ext cx="4117975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61925" y="8934450"/>
            <a:ext cx="569913" cy="558800"/>
          </a:xfrm>
          <a:prstGeom prst="rect">
            <a:avLst/>
          </a:prstGeom>
        </p:spPr>
        <p:txBody>
          <a:bodyPr/>
          <a:lstStyle/>
          <a:p>
            <a:fld id="{A2F76021-5556-471C-93C5-86DF7D139D67}" type="slidenum">
              <a:rPr lang="en-US" altLang="en-US" smtClean="0">
                <a:solidFill>
                  <a:prstClr val="white"/>
                </a:solidFill>
              </a:rPr>
              <a:pPr/>
              <a:t>26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61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457200"/>
            <a:ext cx="4117975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61925" y="8934450"/>
            <a:ext cx="569913" cy="558800"/>
          </a:xfrm>
          <a:prstGeom prst="rect">
            <a:avLst/>
          </a:prstGeom>
        </p:spPr>
        <p:txBody>
          <a:bodyPr/>
          <a:lstStyle/>
          <a:p>
            <a:fld id="{A2F76021-5556-471C-93C5-86DF7D139D67}" type="slidenum">
              <a:rPr lang="en-US" altLang="en-US" smtClean="0">
                <a:solidFill>
                  <a:prstClr val="white"/>
                </a:solidFill>
              </a:rPr>
              <a:pPr/>
              <a:t>27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9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556078-9AED-4586-A530-70F90D03D3E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96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</a:p>
          <a:p>
            <a:endParaRPr lang="en-US" dirty="0"/>
          </a:p>
          <a:p>
            <a:r>
              <a:rPr lang="en-US" dirty="0" smtClean="0"/>
              <a:t>Thank you for </a:t>
            </a:r>
          </a:p>
          <a:p>
            <a:endParaRPr lang="en-US" dirty="0"/>
          </a:p>
          <a:p>
            <a:r>
              <a:rPr lang="en-US" dirty="0" smtClean="0"/>
              <a:t>What is in the folder</a:t>
            </a:r>
          </a:p>
          <a:p>
            <a:endParaRPr lang="en-US" dirty="0"/>
          </a:p>
          <a:p>
            <a:r>
              <a:rPr lang="en-US" dirty="0" smtClean="0"/>
              <a:t>Recognize a few folks that have helped make today possible.</a:t>
            </a:r>
          </a:p>
          <a:p>
            <a:r>
              <a:rPr lang="en-US" dirty="0" smtClean="0"/>
              <a:t>Lesley McClure – Regional Executive and </a:t>
            </a:r>
          </a:p>
          <a:p>
            <a:r>
              <a:rPr lang="en-US" dirty="0" smtClean="0"/>
              <a:t>Amy Hennessy – Director of our program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34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0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8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Fed Today Infographic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The U.S. manufacturing industry lost close to eight million jobs between 1979 and 2010.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7902" y="8830658"/>
            <a:ext cx="2982419" cy="464205"/>
          </a:xfrm>
          <a:prstGeom prst="rect">
            <a:avLst/>
          </a:prstGeom>
        </p:spPr>
        <p:txBody>
          <a:bodyPr/>
          <a:lstStyle/>
          <a:p>
            <a:fld id="{550FFF4B-D304-46FA-891E-32D8F9F548C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0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7902" y="8830658"/>
            <a:ext cx="2982419" cy="464205"/>
          </a:xfrm>
          <a:prstGeom prst="rect">
            <a:avLst/>
          </a:prstGeom>
        </p:spPr>
        <p:txBody>
          <a:bodyPr/>
          <a:lstStyle/>
          <a:p>
            <a:fld id="{550FFF4B-D304-46FA-891E-32D8F9F548C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3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7902" y="8830658"/>
            <a:ext cx="2982419" cy="464205"/>
          </a:xfrm>
          <a:prstGeom prst="rect">
            <a:avLst/>
          </a:prstGeom>
        </p:spPr>
        <p:txBody>
          <a:bodyPr/>
          <a:lstStyle/>
          <a:p>
            <a:fld id="{550FFF4B-D304-46FA-891E-32D8F9F548C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1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598613" y="457200"/>
            <a:ext cx="4117975" cy="3087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161925" y="8934450"/>
            <a:ext cx="56991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5402BC2-0CDE-4AE0-8AB5-71569ECB9AF1}" type="slidenum">
              <a:rPr lang="en-US" altLang="en-US" sz="1300">
                <a:solidFill>
                  <a:prstClr val="white"/>
                </a:solidFill>
              </a:rPr>
              <a:pPr eaLnBrk="1" hangingPunct="1"/>
              <a:t>22</a:t>
            </a:fld>
            <a:endParaRPr lang="en-US" altLang="en-US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56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457200"/>
            <a:ext cx="4117975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61925" y="8934450"/>
            <a:ext cx="569913" cy="558800"/>
          </a:xfrm>
          <a:prstGeom prst="rect">
            <a:avLst/>
          </a:prstGeom>
        </p:spPr>
        <p:txBody>
          <a:bodyPr/>
          <a:lstStyle/>
          <a:p>
            <a:fld id="{A2F76021-5556-471C-93C5-86DF7D139D67}" type="slidenum">
              <a:rPr lang="en-US" altLang="en-US" smtClean="0">
                <a:solidFill>
                  <a:prstClr val="white"/>
                </a:solidFill>
              </a:rPr>
              <a:pPr/>
              <a:t>23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8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2"/>
            <a:ext cx="8839200" cy="914399"/>
          </a:xfrm>
        </p:spPr>
        <p:txBody>
          <a:bodyPr/>
          <a:lstStyle/>
          <a:p>
            <a:r>
              <a:rPr lang="en-US" dirty="0" smtClean="0"/>
              <a:t>Your Content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066800"/>
            <a:ext cx="8839200" cy="3810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>
                    <a:tint val="75000"/>
                  </a:schemeClr>
                </a:solidFill>
                <a:latin typeface="ITC Franklin Gothic MedCd"/>
                <a:cs typeface="ITC Franklin Gothic MedCd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168277"/>
            <a:ext cx="685800" cy="365125"/>
          </a:xfrm>
        </p:spPr>
        <p:txBody>
          <a:bodyPr/>
          <a:lstStyle>
            <a:lvl1pPr algn="r">
              <a:defRPr/>
            </a:lvl1pPr>
          </a:lstStyle>
          <a:p>
            <a:fld id="{0B110045-DA52-4C3A-815F-78A5894FCA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68277"/>
            <a:ext cx="533400" cy="365125"/>
          </a:xfrm>
        </p:spPr>
        <p:txBody>
          <a:bodyPr/>
          <a:lstStyle>
            <a:lvl1pPr algn="r">
              <a:defRPr/>
            </a:lvl1pPr>
          </a:lstStyle>
          <a:p>
            <a:fld id="{1A46F731-E638-3B46-9AC7-05067F6800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3" hasCustomPrompt="1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Content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0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4DD6-DDC4-4CD6-8C44-9019FE56D630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8255-443D-42BA-8FF7-4CB58F381C55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7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1FBF-7495-4D37-A1E0-8AC30FEF6DF5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84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AD1-2324-4C5E-9AF3-91AB7F72FE00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2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8" y="0"/>
            <a:ext cx="9144007" cy="6858000"/>
            <a:chOff x="-8" y="0"/>
            <a:chExt cx="9144007" cy="6858000"/>
          </a:xfrm>
        </p:grpSpPr>
        <p:sp>
          <p:nvSpPr>
            <p:cNvPr id="18" name="Rectangle 17"/>
            <p:cNvSpPr/>
            <p:nvPr/>
          </p:nvSpPr>
          <p:spPr>
            <a:xfrm>
              <a:off x="-8" y="0"/>
              <a:ext cx="9144007" cy="6858000"/>
            </a:xfrm>
            <a:prstGeom prst="rect">
              <a:avLst/>
            </a:prstGeom>
            <a:gradFill flip="none" rotWithShape="1">
              <a:gsLst>
                <a:gs pos="51000">
                  <a:srgbClr val="175584"/>
                </a:gs>
                <a:gs pos="100000">
                  <a:srgbClr val="12456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fed logo_white.wmf"/>
            <p:cNvPicPr>
              <a:picLocks noChangeAspect="1"/>
            </p:cNvPicPr>
            <p:nvPr/>
          </p:nvPicPr>
          <p:blipFill>
            <a:blip r:embed="rId2">
              <a:alphaModFix amt="10000"/>
            </a:blip>
            <a:srcRect l="15843" r="14247" b="25095"/>
            <a:stretch>
              <a:fillRect/>
            </a:stretch>
          </p:blipFill>
          <p:spPr>
            <a:xfrm>
              <a:off x="0" y="2350255"/>
              <a:ext cx="3549108" cy="4507745"/>
            </a:xfrm>
            <a:prstGeom prst="rect">
              <a:avLst/>
            </a:prstGeom>
          </p:spPr>
        </p:pic>
      </p:grpSp>
      <p:pic>
        <p:nvPicPr>
          <p:cNvPr id="20" name="Picture 19" descr="Untitled-5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032" y="621159"/>
            <a:ext cx="2582413" cy="1220421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 rot="5400000">
            <a:off x="668561" y="3502500"/>
            <a:ext cx="576268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56842" y="1718778"/>
            <a:ext cx="4815065" cy="16036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TITLE OF THE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74" y="3352800"/>
            <a:ext cx="4818888" cy="457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05600"/>
            <a:ext cx="9144000" cy="152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232323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0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8698" y="12700"/>
            <a:ext cx="9182696" cy="6858004"/>
            <a:chOff x="-38696" y="-4"/>
            <a:chExt cx="9182696" cy="6858004"/>
          </a:xfrm>
        </p:grpSpPr>
        <p:pic>
          <p:nvPicPr>
            <p:cNvPr id="17" name="Picture 16" descr="Screen shot 2011-10-18 at 3.11.31 PM.png"/>
            <p:cNvPicPr>
              <a:picLocks noChangeAspect="1"/>
            </p:cNvPicPr>
            <p:nvPr userDrawn="1"/>
          </p:nvPicPr>
          <p:blipFill>
            <a:blip r:embed="rId2"/>
            <a:srcRect l="540" t="1109" r="470" b="693"/>
            <a:stretch>
              <a:fillRect/>
            </a:stretch>
          </p:blipFill>
          <p:spPr>
            <a:xfrm>
              <a:off x="-38696" y="-4"/>
              <a:ext cx="9182696" cy="6858004"/>
            </a:xfrm>
            <a:prstGeom prst="rect">
              <a:avLst/>
            </a:prstGeom>
          </p:spPr>
        </p:pic>
        <p:sp>
          <p:nvSpPr>
            <p:cNvPr id="16" name="Rectangle 15"/>
            <p:cNvSpPr>
              <a:spLocks noChangeAspect="1"/>
            </p:cNvSpPr>
            <p:nvPr userDrawn="1"/>
          </p:nvSpPr>
          <p:spPr>
            <a:xfrm rot="5400000">
              <a:off x="4602448" y="-1512736"/>
              <a:ext cx="1946175" cy="7136924"/>
            </a:xfrm>
            <a:prstGeom prst="rect">
              <a:avLst/>
            </a:prstGeom>
            <a:solidFill>
              <a:srgbClr val="12456A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>
              <a:spLocks noChangeAspect="1"/>
            </p:cNvSpPr>
            <p:nvPr userDrawn="1"/>
          </p:nvSpPr>
          <p:spPr>
            <a:xfrm>
              <a:off x="-38696" y="0"/>
              <a:ext cx="214205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>
              <a:spLocks noChangeAspect="1"/>
            </p:cNvSpPr>
            <p:nvPr userDrawn="1"/>
          </p:nvSpPr>
          <p:spPr>
            <a:xfrm>
              <a:off x="-8030" y="1076884"/>
              <a:ext cx="2251243" cy="1946175"/>
            </a:xfrm>
            <a:prstGeom prst="rect">
              <a:avLst/>
            </a:prstGeom>
            <a:solidFill>
              <a:srgbClr val="1245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8" name="Picture 27" descr="Untitled-5.wmf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19143" y="1703247"/>
              <a:ext cx="1377950" cy="651205"/>
            </a:xfrm>
            <a:prstGeom prst="rect">
              <a:avLst/>
            </a:prstGeom>
          </p:spPr>
        </p:pic>
        <p:sp>
          <p:nvSpPr>
            <p:cNvPr id="29" name="Rectangle 28"/>
            <p:cNvSpPr>
              <a:spLocks noChangeAspect="1"/>
            </p:cNvSpPr>
            <p:nvPr userDrawn="1"/>
          </p:nvSpPr>
          <p:spPr>
            <a:xfrm>
              <a:off x="-38696" y="1076883"/>
              <a:ext cx="214205" cy="1946175"/>
            </a:xfrm>
            <a:prstGeom prst="rect">
              <a:avLst/>
            </a:prstGeom>
            <a:solidFill>
              <a:srgbClr val="879D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12233" y="1076883"/>
            <a:ext cx="4352925" cy="1277569"/>
          </a:xfrm>
          <a:prstGeom prst="rect">
            <a:avLst/>
          </a:prstGeo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solidFill>
                  <a:schemeClr val="bg1"/>
                </a:solidFill>
                <a:latin typeface="Arial Black" pitchFamily="34" charset="0"/>
                <a:cs typeface="Arial Black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TITLE OF THE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514600" y="2367156"/>
            <a:ext cx="4352544" cy="457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05600"/>
            <a:ext cx="9144000" cy="152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232323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8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2-08-29 at 9.29.55 AM.png"/>
          <p:cNvPicPr>
            <a:picLocks noChangeAspect="1"/>
          </p:cNvPicPr>
          <p:nvPr userDrawn="1"/>
        </p:nvPicPr>
        <p:blipFill>
          <a:blip r:embed="rId2"/>
          <a:srcRect l="1560" t="2222" r="1935" b="2593"/>
          <a:stretch>
            <a:fillRect/>
          </a:stretch>
        </p:blipFill>
        <p:spPr>
          <a:xfrm>
            <a:off x="0" y="0"/>
            <a:ext cx="9161790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3651250" y="1365250"/>
            <a:ext cx="1841500" cy="9143999"/>
          </a:xfrm>
          <a:prstGeom prst="rect">
            <a:avLst/>
          </a:prstGeom>
          <a:gradFill flip="none" rotWithShape="1">
            <a:gsLst>
              <a:gs pos="59000">
                <a:srgbClr val="0F4267"/>
              </a:gs>
              <a:gs pos="0">
                <a:srgbClr val="13587E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columns.tiff"/>
          <p:cNvPicPr>
            <a:picLocks noChangeAspect="1"/>
          </p:cNvPicPr>
          <p:nvPr userDrawn="1"/>
        </p:nvPicPr>
        <p:blipFill>
          <a:blip r:embed="rId3"/>
          <a:srcRect l="3911" t="2831" r="1733" b="1693"/>
          <a:stretch>
            <a:fillRect/>
          </a:stretch>
        </p:blipFill>
        <p:spPr>
          <a:xfrm flipH="1">
            <a:off x="4208010" y="1270248"/>
            <a:ext cx="4935990" cy="3746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208010" y="1270248"/>
            <a:ext cx="227013" cy="374649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rot="10800000">
            <a:off x="0" y="5016500"/>
            <a:ext cx="9144000" cy="1524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81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270248"/>
            <a:ext cx="4208010" cy="374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70248"/>
            <a:ext cx="4208010" cy="3746499"/>
          </a:xfrm>
          <a:prstGeom prst="rect">
            <a:avLst/>
          </a:prstGeom>
          <a:gradFill flip="none" rotWithShape="1">
            <a:gsLst>
              <a:gs pos="0">
                <a:srgbClr val="D1D7AE">
                  <a:alpha val="80000"/>
                </a:srgbClr>
              </a:gs>
              <a:gs pos="84000">
                <a:srgbClr val="879D51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2323"/>
              </a:solidFill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014912"/>
            <a:ext cx="9144000" cy="1588"/>
          </a:xfrm>
          <a:prstGeom prst="line">
            <a:avLst/>
          </a:prstGeom>
          <a:ln w="38100" cap="flat" cmpd="sng" algn="ctr">
            <a:solidFill>
              <a:srgbClr val="879D5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2250" y="2862263"/>
            <a:ext cx="3449638" cy="52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222250" y="4097270"/>
            <a:ext cx="1589088" cy="3589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 rot="10800000">
            <a:off x="0" y="1270248"/>
            <a:ext cx="9144000" cy="1524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81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0" y="1268413"/>
            <a:ext cx="9144000" cy="1588"/>
          </a:xfrm>
          <a:prstGeom prst="line">
            <a:avLst/>
          </a:prstGeom>
          <a:ln w="38100" cap="flat" cmpd="sng" algn="ctr">
            <a:solidFill>
              <a:srgbClr val="879D5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 userDrawn="1"/>
        </p:nvSpPr>
        <p:spPr>
          <a:xfrm>
            <a:off x="9431867" y="5604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232323"/>
              </a:solidFill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05600"/>
            <a:ext cx="9144000" cy="152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232323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22250" y="2057400"/>
            <a:ext cx="3449638" cy="833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14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05600"/>
            <a:ext cx="9144000" cy="1524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8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638800"/>
          </a:xfrm>
        </p:spPr>
        <p:txBody>
          <a:bodyPr/>
          <a:lstStyle>
            <a:lvl1pPr>
              <a:buClr>
                <a:schemeClr val="accent1"/>
              </a:buClr>
              <a:defRPr sz="2800">
                <a:latin typeface="+mj-lt"/>
              </a:defRPr>
            </a:lvl1pPr>
            <a:lvl2pPr>
              <a:buClr>
                <a:schemeClr val="accent1"/>
              </a:buClr>
              <a:defRPr sz="2400">
                <a:latin typeface="+mj-lt"/>
              </a:defRPr>
            </a:lvl2pPr>
            <a:lvl3pPr>
              <a:buClr>
                <a:schemeClr val="accent1"/>
              </a:buClr>
              <a:defRPr sz="2000">
                <a:latin typeface="+mj-lt"/>
              </a:defRPr>
            </a:lvl3pPr>
            <a:lvl4pPr>
              <a:buClr>
                <a:schemeClr val="accent1"/>
              </a:buClr>
              <a:defRPr sz="1800" i="0">
                <a:latin typeface="+mj-lt"/>
              </a:defRPr>
            </a:lvl4pPr>
            <a:lvl5pPr>
              <a:buClr>
                <a:schemeClr val="accent1"/>
              </a:buClr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92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2"/>
            <a:ext cx="8839200" cy="914399"/>
          </a:xfrm>
        </p:spPr>
        <p:txBody>
          <a:bodyPr/>
          <a:lstStyle/>
          <a:p>
            <a:r>
              <a:rPr lang="en-US" dirty="0" smtClean="0"/>
              <a:t>Your Content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066800"/>
            <a:ext cx="8839200" cy="3810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>
                    <a:tint val="75000"/>
                  </a:schemeClr>
                </a:solidFill>
                <a:latin typeface="ITC Franklin Gothic MedCd"/>
                <a:cs typeface="ITC Franklin Gothic MedCd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168277"/>
            <a:ext cx="685800" cy="365125"/>
          </a:xfrm>
        </p:spPr>
        <p:txBody>
          <a:bodyPr/>
          <a:lstStyle>
            <a:lvl1pPr algn="r">
              <a:defRPr/>
            </a:lvl1pPr>
          </a:lstStyle>
          <a:p>
            <a:fld id="{229570A4-72BB-4583-B7D2-1F08C9E646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68277"/>
            <a:ext cx="533400" cy="365125"/>
          </a:xfrm>
        </p:spPr>
        <p:txBody>
          <a:bodyPr/>
          <a:lstStyle>
            <a:lvl1pPr algn="r">
              <a:defRPr/>
            </a:lvl1pPr>
          </a:lstStyle>
          <a:p>
            <a:fld id="{1A46F731-E638-3B46-9AC7-05067F6800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3" hasCustomPrompt="1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Content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6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219200"/>
            <a:ext cx="4216400" cy="5638800"/>
          </a:xfrm>
        </p:spPr>
        <p:txBody>
          <a:bodyPr/>
          <a:lstStyle>
            <a:lvl1pPr>
              <a:buClr>
                <a:schemeClr val="accent1"/>
              </a:buClr>
              <a:defRPr sz="2800">
                <a:latin typeface="+mj-lt"/>
              </a:defRPr>
            </a:lvl1pPr>
            <a:lvl2pPr>
              <a:buClr>
                <a:schemeClr val="accent1"/>
              </a:buClr>
              <a:defRPr sz="2400">
                <a:latin typeface="+mj-lt"/>
              </a:defRPr>
            </a:lvl2pPr>
            <a:lvl3pPr>
              <a:buClr>
                <a:schemeClr val="accent1"/>
              </a:buClr>
              <a:defRPr sz="2000">
                <a:latin typeface="+mj-lt"/>
              </a:defRPr>
            </a:lvl3pPr>
            <a:lvl4pPr>
              <a:buClr>
                <a:schemeClr val="accent1"/>
              </a:buClr>
              <a:defRPr sz="1800">
                <a:latin typeface="+mj-lt"/>
              </a:defRPr>
            </a:lvl4pPr>
            <a:lvl5pPr>
              <a:buClr>
                <a:schemeClr val="accent1"/>
              </a:buCl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1219200"/>
            <a:ext cx="4216400" cy="5638800"/>
          </a:xfrm>
        </p:spPr>
        <p:txBody>
          <a:bodyPr/>
          <a:lstStyle>
            <a:lvl1pPr>
              <a:buClr>
                <a:schemeClr val="accent1"/>
              </a:buClr>
              <a:defRPr sz="2800">
                <a:latin typeface="+mj-lt"/>
              </a:defRPr>
            </a:lvl1pPr>
            <a:lvl2pPr>
              <a:buClr>
                <a:schemeClr val="accent1"/>
              </a:buClr>
              <a:defRPr sz="2400">
                <a:latin typeface="+mj-lt"/>
              </a:defRPr>
            </a:lvl2pPr>
            <a:lvl3pPr>
              <a:buClr>
                <a:schemeClr val="accent1"/>
              </a:buClr>
              <a:defRPr sz="2000">
                <a:latin typeface="+mj-lt"/>
              </a:defRPr>
            </a:lvl3pPr>
            <a:lvl4pPr>
              <a:buClr>
                <a:schemeClr val="accent1"/>
              </a:buClr>
              <a:defRPr sz="1800">
                <a:latin typeface="+mj-lt"/>
              </a:defRPr>
            </a:lvl4pPr>
            <a:lvl5pPr>
              <a:buClr>
                <a:schemeClr val="accent1"/>
              </a:buCl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0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05600"/>
            <a:ext cx="9144000" cy="1524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8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7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799888" y="4812268"/>
            <a:ext cx="2686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en-US" sz="1350" i="1" baseline="0" smtClean="0">
                <a:solidFill>
                  <a:srgbClr val="7F7F7F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128622" indent="0">
              <a:buNone/>
              <a:defRPr lang="en-US" smtClean="0">
                <a:latin typeface="Calibri" pitchFamily="34" charset="0"/>
                <a:cs typeface="Arial" pitchFamily="34" charset="0"/>
              </a:defRPr>
            </a:lvl2pPr>
            <a:lvl3pPr marL="514487" indent="0">
              <a:buNone/>
              <a:defRPr lang="en-US" smtClean="0">
                <a:latin typeface="Calibri" pitchFamily="34" charset="0"/>
                <a:cs typeface="Arial" pitchFamily="34" charset="0"/>
              </a:defRPr>
            </a:lvl3pPr>
            <a:lvl4pPr marL="857479" indent="0">
              <a:buNone/>
              <a:defRPr lang="en-US" smtClean="0">
                <a:latin typeface="Calibri" pitchFamily="34" charset="0"/>
                <a:cs typeface="Arial" pitchFamily="34" charset="0"/>
              </a:defRPr>
            </a:lvl4pPr>
            <a:lvl5pPr marL="1200470" indent="0">
              <a:buNone/>
              <a:defRPr lang="en-US">
                <a:latin typeface="Calibri" pitchFamily="34" charset="0"/>
                <a:cs typeface="Arial" pitchFamily="34" charset="0"/>
              </a:defRPr>
            </a:lvl5pPr>
          </a:lstStyle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Month </a:t>
            </a:r>
            <a:r>
              <a:rPr lang="en-US" smtClean="0"/>
              <a:t>?, 2014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799118" y="1447800"/>
            <a:ext cx="4687521" cy="2590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501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91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983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974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966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7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798" y="266700"/>
            <a:ext cx="8003084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76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1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798" y="266700"/>
            <a:ext cx="8003084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76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1799" y="1295400"/>
            <a:ext cx="8003084" cy="4876800"/>
          </a:xfrm>
          <a:prstGeom prst="rect">
            <a:avLst/>
          </a:prstGeom>
        </p:spPr>
        <p:txBody>
          <a:bodyPr/>
          <a:lstStyle>
            <a:lvl1pPr>
              <a:defRPr sz="210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8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5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99888" y="4812268"/>
            <a:ext cx="2686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en-US" sz="1350" i="1" baseline="0" smtClean="0">
                <a:solidFill>
                  <a:srgbClr val="7F7F7F"/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128622" indent="0">
              <a:buNone/>
              <a:defRPr lang="en-US" smtClean="0">
                <a:latin typeface="Calibri" pitchFamily="34" charset="0"/>
                <a:cs typeface="Arial" pitchFamily="34" charset="0"/>
              </a:defRPr>
            </a:lvl2pPr>
            <a:lvl3pPr marL="514487" indent="0">
              <a:buNone/>
              <a:defRPr lang="en-US" smtClean="0">
                <a:latin typeface="Calibri" pitchFamily="34" charset="0"/>
                <a:cs typeface="Arial" pitchFamily="34" charset="0"/>
              </a:defRPr>
            </a:lvl3pPr>
            <a:lvl4pPr marL="857479" indent="0">
              <a:buNone/>
              <a:defRPr lang="en-US" smtClean="0">
                <a:latin typeface="Calibri" pitchFamily="34" charset="0"/>
                <a:cs typeface="Arial" pitchFamily="34" charset="0"/>
              </a:defRPr>
            </a:lvl4pPr>
            <a:lvl5pPr marL="1200470" indent="0">
              <a:buNone/>
              <a:defRPr lang="en-US">
                <a:latin typeface="Calibri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99118" y="1447800"/>
            <a:ext cx="4687521" cy="2590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501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91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983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974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966" indent="0" algn="r">
              <a:buNone/>
              <a:defRPr sz="4501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550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798" y="266700"/>
            <a:ext cx="8003084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76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70C98F-B266-472F-BEB8-7E75A25B49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860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798" y="266700"/>
            <a:ext cx="8003084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76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1799" y="1295400"/>
            <a:ext cx="8003084" cy="4876800"/>
          </a:xfrm>
          <a:prstGeom prst="rect">
            <a:avLst/>
          </a:prstGeom>
        </p:spPr>
        <p:txBody>
          <a:bodyPr/>
          <a:lstStyle>
            <a:lvl1pPr>
              <a:defRPr sz="210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6D917-E25A-490D-883A-1ECED509AAD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059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A19F-5D39-4E28-A066-038B08332F83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26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AA5408-F41C-47B5-AA52-680DD24F0F4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0077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86FF66-289D-466B-8456-F428AD2447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7371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798" y="266700"/>
            <a:ext cx="8003084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76" b="1" cap="all" baseline="0">
                <a:solidFill>
                  <a:srgbClr val="5D0C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9C7A36-0159-44CA-8AA7-6F1AE2E9D92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747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F5867F-38D4-4BE5-8173-6C55F44300B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4523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C1B01B-6B58-4BCB-A2D9-3656A81DE0A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6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6604-852A-4CBE-A5D9-E6EEA3DAFA38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0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3B629-1965-422F-B480-B940A5572E7F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4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ACEA-7430-43F6-BAA2-6434B4AF06A8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4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0DB5-74B4-48B3-804D-E445188674D4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7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83B6-83D0-4F4F-AF0A-371079AED7E2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0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1B7A-A0A4-49AE-81E6-DBD5377E8439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5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49AFA0"/>
            </a:gs>
            <a:gs pos="100000">
              <a:schemeClr val="tx2">
                <a:lumMod val="75000"/>
              </a:schemeClr>
            </a:gs>
          </a:gsLst>
          <a:lin ang="33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Your Content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8839200" cy="5410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Insert text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168277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C1D15-EDFD-4330-B385-0E146C1F30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168277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F731-E638-3B46-9AC7-05067F6800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1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 baseline="0">
          <a:solidFill>
            <a:schemeClr val="tx1"/>
          </a:solidFill>
          <a:latin typeface="ITC Franklin Gothic DemiCp"/>
          <a:ea typeface="+mj-ea"/>
          <a:cs typeface="ITC Franklin Gothic DemiCp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500" b="0" i="0" kern="1200">
          <a:solidFill>
            <a:schemeClr val="tx1"/>
          </a:solidFill>
          <a:latin typeface="ITC Franklin Gothic MedCd"/>
          <a:ea typeface="+mn-ea"/>
          <a:cs typeface="ITC Franklin Gothic MedCd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49AFA0"/>
            </a:gs>
            <a:gs pos="100000">
              <a:schemeClr val="tx2">
                <a:lumMod val="75000"/>
              </a:schemeClr>
            </a:gs>
          </a:gsLst>
          <a:lin ang="33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Your Content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8839200" cy="5410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Insert text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168277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FB3E2-677C-4189-ADBF-1C5DACE593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168277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F731-E638-3B46-9AC7-05067F6800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0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 baseline="0">
          <a:solidFill>
            <a:schemeClr val="tx1"/>
          </a:solidFill>
          <a:latin typeface="ITC Franklin Gothic DemiCp"/>
          <a:ea typeface="+mj-ea"/>
          <a:cs typeface="ITC Franklin Gothic DemiCp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500" b="0" i="0" kern="1200">
          <a:solidFill>
            <a:schemeClr val="tx1"/>
          </a:solidFill>
          <a:latin typeface="ITC Franklin Gothic MedCd"/>
          <a:ea typeface="+mn-ea"/>
          <a:cs typeface="ITC Franklin Gothic MedCd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BAED5-C097-407C-84BE-F40C408BB718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6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8-28 at 2.37.19 PM.png"/>
          <p:cNvPicPr>
            <a:picLocks noChangeAspect="1"/>
          </p:cNvPicPr>
          <p:nvPr/>
        </p:nvPicPr>
        <p:blipFill rotWithShape="1">
          <a:blip r:embed="rId11"/>
          <a:srcRect l="1703" t="2222" r="1892" b="83062"/>
          <a:stretch/>
        </p:blipFill>
        <p:spPr>
          <a:xfrm>
            <a:off x="0" y="0"/>
            <a:ext cx="9144000" cy="1060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675120"/>
            <a:ext cx="9144000" cy="182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32323"/>
              </a:solidFill>
            </a:endParaRPr>
          </a:p>
        </p:txBody>
      </p:sp>
      <p:sp>
        <p:nvSpPr>
          <p:cNvPr id="13315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839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7056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rgbClr val="002A07"/>
                </a:solidFill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31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851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1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rgbClr val="19543B"/>
        </a:buClr>
        <a:buFont typeface="Times" pitchFamily="18" charset="0"/>
        <a:buChar char="•"/>
        <a:defRPr sz="2000" b="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444500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18" charset="0"/>
        <a:buChar char="•"/>
        <a:defRPr sz="2800" b="0">
          <a:solidFill>
            <a:schemeClr val="tx1"/>
          </a:solidFill>
          <a:latin typeface="+mn-lt"/>
        </a:defRPr>
      </a:lvl2pPr>
      <a:lvl3pPr marL="647700" indent="-19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18" charset="0"/>
        <a:buChar char="•"/>
        <a:defRPr sz="2400" b="0">
          <a:solidFill>
            <a:schemeClr val="tx1"/>
          </a:solidFill>
          <a:latin typeface="+mn-lt"/>
        </a:defRPr>
      </a:lvl3pPr>
      <a:lvl4pPr marL="874713" indent="-215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18" charset="0"/>
        <a:buChar char="•"/>
        <a:defRPr sz="2000" b="0">
          <a:solidFill>
            <a:schemeClr val="tx1"/>
          </a:solidFill>
          <a:latin typeface="+mn-lt"/>
        </a:defRPr>
      </a:lvl4pPr>
      <a:lvl5pPr marL="1092200" indent="-215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18" charset="0"/>
        <a:buChar char="•"/>
        <a:defRPr sz="1800" b="0">
          <a:solidFill>
            <a:schemeClr val="tx1"/>
          </a:solidFill>
          <a:latin typeface="+mn-lt"/>
        </a:defRPr>
      </a:lvl5pPr>
      <a:lvl6pPr marL="1549400" indent="-215900" algn="l" rtl="0" eaLnBrk="1" fontAlgn="base" hangingPunct="1">
        <a:spcBef>
          <a:spcPct val="20000"/>
        </a:spcBef>
        <a:spcAft>
          <a:spcPct val="0"/>
        </a:spcAft>
        <a:buClr>
          <a:srgbClr val="19543B"/>
        </a:buClr>
        <a:buFont typeface="Times" pitchFamily="18" charset="0"/>
        <a:buChar char="•"/>
        <a:defRPr sz="1400" b="1">
          <a:solidFill>
            <a:schemeClr val="bg2"/>
          </a:solidFill>
          <a:latin typeface="+mn-lt"/>
        </a:defRPr>
      </a:lvl6pPr>
      <a:lvl7pPr marL="2006600" indent="-215900" algn="l" rtl="0" eaLnBrk="1" fontAlgn="base" hangingPunct="1">
        <a:spcBef>
          <a:spcPct val="20000"/>
        </a:spcBef>
        <a:spcAft>
          <a:spcPct val="0"/>
        </a:spcAft>
        <a:buClr>
          <a:srgbClr val="19543B"/>
        </a:buClr>
        <a:buFont typeface="Times" pitchFamily="18" charset="0"/>
        <a:buChar char="•"/>
        <a:defRPr sz="1400" b="1">
          <a:solidFill>
            <a:schemeClr val="bg2"/>
          </a:solidFill>
          <a:latin typeface="+mn-lt"/>
        </a:defRPr>
      </a:lvl7pPr>
      <a:lvl8pPr marL="2463800" indent="-215900" algn="l" rtl="0" eaLnBrk="1" fontAlgn="base" hangingPunct="1">
        <a:spcBef>
          <a:spcPct val="20000"/>
        </a:spcBef>
        <a:spcAft>
          <a:spcPct val="0"/>
        </a:spcAft>
        <a:buClr>
          <a:srgbClr val="19543B"/>
        </a:buClr>
        <a:buFont typeface="Times" pitchFamily="18" charset="0"/>
        <a:buChar char="•"/>
        <a:defRPr sz="1400" b="1">
          <a:solidFill>
            <a:schemeClr val="bg2"/>
          </a:solidFill>
          <a:latin typeface="+mn-lt"/>
        </a:defRPr>
      </a:lvl8pPr>
      <a:lvl9pPr marL="2921000" indent="-215900" algn="l" rtl="0" eaLnBrk="1" fontAlgn="base" hangingPunct="1">
        <a:spcBef>
          <a:spcPct val="20000"/>
        </a:spcBef>
        <a:spcAft>
          <a:spcPct val="0"/>
        </a:spcAft>
        <a:buClr>
          <a:srgbClr val="19543B"/>
        </a:buClr>
        <a:buFont typeface="Times" pitchFamily="18" charset="0"/>
        <a:buChar char="•"/>
        <a:defRPr sz="14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9842"/>
            <a:ext cx="9144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86792" y="1219200"/>
            <a:ext cx="0" cy="4495800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 rot="5400000">
            <a:off x="3886647" y="-3429446"/>
            <a:ext cx="228600" cy="8001894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04" y="4838700"/>
            <a:ext cx="2394065" cy="87419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5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983" rtl="0" eaLnBrk="1" latinLnBrk="0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5629848" y="3343850"/>
            <a:ext cx="6858000" cy="170304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28016" y="429186"/>
            <a:ext cx="228602" cy="284632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 flipV="1">
            <a:off x="5527546" y="3411853"/>
            <a:ext cx="6858000" cy="34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7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342991" rtl="0" eaLnBrk="1" latinLnBrk="0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Font typeface="Arial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0550"/>
            <a:ext cx="9144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86793" y="1219200"/>
            <a:ext cx="0" cy="4495800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 rot="5400000">
            <a:off x="3886647" y="-3429447"/>
            <a:ext cx="228600" cy="8001894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04" y="4838701"/>
            <a:ext cx="239378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4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57244" indent="-25724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57361" indent="-21437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479" indent="-17149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470" indent="-17149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461" indent="-17149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5629848" y="3343849"/>
            <a:ext cx="6858000" cy="170303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28017" y="429183"/>
            <a:ext cx="228600" cy="284634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 flipV="1">
            <a:off x="5527428" y="3411732"/>
            <a:ext cx="6858000" cy="34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6356351"/>
            <a:ext cx="21329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5D0C8B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02B1D8-498A-489D-8C9C-0C80D4C4DEE7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30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hf hdr="0" ftr="0" dt="0"/>
  <p:txStyles>
    <p:titleStyle>
      <a:lvl1pPr algn="ctr" defTabSz="342991" rtl="0" fontAlgn="base"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342991"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685983"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028974"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371966" algn="ctr" defTabSz="342991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57244" indent="-257244" algn="l" defTabSz="342991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57361" indent="-214370" algn="l" defTabSz="342991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479" indent="-171496" algn="l" defTabSz="342991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470" indent="-171496" algn="l" defTabSz="342991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461" indent="-171496" algn="l" defTabSz="342991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5D0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 flipV="1">
            <a:off x="5504801" y="3411732"/>
            <a:ext cx="6858000" cy="34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6356351"/>
            <a:ext cx="21329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61BB86-6F61-4487-A52D-39B9759E7CFB}" type="slidenum">
              <a:rPr lang="en-US" altLang="en-US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509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57244" indent="-25724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57361" indent="-21437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479" indent="-17149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470" indent="-17149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461" indent="-171496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bls.gov/ces/" TargetMode="Externa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cps/" TargetMode="External"/><Relationship Id="rId2" Type="http://schemas.openxmlformats.org/officeDocument/2006/relationships/hyperlink" Target="https://www.bls.gov/" TargetMode="Externa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caster4.com/Webcast/Page/577/1902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batlanta.org/education/classroom-tools/infographics.aspx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rbatlanta.org/education/publications/extra-credit/2016/fall/lessons-and-activities/middle-school/macroeconomics/gdp-infographic-activity.asp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rbatlanta.org/economy-matters/quiz/2015/0917-states-gdp-and-country-counterpart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batlanta.org/about/fed-explained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hyperlink" Target="https://www.frbatlanta.org/education/classroom-economist/gdp.aspx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louisfed.org/education/econ-lowdown-online-learning" TargetMode="External"/><Relationship Id="rId4" Type="http://schemas.openxmlformats.org/officeDocument/2006/relationships/hyperlink" Target="https://www.frbatlanta.org/education/classroom-economist/gdp.asp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batlanta.org/educati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97" y="2548638"/>
            <a:ext cx="4024675" cy="4017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7407" y="1180676"/>
            <a:ext cx="5015592" cy="17907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Maximum Employment Matters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4096" y="2971375"/>
            <a:ext cx="3028904" cy="876725"/>
          </a:xfrm>
        </p:spPr>
        <p:txBody>
          <a:bodyPr>
            <a:normAutofit/>
          </a:bodyPr>
          <a:lstStyle/>
          <a:p>
            <a:pPr algn="r"/>
            <a:r>
              <a:rPr lang="en-US" sz="2400" dirty="0"/>
              <a:t>Exploring Careers in  Manufacturing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6050" y="4162425"/>
            <a:ext cx="23431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February 6, 2017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0686" y="222497"/>
            <a:ext cx="866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Manufacturing jobs have been on the decline for years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776" y="6629400"/>
            <a:ext cx="2735424" cy="3048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32323"/>
                </a:solidFill>
              </a:rPr>
              <a:t>Source: </a:t>
            </a:r>
            <a:r>
              <a:rPr lang="en-US" sz="1200" b="1" dirty="0" smtClean="0">
                <a:solidFill>
                  <a:srgbClr val="232323"/>
                </a:solidFill>
              </a:rPr>
              <a:t>Bureau of Labor Statistics</a:t>
            </a:r>
            <a:endParaRPr lang="en-US" sz="1200" b="1" dirty="0">
              <a:solidFill>
                <a:srgbClr val="23232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6627654"/>
            <a:ext cx="2438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232323"/>
                </a:solidFill>
              </a:rPr>
              <a:t>through December 2016</a:t>
            </a:r>
            <a:endParaRPr lang="en-US" sz="1200" b="1" dirty="0">
              <a:solidFill>
                <a:srgbClr val="23232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8" y="1142999"/>
            <a:ext cx="8669263" cy="5334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514600"/>
            <a:ext cx="3188484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68" y="1447800"/>
            <a:ext cx="1682642" cy="377985"/>
          </a:xfrm>
          <a:prstGeom prst="rect">
            <a:avLst/>
          </a:prstGeom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Establishment (or Payroll) Survey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829" y="813375"/>
            <a:ext cx="89154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u="sng" dirty="0" smtClean="0">
              <a:solidFill>
                <a:srgbClr val="232323"/>
              </a:solidFill>
            </a:endParaRPr>
          </a:p>
          <a:p>
            <a:endParaRPr lang="en-US" sz="2800" b="1" u="sng" dirty="0">
              <a:solidFill>
                <a:srgbClr val="232323"/>
              </a:solidFill>
            </a:endParaRPr>
          </a:p>
          <a:p>
            <a:endParaRPr lang="en-US" sz="2800" b="1" u="sng" dirty="0" smtClean="0">
              <a:solidFill>
                <a:srgbClr val="232323"/>
              </a:solidFill>
            </a:endParaRPr>
          </a:p>
          <a:p>
            <a:r>
              <a:rPr lang="en-US" sz="2800" b="1" u="sng" dirty="0" smtClean="0">
                <a:solidFill>
                  <a:srgbClr val="232323"/>
                </a:solidFill>
              </a:rPr>
              <a:t>A few facts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32323"/>
                </a:solidFill>
              </a:rPr>
              <a:t>Administered by telephone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32323"/>
                </a:solidFill>
              </a:rPr>
              <a:t>Roughly 146,000 businesses and government agencies contacted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32323"/>
                </a:solidFill>
              </a:rPr>
              <a:t>Agencies report their number of payroll additions or losses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232323"/>
                </a:solidFill>
                <a:hlinkClick r:id="rId2"/>
              </a:rPr>
              <a:t>https://www.bls.gov/ces</a:t>
            </a:r>
            <a:r>
              <a:rPr lang="en-US" sz="2000" dirty="0" smtClean="0">
                <a:solidFill>
                  <a:srgbClr val="232323"/>
                </a:solidFill>
                <a:hlinkClick r:id="rId2"/>
              </a:rPr>
              <a:t>/</a:t>
            </a:r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523" y="1293018"/>
            <a:ext cx="2219754" cy="2138363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Unemployment rates </a:t>
            </a:r>
            <a:endParaRPr lang="en-US" dirty="0"/>
          </a:p>
        </p:txBody>
      </p:sp>
      <p:sp>
        <p:nvSpPr>
          <p:cNvPr id="7" name="TextBox 1"/>
          <p:cNvSpPr txBox="1"/>
          <p:nvPr/>
        </p:nvSpPr>
        <p:spPr>
          <a:xfrm>
            <a:off x="132184" y="6619879"/>
            <a:ext cx="2735424" cy="3048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32323"/>
                </a:solidFill>
              </a:rPr>
              <a:t>Source: </a:t>
            </a:r>
            <a:r>
              <a:rPr lang="en-US" sz="1200" b="1" dirty="0" smtClean="0">
                <a:solidFill>
                  <a:srgbClr val="232323"/>
                </a:solidFill>
              </a:rPr>
              <a:t>Bureau of Labor Statistics</a:t>
            </a:r>
            <a:endParaRPr lang="en-US" sz="1200" b="1" dirty="0">
              <a:solidFill>
                <a:srgbClr val="2323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6605883"/>
            <a:ext cx="2438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232323"/>
                </a:solidFill>
              </a:rPr>
              <a:t>through December 2016</a:t>
            </a:r>
            <a:endParaRPr lang="en-US" sz="1200" b="1" dirty="0">
              <a:solidFill>
                <a:srgbClr val="23232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8" y="1219199"/>
            <a:ext cx="8669263" cy="5361801"/>
          </a:xfrm>
          <a:prstGeom prst="rect">
            <a:avLst/>
          </a:prstGeom>
        </p:spPr>
      </p:pic>
      <p:sp>
        <p:nvSpPr>
          <p:cNvPr id="9" name="Slide Number Placeholder 1"/>
          <p:cNvSpPr txBox="1">
            <a:spLocks/>
          </p:cNvSpPr>
          <p:nvPr/>
        </p:nvSpPr>
        <p:spPr>
          <a:xfrm>
            <a:off x="70104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Unemployment Rate: How is it calculated?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1143000"/>
            <a:ext cx="89154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232323"/>
                </a:solidFill>
              </a:rPr>
              <a:t>Household Survey: a few facts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32323"/>
                </a:solidFill>
              </a:rPr>
              <a:t>Administered by telephone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32323"/>
                </a:solidFill>
              </a:rPr>
              <a:t>Roughly 60,000 households are contacted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32323"/>
                </a:solidFill>
              </a:rPr>
              <a:t>Asked a series of questions pertaining to their employment status</a:t>
            </a:r>
          </a:p>
          <a:p>
            <a:r>
              <a:rPr lang="en-US" dirty="0">
                <a:solidFill>
                  <a:srgbClr val="232323"/>
                </a:solidFill>
                <a:hlinkClick r:id="rId2"/>
              </a:rPr>
              <a:t>https://www.bls.gov</a:t>
            </a:r>
            <a:r>
              <a:rPr lang="en-US" dirty="0" smtClean="0">
                <a:solidFill>
                  <a:srgbClr val="232323"/>
                </a:solidFill>
                <a:hlinkClick r:id="rId2"/>
              </a:rPr>
              <a:t>/</a:t>
            </a:r>
            <a:endParaRPr lang="en-US" dirty="0" smtClean="0">
              <a:solidFill>
                <a:srgbClr val="232323"/>
              </a:solidFill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solidFill>
                <a:srgbClr val="232323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232323"/>
                </a:solidFill>
              </a:rPr>
              <a:t>Unemployment rate </a:t>
            </a:r>
            <a:r>
              <a:rPr lang="en-US" dirty="0" smtClean="0">
                <a:solidFill>
                  <a:srgbClr val="232323"/>
                </a:solidFill>
              </a:rPr>
              <a:t>= number of unemployed / civilian labor force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32323"/>
                </a:solidFill>
              </a:rPr>
              <a:t>Example: December 2016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32323"/>
                </a:solidFill>
              </a:rPr>
              <a:t>Unemployed = 7,529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32323"/>
                </a:solidFill>
              </a:rPr>
              <a:t>Civilian Labor Force = 159,640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32323"/>
                </a:solidFill>
              </a:rPr>
              <a:t>7,529 / 159,640 = </a:t>
            </a:r>
            <a:r>
              <a:rPr lang="en-US" sz="2000" b="1" dirty="0" smtClean="0">
                <a:solidFill>
                  <a:srgbClr val="FF0000"/>
                </a:solidFill>
              </a:rPr>
              <a:t>4.7% </a:t>
            </a:r>
            <a:r>
              <a:rPr lang="en-US" sz="2000" dirty="0" smtClean="0">
                <a:solidFill>
                  <a:srgbClr val="232323"/>
                </a:solidFill>
              </a:rPr>
              <a:t>December unemployment rate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32323"/>
                </a:solidFill>
                <a:hlinkClick r:id="rId3"/>
              </a:rPr>
              <a:t>https://www.bls.gov/cps</a:t>
            </a:r>
            <a:r>
              <a:rPr lang="en-US" sz="2000" dirty="0" smtClean="0">
                <a:solidFill>
                  <a:srgbClr val="232323"/>
                </a:solidFill>
                <a:hlinkClick r:id="rId3"/>
              </a:rPr>
              <a:t>/</a:t>
            </a:r>
            <a:endParaRPr lang="en-US" sz="2000" dirty="0" smtClean="0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902" y="69561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Manufacturing plays an important role in the Southeast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241" y="1977507"/>
            <a:ext cx="35814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23232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General Motors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Hyundai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Kia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Mercedes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Honda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Nissan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Volkswagen</a:t>
            </a:r>
          </a:p>
          <a:p>
            <a:r>
              <a:rPr lang="en-US" dirty="0" smtClean="0">
                <a:solidFill>
                  <a:srgbClr val="232323"/>
                </a:solidFill>
              </a:rPr>
              <a:t> </a:t>
            </a:r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09800"/>
            <a:ext cx="4934716" cy="3548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242939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32323"/>
                </a:solidFill>
              </a:rPr>
              <a:t>Automobile manufacturing has a large footprint.</a:t>
            </a:r>
          </a:p>
        </p:txBody>
      </p:sp>
    </p:spTree>
    <p:extLst>
      <p:ext uri="{BB962C8B-B14F-4D97-AF65-F5344CB8AC3E}">
        <p14:creationId xmlns:p14="http://schemas.microsoft.com/office/powerpoint/2010/main" val="42641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579" y="1514926"/>
            <a:ext cx="1428017" cy="12690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-52302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Other major </a:t>
            </a:r>
            <a:r>
              <a:rPr lang="en-US" sz="3200" b="1" dirty="0">
                <a:solidFill>
                  <a:srgbClr val="FFFFFF"/>
                </a:solidFill>
              </a:rPr>
              <a:t>m</a:t>
            </a:r>
            <a:r>
              <a:rPr lang="en-US" sz="3200" b="1" dirty="0" smtClean="0">
                <a:solidFill>
                  <a:srgbClr val="FFFFFF"/>
                </a:solidFill>
              </a:rPr>
              <a:t>anufacturing industries in the Southeast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39207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23232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Aerospace &amp; Defense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Food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32323"/>
                </a:solidFill>
              </a:rPr>
              <a:t>Soft Drinks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32323"/>
                </a:solidFill>
              </a:rPr>
              <a:t>Poultry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Homebuilding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32323"/>
                </a:solidFill>
              </a:rPr>
              <a:t>Carpet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32323"/>
                </a:solidFill>
              </a:rPr>
              <a:t>Doors and Windows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Healthcare</a:t>
            </a:r>
            <a:r>
              <a:rPr lang="en-US" sz="2400" dirty="0" smtClean="0">
                <a:solidFill>
                  <a:srgbClr val="232323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32323"/>
                </a:solidFill>
              </a:rPr>
              <a:t>Surgical Instruments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232323"/>
                </a:solidFill>
              </a:rPr>
              <a:t>Pharmaceuticals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32323"/>
                </a:solidFill>
              </a:rPr>
              <a:t>Petroleum Processing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32323"/>
                </a:solidFill>
              </a:rPr>
              <a:t>Shipbuilding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541" y="1404289"/>
            <a:ext cx="1630677" cy="1490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792" y="3135940"/>
            <a:ext cx="1554165" cy="1349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993" y="3087393"/>
            <a:ext cx="1554166" cy="1360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061" y="3126053"/>
            <a:ext cx="1520642" cy="1321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209" y="4790353"/>
            <a:ext cx="1688748" cy="14321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5636" y="4874301"/>
            <a:ext cx="1621905" cy="14050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061" y="4910925"/>
            <a:ext cx="1543278" cy="1331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2792" y="1450139"/>
            <a:ext cx="1607248" cy="13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22" y="2286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Factors that are changing the industry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190297"/>
            <a:ext cx="88392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23232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232323"/>
                </a:solidFill>
              </a:rPr>
              <a:t>Advancements in technology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232323"/>
                </a:solidFill>
              </a:rPr>
              <a:t>Higher skills, fewer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3232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232323"/>
                </a:solidFill>
              </a:rPr>
              <a:t>Global environment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232323"/>
                </a:solidFill>
              </a:rPr>
              <a:t>Onshoring</a:t>
            </a:r>
            <a:r>
              <a:rPr lang="en-US" sz="2800" dirty="0">
                <a:solidFill>
                  <a:srgbClr val="232323"/>
                </a:solidFill>
              </a:rPr>
              <a:t> </a:t>
            </a:r>
            <a:r>
              <a:rPr lang="en-US" sz="2800" dirty="0" smtClean="0">
                <a:solidFill>
                  <a:srgbClr val="232323"/>
                </a:solidFill>
              </a:rPr>
              <a:t>/ Offshoring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3232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232323"/>
                </a:solidFill>
              </a:rPr>
              <a:t>Labor shortage and 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3232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232323"/>
                </a:solidFill>
              </a:rPr>
              <a:t>Skills mismatches</a:t>
            </a:r>
          </a:p>
          <a:p>
            <a:endParaRPr lang="en-US" dirty="0">
              <a:solidFill>
                <a:srgbClr val="232323"/>
              </a:solidFill>
            </a:endParaRPr>
          </a:p>
          <a:p>
            <a:endParaRPr lang="en-US" dirty="0" smtClean="0">
              <a:solidFill>
                <a:srgbClr val="232323"/>
              </a:solidFill>
            </a:endParaRPr>
          </a:p>
          <a:p>
            <a:endParaRPr lang="en-US" dirty="0" smtClean="0">
              <a:solidFill>
                <a:srgbClr val="232323"/>
              </a:solidFill>
            </a:endParaRPr>
          </a:p>
          <a:p>
            <a:endParaRPr lang="en-US" dirty="0">
              <a:solidFill>
                <a:srgbClr val="232323"/>
              </a:solidFill>
            </a:endParaRPr>
          </a:p>
          <a:p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22" y="1371600"/>
            <a:ext cx="2946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career in manufacturing….hmm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458200" cy="5638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Skills?</a:t>
            </a:r>
          </a:p>
          <a:p>
            <a:r>
              <a:rPr lang="en-US" sz="2400" dirty="0" smtClean="0"/>
              <a:t>Less education / more training </a:t>
            </a:r>
          </a:p>
          <a:p>
            <a:r>
              <a:rPr lang="en-US" sz="2400" dirty="0" smtClean="0"/>
              <a:t>Cutting </a:t>
            </a:r>
            <a:r>
              <a:rPr lang="en-US" sz="2400" dirty="0"/>
              <a:t>edge </a:t>
            </a:r>
            <a:r>
              <a:rPr lang="en-US" sz="2400" dirty="0" smtClean="0"/>
              <a:t>technology</a:t>
            </a:r>
          </a:p>
          <a:p>
            <a:r>
              <a:rPr lang="en-US" sz="2400" dirty="0" smtClean="0"/>
              <a:t>Educators &amp; Employers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b="1" dirty="0" smtClean="0"/>
              <a:t>Types of jobs?</a:t>
            </a:r>
          </a:p>
          <a:p>
            <a:r>
              <a:rPr lang="en-US" sz="2400" dirty="0" smtClean="0"/>
              <a:t>Industrial Mechanics</a:t>
            </a:r>
          </a:p>
          <a:p>
            <a:r>
              <a:rPr lang="en-US" sz="2400" dirty="0" smtClean="0"/>
              <a:t>Engineers</a:t>
            </a:r>
          </a:p>
          <a:p>
            <a:r>
              <a:rPr lang="en-US" sz="2400" dirty="0" smtClean="0"/>
              <a:t>Machinists</a:t>
            </a:r>
          </a:p>
          <a:p>
            <a:r>
              <a:rPr lang="en-US" sz="2400" dirty="0" smtClean="0"/>
              <a:t>Robotics Operators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4DD1825F-52B6-45B9-9681-125E8F9CB835}" type="slidenum">
              <a:rPr lang="en-US" smtClean="0">
                <a:solidFill>
                  <a:srgbClr val="232323"/>
                </a:solidFill>
              </a:rPr>
              <a:pPr/>
              <a:t>17</a:t>
            </a:fld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133600"/>
            <a:ext cx="2362200" cy="30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Myths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" y="990600"/>
            <a:ext cx="8839200" cy="5638800"/>
          </a:xfrm>
        </p:spPr>
        <p:txBody>
          <a:bodyPr/>
          <a:lstStyle/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It’s Dirty</a:t>
            </a:r>
          </a:p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It’s Dark</a:t>
            </a:r>
          </a:p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It’s Dingy</a:t>
            </a:r>
          </a:p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It’s Dangerous</a:t>
            </a:r>
          </a:p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It’s Dumb (only low skilled tasks)</a:t>
            </a:r>
          </a:p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 Doesn’t Pay Well</a:t>
            </a:r>
          </a:p>
          <a:p>
            <a:pPr lvl="1">
              <a:lnSpc>
                <a:spcPct val="150000"/>
              </a:lnSpc>
              <a:buClrTx/>
            </a:pPr>
            <a:r>
              <a:rPr lang="en-US" sz="2800" dirty="0" smtClean="0"/>
              <a:t>It’s Monotonous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4DD1825F-52B6-45B9-9681-125E8F9CB835}" type="slidenum">
              <a:rPr lang="en-US" smtClean="0">
                <a:solidFill>
                  <a:srgbClr val="232323"/>
                </a:solidFill>
              </a:rPr>
              <a:pPr/>
              <a:t>18</a:t>
            </a:fld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903" y="1326502"/>
            <a:ext cx="3581400" cy="1681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01" y="1516030"/>
            <a:ext cx="2281970" cy="1522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792" y="3414518"/>
            <a:ext cx="1970787" cy="1457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648200"/>
            <a:ext cx="1877299" cy="18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Purchasing Managers Index (PMI)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4DD1825F-52B6-45B9-9681-125E8F9CB835}" type="slidenum">
              <a:rPr lang="en-US" smtClean="0">
                <a:solidFill>
                  <a:srgbClr val="232323"/>
                </a:solidFill>
              </a:rPr>
              <a:pPr/>
              <a:t>19</a:t>
            </a:fld>
            <a:endParaRPr lang="en-US" dirty="0">
              <a:solidFill>
                <a:srgbClr val="232323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0" y="6578860"/>
            <a:ext cx="8839200" cy="3164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232323"/>
                </a:solidFill>
              </a:rPr>
              <a:t>Source: Institute for Supply Management; Kennesaw State University                           through December 2016</a:t>
            </a:r>
            <a:endParaRPr lang="en-US" sz="1200" b="1" dirty="0">
              <a:solidFill>
                <a:srgbClr val="23232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69" y="6006876"/>
            <a:ext cx="9010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232323"/>
                </a:solidFill>
              </a:rPr>
              <a:t>Note: The PMI is the first economic data released every month and provides a snapshot of overall manufacturing activity. The index measures new orders, production levels, employment levels, inventory levels, supplier delivery times, and prices paid for materials. https</a:t>
            </a:r>
            <a:r>
              <a:rPr lang="en-US" sz="1200" dirty="0">
                <a:solidFill>
                  <a:srgbClr val="232323"/>
                </a:solidFill>
              </a:rPr>
              <a:t>://www.instituteforsupplymanagement.org/index.cfm?SSO=1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8" y="1143000"/>
            <a:ext cx="8839200" cy="48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2867"/>
            <a:ext cx="6130016" cy="98694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Welcome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45" y="1199437"/>
            <a:ext cx="882804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Logistics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Call-in number: </a:t>
            </a:r>
            <a:r>
              <a:rPr lang="en-US" sz="2000" b="1" dirty="0"/>
              <a:t>888-625-5230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Participant code: </a:t>
            </a:r>
            <a:r>
              <a:rPr lang="en-US" sz="2000" b="1" dirty="0"/>
              <a:t>9715 7820</a:t>
            </a:r>
            <a:r>
              <a:rPr lang="en-US" sz="2000" b="1" dirty="0" smtClean="0"/>
              <a:t>#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Webinar link:  </a:t>
            </a: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://www.webcaster4.com/Webcast/Page/577/19027</a:t>
            </a:r>
            <a:r>
              <a:rPr lang="en-US" sz="2000" dirty="0"/>
              <a:t>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You </a:t>
            </a:r>
            <a:r>
              <a:rPr lang="en-US" sz="2000" dirty="0"/>
              <a:t>can listen through your PC or dial in to the </a:t>
            </a:r>
            <a:r>
              <a:rPr lang="en-US" sz="2000" dirty="0" smtClean="0"/>
              <a:t>phone.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webinar experience depends on your connection. If at any time you’re experiencing problems, please dial the toll-free number.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call is being recorded and will be available at a later date.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Click the Materials button to access a pdf version of this presentation.</a:t>
            </a:r>
          </a:p>
          <a:p>
            <a:endParaRPr lang="en-US" sz="2000" dirty="0"/>
          </a:p>
          <a:p>
            <a:r>
              <a:rPr lang="en-US" sz="2000" b="1" dirty="0"/>
              <a:t>How we’ll take questions</a:t>
            </a:r>
          </a:p>
          <a:p>
            <a:r>
              <a:rPr lang="en-US" sz="2000" dirty="0"/>
              <a:t>Click the </a:t>
            </a:r>
            <a:r>
              <a:rPr lang="en-US" sz="2000" b="1" dirty="0"/>
              <a:t>Ask Question </a:t>
            </a:r>
            <a:r>
              <a:rPr lang="en-US" sz="2000" dirty="0"/>
              <a:t>button </a:t>
            </a:r>
            <a:endParaRPr lang="en-US" sz="2000" dirty="0" smtClean="0"/>
          </a:p>
          <a:p>
            <a:r>
              <a:rPr lang="en-US" sz="2000" dirty="0" smtClean="0"/>
              <a:t>(Located in </a:t>
            </a:r>
            <a:r>
              <a:rPr lang="en-US" sz="2000" dirty="0"/>
              <a:t>the lower-left section of the webinar </a:t>
            </a:r>
            <a:r>
              <a:rPr lang="en-US" sz="2000" dirty="0" smtClean="0"/>
              <a:t>window)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8245" y="5846863"/>
            <a:ext cx="715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Disclaimer:</a:t>
            </a:r>
          </a:p>
          <a:p>
            <a:r>
              <a:rPr lang="en-US" sz="1200" dirty="0"/>
              <a:t>The views expressed in this presentation do not necessarily reflect official positions of the Federal Reserve Bank of </a:t>
            </a:r>
            <a:r>
              <a:rPr lang="en-US" sz="1200" dirty="0" smtClean="0"/>
              <a:t>Atlanta or </a:t>
            </a:r>
            <a:r>
              <a:rPr lang="en-US" sz="1200" dirty="0"/>
              <a:t>the Federal Reserve System.</a:t>
            </a:r>
          </a:p>
          <a:p>
            <a:endParaRPr lang="en-US" sz="1200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811DBE5-FBD5-4A74-952A-0500A271A3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Manufacturing Forecast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536" y="990600"/>
            <a:ext cx="87789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32323"/>
                </a:solidFill>
              </a:rPr>
              <a:t>Short-term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Micro data indicates that activity is picking 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Macro data also suggests the industry is gaining some traction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The dollar will weigh on firms with international exposure   </a:t>
            </a:r>
          </a:p>
          <a:p>
            <a:endParaRPr lang="en-US" sz="1400" b="1" dirty="0" smtClean="0">
              <a:solidFill>
                <a:srgbClr val="232323"/>
              </a:solidFill>
            </a:endParaRPr>
          </a:p>
          <a:p>
            <a:r>
              <a:rPr lang="en-US" sz="3200" b="1" dirty="0" smtClean="0">
                <a:solidFill>
                  <a:srgbClr val="232323"/>
                </a:solidFill>
              </a:rPr>
              <a:t>Long-term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Demand and export growth will be a concern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Labor shortages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Moderate capital investment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32323"/>
                </a:solidFill>
              </a:rPr>
              <a:t>Growth expectations are modest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232323"/>
              </a:solidFill>
            </a:endParaRPr>
          </a:p>
          <a:p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0" y="3892101"/>
            <a:ext cx="19621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4876" y="3426448"/>
            <a:ext cx="4170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Mike Stockard</a:t>
            </a:r>
            <a:endParaRPr lang="en-US" sz="2400" b="1" dirty="0"/>
          </a:p>
          <a:p>
            <a:pPr algn="r"/>
            <a:r>
              <a:rPr lang="en-US" sz="2400" dirty="0" smtClean="0"/>
              <a:t>Executive Vice President</a:t>
            </a:r>
            <a:endParaRPr lang="en-US" sz="2400" dirty="0"/>
          </a:p>
          <a:p>
            <a:pPr algn="r"/>
            <a:r>
              <a:rPr lang="en-US" sz="2400" dirty="0" smtClean="0"/>
              <a:t>Elwood Staffing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55448" y="535697"/>
            <a:ext cx="6130016" cy="950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Maximum Employment Matters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700" b="1" dirty="0" smtClean="0"/>
              <a:t>Exploring Careers in Manufacturing</a:t>
            </a:r>
            <a:endParaRPr lang="en-US" sz="27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21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89" y="4644166"/>
            <a:ext cx="25812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0" y="1662068"/>
            <a:ext cx="1419906" cy="1764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90" y="1599724"/>
            <a:ext cx="2783216" cy="39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82" y="2049897"/>
            <a:ext cx="609759" cy="6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46" y="3247978"/>
            <a:ext cx="60023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90" y="3243214"/>
            <a:ext cx="609759" cy="6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4" y="4457968"/>
            <a:ext cx="600231" cy="6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799" y="1056657"/>
            <a:ext cx="8003084" cy="457319"/>
          </a:xfrm>
        </p:spPr>
        <p:txBody>
          <a:bodyPr/>
          <a:lstStyle/>
          <a:p>
            <a:pPr defTabSz="342889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Adapting to a tight labor market</a:t>
            </a:r>
            <a:endParaRPr lang="en-US" dirty="0">
              <a:ea typeface="+mn-ea"/>
            </a:endParaRPr>
          </a:p>
        </p:txBody>
      </p:sp>
      <p:sp>
        <p:nvSpPr>
          <p:cNvPr id="9223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361" indent="-21437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479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470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461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6453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9444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2436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5427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F3CE5D2-2E82-4ACB-8894-0C52529560B5}" type="slidenum">
              <a:rPr lang="en-US" altLang="en-US" sz="900">
                <a:solidFill>
                  <a:srgbClr val="5D0C8B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900" dirty="0">
              <a:solidFill>
                <a:srgbClr val="5D0C8B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TextBox 19"/>
          <p:cNvSpPr txBox="1">
            <a:spLocks noChangeArrowheads="1"/>
          </p:cNvSpPr>
          <p:nvPr/>
        </p:nvSpPr>
        <p:spPr bwMode="auto">
          <a:xfrm>
            <a:off x="4828052" y="1987969"/>
            <a:ext cx="288563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5D0C8B"/>
                </a:solidFill>
                <a:latin typeface="Arial" panose="020B0604020202020204" pitchFamily="34" charset="0"/>
              </a:rPr>
              <a:t>EMPLOYER FLEXIBILITY</a:t>
            </a:r>
          </a:p>
        </p:txBody>
      </p:sp>
      <p:sp>
        <p:nvSpPr>
          <p:cNvPr id="9225" name="TextBox 20"/>
          <p:cNvSpPr txBox="1">
            <a:spLocks noChangeArrowheads="1"/>
          </p:cNvSpPr>
          <p:nvPr/>
        </p:nvSpPr>
        <p:spPr bwMode="auto">
          <a:xfrm>
            <a:off x="1313602" y="3295616"/>
            <a:ext cx="19662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25AAE1"/>
                </a:solidFill>
                <a:latin typeface="Arial" panose="020B0604020202020204" pitchFamily="34" charset="0"/>
              </a:rPr>
              <a:t>MORE LENIENT HIRING CRITERIA</a:t>
            </a:r>
          </a:p>
        </p:txBody>
      </p:sp>
      <p:sp>
        <p:nvSpPr>
          <p:cNvPr id="9226" name="TextBox 21"/>
          <p:cNvSpPr txBox="1">
            <a:spLocks noChangeArrowheads="1"/>
          </p:cNvSpPr>
          <p:nvPr/>
        </p:nvSpPr>
        <p:spPr bwMode="auto">
          <a:xfrm>
            <a:off x="5990404" y="3209869"/>
            <a:ext cx="252597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C3DB00"/>
                </a:solidFill>
                <a:latin typeface="Arial" panose="020B0604020202020204" pitchFamily="34" charset="0"/>
              </a:rPr>
              <a:t>QUICKER TEMP-TO-HIRE CONVERSIONS</a:t>
            </a:r>
          </a:p>
        </p:txBody>
      </p:sp>
      <p:sp>
        <p:nvSpPr>
          <p:cNvPr id="9227" name="TextBox 22"/>
          <p:cNvSpPr txBox="1">
            <a:spLocks noChangeArrowheads="1"/>
          </p:cNvSpPr>
          <p:nvPr/>
        </p:nvSpPr>
        <p:spPr bwMode="auto">
          <a:xfrm>
            <a:off x="1797122" y="4678291"/>
            <a:ext cx="26295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FFC600"/>
                </a:solidFill>
                <a:latin typeface="Arial" panose="020B0604020202020204" pitchFamily="34" charset="0"/>
              </a:rPr>
              <a:t>EDUCATION AS A DIFFERENTIATOR</a:t>
            </a:r>
          </a:p>
        </p:txBody>
      </p:sp>
    </p:spTree>
    <p:extLst>
      <p:ext uri="{BB962C8B-B14F-4D97-AF65-F5344CB8AC3E}">
        <p14:creationId xmlns:p14="http://schemas.microsoft.com/office/powerpoint/2010/main" val="32161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 descr="handshak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251"/>
            <a:ext cx="5773654" cy="44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799" y="1056657"/>
            <a:ext cx="8003084" cy="45731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Current manufacturing labor </a:t>
            </a:r>
            <a:r>
              <a:rPr lang="en-US" dirty="0">
                <a:ea typeface="+mn-ea"/>
              </a:rPr>
              <a:t>trends</a:t>
            </a:r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361" indent="-21437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479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470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461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6453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9444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2436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5427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B99BE6B-8189-4674-A002-AD34ADB4EA17}" type="slidenum">
              <a:rPr lang="en-US" altLang="en-US" sz="900">
                <a:solidFill>
                  <a:srgbClr val="5D0C8B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900" dirty="0">
              <a:solidFill>
                <a:srgbClr val="5D0C8B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94551" y="2452433"/>
            <a:ext cx="4293322" cy="2703423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38ADB5"/>
                </a:solidFill>
                <a:ea typeface="+mn-ea"/>
              </a:rPr>
              <a:t>KEY TRAITS OF SUCCESSFUL HIRES.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Work well in teams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Mutual respect for coworkers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Follow directions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+mn-ea"/>
              </a:rPr>
              <a:t>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earn new processes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1800" dirty="0">
              <a:solidFill>
                <a:srgbClr val="FFC600"/>
              </a:solidFill>
              <a:ea typeface="+mn-ea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38ADB5"/>
                </a:solidFill>
                <a:ea typeface="+mn-ea"/>
              </a:rPr>
              <a:t>COMPENSATION TRENDS.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+mn-ea"/>
              </a:rPr>
              <a:t>Increases of 10-20% since 2015</a:t>
            </a:r>
          </a:p>
          <a:p>
            <a:pPr marL="342991" lvl="1" indent="0" fontAlgn="auto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</a:rPr>
              <a:t> </a:t>
            </a: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2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799" y="1056657"/>
            <a:ext cx="8003084" cy="45731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Manufacturing IN THE SOUTHEAST</a:t>
            </a:r>
            <a:endParaRPr lang="en-US" dirty="0">
              <a:ea typeface="+mn-ea"/>
            </a:endParaRPr>
          </a:p>
        </p:txBody>
      </p:sp>
      <p:sp>
        <p:nvSpPr>
          <p:cNvPr id="112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361" indent="-21437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479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470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461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6453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9444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2436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5427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E359E66-26CD-41D0-BA39-F54AE6BE189A}" type="slidenum">
              <a:rPr lang="en-US" altLang="en-US" sz="900">
                <a:solidFill>
                  <a:srgbClr val="5D0C8B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900" dirty="0">
              <a:solidFill>
                <a:srgbClr val="5D0C8B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657362" y="2457197"/>
            <a:ext cx="5144841" cy="22865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 dirty="0">
                <a:solidFill>
                  <a:srgbClr val="38ADB5"/>
                </a:solidFill>
              </a:rPr>
              <a:t>TRENDS, OPPORTUNITIES, &amp; PERCEPTIONS.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High growth industry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Consistent experience and management potential in demand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Solid workers for reasonable pay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Auto manufacturers are asking their suppliers to locate closer to their facilities</a:t>
            </a:r>
          </a:p>
        </p:txBody>
      </p:sp>
      <p:pic>
        <p:nvPicPr>
          <p:cNvPr id="11268" name="Picture 3" descr="pallet-j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218"/>
            <a:ext cx="3544223" cy="371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7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 descr="de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39" y="1666416"/>
            <a:ext cx="3448948" cy="43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799" y="1056657"/>
            <a:ext cx="8003084" cy="45731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Skill mismatch</a:t>
            </a:r>
            <a:endParaRPr lang="en-US" dirty="0">
              <a:ea typeface="+mn-ea"/>
            </a:endParaRPr>
          </a:p>
        </p:txBody>
      </p:sp>
      <p:sp>
        <p:nvSpPr>
          <p:cNvPr id="122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361" indent="-21437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479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470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461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6453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9444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2436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5427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307058-F70A-4B7D-AEE8-E1F580A1C851}" type="slidenum">
              <a:rPr lang="en-US" altLang="en-US" sz="900">
                <a:solidFill>
                  <a:srgbClr val="5D0C8B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sz="900" dirty="0">
              <a:solidFill>
                <a:srgbClr val="5D0C8B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322290" y="2583436"/>
            <a:ext cx="701460" cy="3438230"/>
          </a:xfrm>
          <a:custGeom>
            <a:avLst/>
            <a:gdLst>
              <a:gd name="connsiteX0" fmla="*/ 935420 w 935420"/>
              <a:gd name="connsiteY0" fmla="*/ 4582510 h 4582510"/>
              <a:gd name="connsiteX1" fmla="*/ 935420 w 935420"/>
              <a:gd name="connsiteY1" fmla="*/ 4582510 h 4582510"/>
              <a:gd name="connsiteX2" fmla="*/ 210207 w 935420"/>
              <a:gd name="connsiteY2" fmla="*/ 0 h 4582510"/>
              <a:gd name="connsiteX3" fmla="*/ 0 w 935420"/>
              <a:gd name="connsiteY3" fmla="*/ 4572000 h 4582510"/>
              <a:gd name="connsiteX4" fmla="*/ 935420 w 935420"/>
              <a:gd name="connsiteY4" fmla="*/ 4582510 h 458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420" h="4582510">
                <a:moveTo>
                  <a:pt x="935420" y="4582510"/>
                </a:moveTo>
                <a:lnTo>
                  <a:pt x="935420" y="4582510"/>
                </a:lnTo>
                <a:lnTo>
                  <a:pt x="210207" y="0"/>
                </a:lnTo>
                <a:lnTo>
                  <a:pt x="0" y="4572000"/>
                </a:lnTo>
                <a:lnTo>
                  <a:pt x="935420" y="4582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97734" y="2583436"/>
            <a:ext cx="5024556" cy="1891205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38ADB5"/>
                </a:solidFill>
                <a:latin typeface="Arial" panose="020B0604020202020204" pitchFamily="34" charset="0"/>
              </a:rPr>
              <a:t>OPEN JOBS AREN’T OPEN TO EVERYONE.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Unemployment rate is a little deceptive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Available workers aren’t compatible with available jobs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Learning a skill, or trade, is an immense benefit in manufacturing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86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799" y="1056657"/>
            <a:ext cx="8003084" cy="45731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opportunities in manufacturing</a:t>
            </a:r>
            <a:endParaRPr lang="en-US" dirty="0">
              <a:ea typeface="+mn-ea"/>
            </a:endParaRPr>
          </a:p>
        </p:txBody>
      </p:sp>
      <p:sp>
        <p:nvSpPr>
          <p:cNvPr id="1331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361" indent="-21437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479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470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461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6453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9444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2436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5427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785E608-FE80-4DCB-B1F0-A5C701DF51FB}" type="slidenum">
              <a:rPr lang="en-US" altLang="en-US" sz="900">
                <a:solidFill>
                  <a:srgbClr val="5D0C8B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900" dirty="0">
              <a:solidFill>
                <a:srgbClr val="5D0C8B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485868" y="2576291"/>
            <a:ext cx="5210660" cy="20138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 dirty="0">
                <a:solidFill>
                  <a:srgbClr val="38ADB5"/>
                </a:solidFill>
              </a:rPr>
              <a:t>CAREERS. NOT JUST JOBS.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Skilled Labor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Accounting/Budgeting/Procurement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Marketing/Public Relations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Information Technology</a:t>
            </a:r>
          </a:p>
          <a:p>
            <a:pPr lvl="1">
              <a:defRPr/>
            </a:pPr>
            <a:r>
              <a:rPr lang="en-US" sz="1800" dirty="0">
                <a:solidFill>
                  <a:prstClr val="white">
                    <a:lumMod val="50000"/>
                  </a:prstClr>
                </a:solidFill>
              </a:rPr>
              <a:t>Supply Chain Management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3316" name="Picture 3" descr="handshake-de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361"/>
            <a:ext cx="2753442" cy="436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799" y="1056657"/>
            <a:ext cx="8003084" cy="45731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HIRING AND EDUCATION</a:t>
            </a:r>
            <a:endParaRPr lang="en-US" dirty="0">
              <a:ea typeface="+mn-ea"/>
            </a:endParaRPr>
          </a:p>
        </p:txBody>
      </p:sp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57361" indent="-21437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479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470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461" indent="-171496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886453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229444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572436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915427" indent="-17149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926D780-7828-4015-84F8-FDEE001A2BFA}" type="slidenum">
              <a:rPr lang="en-US" altLang="en-US" sz="900">
                <a:solidFill>
                  <a:srgbClr val="5D0C8B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sz="900" dirty="0">
              <a:solidFill>
                <a:srgbClr val="5D0C8B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371538" y="2197573"/>
            <a:ext cx="5196050" cy="2743915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rgbClr val="38ADB5"/>
                </a:solidFill>
                <a:latin typeface="Arial" panose="020B0604020202020204" pitchFamily="34" charset="0"/>
              </a:rPr>
              <a:t>WHAT EMPLOYERS WANT.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Most manufacturing companies require high school diploma, or GED for skilled labor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Those that don’t may require it for advancement/promotions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Trade schools and colleges in the </a:t>
            </a:r>
            <a:r>
              <a:rPr lang="en-US" altLang="en-US" sz="1800" dirty="0" smtClean="0">
                <a:solidFill>
                  <a:srgbClr val="7F7F7F"/>
                </a:solidFill>
                <a:latin typeface="Arial" panose="020B0604020202020204" pitchFamily="34" charset="0"/>
              </a:rPr>
              <a:t>southeast </a:t>
            </a:r>
            <a:r>
              <a:rPr lang="en-US" altLang="en-US" sz="1800" dirty="0">
                <a:solidFill>
                  <a:srgbClr val="7F7F7F"/>
                </a:solidFill>
                <a:latin typeface="Arial" panose="020B0604020202020204" pitchFamily="34" charset="0"/>
              </a:rPr>
              <a:t>now offer many more specialized degrees to meet the growth of the manufacturing industry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4340" name="Picture 3" descr="standing-togeth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5943"/>
            <a:ext cx="3086904" cy="433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7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0951" y="3539851"/>
            <a:ext cx="5094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Lesley Mace</a:t>
            </a:r>
            <a:endParaRPr lang="en-US" sz="2400" b="1" dirty="0"/>
          </a:p>
          <a:p>
            <a:pPr algn="r"/>
            <a:r>
              <a:rPr lang="en-US" sz="2400" dirty="0" smtClean="0"/>
              <a:t>Senior Economic and Financial Education Specialist</a:t>
            </a:r>
            <a:endParaRPr lang="en-US" sz="2400" dirty="0"/>
          </a:p>
          <a:p>
            <a:pPr algn="r"/>
            <a:r>
              <a:rPr lang="en-US" sz="2400" dirty="0" smtClean="0"/>
              <a:t>Federal Reserve Bank of Atlanta – Jacksonville Branch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55448" y="535697"/>
            <a:ext cx="6130016" cy="950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Maximum Employment Matters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700" b="1" dirty="0" smtClean="0"/>
              <a:t>Exploring Careers in Manufacturing</a:t>
            </a:r>
            <a:endParaRPr lang="en-US" sz="27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975" y="1850147"/>
            <a:ext cx="1295400" cy="161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43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Federal Reserve Bank of Atlanta</a:t>
            </a:r>
            <a:br>
              <a:rPr lang="en-US" dirty="0" smtClean="0"/>
            </a:br>
            <a:r>
              <a:rPr lang="en-US" dirty="0" smtClean="0"/>
              <a:t>Infographics: GDP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3276"/>
            <a:ext cx="52827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6387353"/>
            <a:ext cx="703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https://www.frbatlanta.org/education/classroom-tools/infographics.aspx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41518" y="1524000"/>
            <a:ext cx="2286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Topics: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Definition</a:t>
            </a:r>
          </a:p>
          <a:p>
            <a:endParaRPr lang="en-US" sz="2000" b="1" dirty="0"/>
          </a:p>
          <a:p>
            <a:r>
              <a:rPr lang="en-US" sz="2000" b="1" dirty="0" smtClean="0"/>
              <a:t>Expenditure Model:</a:t>
            </a:r>
          </a:p>
          <a:p>
            <a:r>
              <a:rPr lang="en-US" sz="2000" b="1" dirty="0" smtClean="0"/>
              <a:t>C+I+G+NX</a:t>
            </a:r>
          </a:p>
          <a:p>
            <a:endParaRPr lang="en-US" sz="2000" b="1" dirty="0"/>
          </a:p>
          <a:p>
            <a:r>
              <a:rPr lang="en-US" sz="2000" b="1" dirty="0" smtClean="0"/>
              <a:t>What’s Included and Excluded</a:t>
            </a:r>
          </a:p>
          <a:p>
            <a:endParaRPr lang="en-US" sz="2000" b="1" dirty="0"/>
          </a:p>
          <a:p>
            <a:r>
              <a:rPr lang="en-US" sz="2000" b="1" u="sng" dirty="0" smtClean="0"/>
              <a:t>Formulas:</a:t>
            </a:r>
          </a:p>
          <a:p>
            <a:r>
              <a:rPr lang="en-US" sz="2000" b="1" dirty="0" smtClean="0"/>
              <a:t>Nominal GDP</a:t>
            </a:r>
          </a:p>
          <a:p>
            <a:r>
              <a:rPr lang="en-US" sz="2000" b="1" dirty="0" smtClean="0"/>
              <a:t>Real GDP</a:t>
            </a:r>
          </a:p>
          <a:p>
            <a:r>
              <a:rPr lang="en-US" sz="2000" b="1" dirty="0" smtClean="0"/>
              <a:t>GDP Deflator</a:t>
            </a:r>
          </a:p>
          <a:p>
            <a:r>
              <a:rPr lang="en-US" sz="2000" b="1" dirty="0" smtClean="0"/>
              <a:t>Per capita GDP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0951" y="3539851"/>
            <a:ext cx="5094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Julie Kornegay</a:t>
            </a:r>
            <a:endParaRPr lang="en-US" sz="2400" b="1" dirty="0"/>
          </a:p>
          <a:p>
            <a:pPr algn="r"/>
            <a:r>
              <a:rPr lang="en-US" sz="2400" dirty="0" smtClean="0"/>
              <a:t>Senior Economic and Financial Education Specialist</a:t>
            </a:r>
            <a:endParaRPr lang="en-US" sz="2400" dirty="0"/>
          </a:p>
          <a:p>
            <a:pPr algn="r"/>
            <a:r>
              <a:rPr lang="en-US" sz="2400" dirty="0" smtClean="0"/>
              <a:t>Federal Reserve Bank of Atlanta – Birmingham Branch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55448" y="535697"/>
            <a:ext cx="6130016" cy="950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Maximum Employment Matters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700" b="1" dirty="0" smtClean="0"/>
              <a:t>Exploring Careers in Manufacturing</a:t>
            </a:r>
            <a:endParaRPr lang="en-US" sz="27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2" descr="C:\Users\f4jxs81\AppData\Local\Microsoft\Windows\Temporary Internet Files\Content.Outlook\AQ8KRE8L\Julie Korneg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68" y="1850147"/>
            <a:ext cx="12817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9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03" y="87736"/>
            <a:ext cx="7886700" cy="1325563"/>
          </a:xfrm>
        </p:spPr>
        <p:txBody>
          <a:bodyPr/>
          <a:lstStyle/>
          <a:p>
            <a:r>
              <a:rPr lang="en-US" dirty="0" smtClean="0"/>
              <a:t>Infographic Activity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8814"/>
            <a:ext cx="4038600" cy="296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60" y="1737064"/>
            <a:ext cx="3526943" cy="4051752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61722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4"/>
              </a:rPr>
              <a:t>https://www.frbatlanta.org/education/publications/extra-credit/2016/fall/lessons-and-activities/middle-school/macroeconomics/gdp-infographic-activity.aspx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5832"/>
            <a:ext cx="7886700" cy="1325563"/>
          </a:xfrm>
        </p:spPr>
        <p:txBody>
          <a:bodyPr/>
          <a:lstStyle/>
          <a:p>
            <a:r>
              <a:rPr lang="en-US" dirty="0" smtClean="0"/>
              <a:t>Economy Matters Quiz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6343"/>
            <a:ext cx="8229600" cy="304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89" y="4503989"/>
            <a:ext cx="6019799" cy="182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904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hlinkClick r:id="rId4"/>
              </a:rPr>
              <a:t>https://www.frbatlanta.org/economy-matters/quiz/2015/0917-states-gdp-and-country-counterparts</a:t>
            </a:r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193676"/>
            <a:ext cx="7886700" cy="1325563"/>
          </a:xfrm>
        </p:spPr>
        <p:txBody>
          <a:bodyPr/>
          <a:lstStyle/>
          <a:p>
            <a:r>
              <a:rPr lang="en-US" dirty="0" smtClean="0"/>
              <a:t>The Fed Explained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4045"/>
            <a:ext cx="8229600" cy="351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556260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https://www.frbatlanta.org/about/fed-explained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860" y="320155"/>
            <a:ext cx="7886700" cy="1325563"/>
          </a:xfrm>
        </p:spPr>
        <p:txBody>
          <a:bodyPr/>
          <a:lstStyle/>
          <a:p>
            <a:r>
              <a:rPr lang="en-US" dirty="0" smtClean="0"/>
              <a:t>Classroom Economist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8088" y="6172200"/>
            <a:ext cx="601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hlinkClick r:id="rId2"/>
              </a:rPr>
              <a:t>https://www.frbatlanta.org/education/classroom-economist/gdp.aspx</a:t>
            </a:r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8" y="1284307"/>
            <a:ext cx="8019704" cy="48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81000" y="147016"/>
            <a:ext cx="7886700" cy="1325563"/>
          </a:xfrm>
        </p:spPr>
        <p:txBody>
          <a:bodyPr/>
          <a:lstStyle/>
          <a:p>
            <a:r>
              <a:rPr lang="en-US" dirty="0" smtClean="0"/>
              <a:t>Classroom Economist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PowerPoint and Lesson</a:t>
            </a:r>
            <a:endParaRPr lang="en-US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5879"/>
            <a:ext cx="4040188" cy="2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An Economist’s Perspective</a:t>
            </a:r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13992"/>
            <a:ext cx="419100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13992"/>
            <a:ext cx="4041775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62484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https://www.frbatlanta.org/education/classroom-economist/gdp.aspx</a:t>
            </a:r>
            <a:endParaRPr lang="en-US" sz="1400" dirty="0"/>
          </a:p>
          <a:p>
            <a:pPr algn="ctr"/>
            <a:r>
              <a:rPr lang="en-US" sz="1400" dirty="0" smtClean="0"/>
              <a:t>Econ Lowdown Online Learning: </a:t>
            </a:r>
            <a:r>
              <a:rPr lang="en-US" sz="1400" dirty="0" smtClean="0">
                <a:hlinkClick r:id="rId5"/>
              </a:rPr>
              <a:t>https://www.stlouisfed.org/education/econ-lowdown-online-learning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DBE5-FBD5-4A74-952A-0500A271A30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800" y="1066800"/>
            <a:ext cx="817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i="1" dirty="0" smtClean="0"/>
          </a:p>
          <a:p>
            <a:pPr algn="ctr"/>
            <a:endParaRPr lang="en-US" sz="3200" b="1" i="1" dirty="0"/>
          </a:p>
          <a:p>
            <a:r>
              <a:rPr lang="en-US" sz="3200" b="1" i="1" dirty="0" smtClean="0"/>
              <a:t>How </a:t>
            </a:r>
            <a:r>
              <a:rPr lang="en-US" sz="3200" b="1" i="1" dirty="0"/>
              <a:t>W</a:t>
            </a:r>
            <a:r>
              <a:rPr lang="en-US" sz="3200" b="1" i="1" dirty="0" smtClean="0"/>
              <a:t>e’ll </a:t>
            </a:r>
            <a:r>
              <a:rPr lang="en-US" sz="3200" b="1" i="1" dirty="0"/>
              <a:t>T</a:t>
            </a:r>
            <a:r>
              <a:rPr lang="en-US" sz="3200" b="1" i="1" dirty="0" smtClean="0"/>
              <a:t>ake Questions: </a:t>
            </a:r>
            <a:endParaRPr lang="en-US" sz="2400" i="1" dirty="0" smtClean="0"/>
          </a:p>
          <a:p>
            <a:r>
              <a:rPr lang="en-US" sz="2800" i="1" dirty="0" smtClean="0"/>
              <a:t>Click </a:t>
            </a:r>
            <a:r>
              <a:rPr lang="en-US" sz="2800" i="1" dirty="0"/>
              <a:t>the </a:t>
            </a:r>
            <a:r>
              <a:rPr lang="en-US" sz="2800" b="1" i="1" dirty="0"/>
              <a:t>Ask Question </a:t>
            </a:r>
            <a:r>
              <a:rPr lang="en-US" sz="2800" i="1" dirty="0"/>
              <a:t>button in the </a:t>
            </a:r>
            <a:r>
              <a:rPr lang="en-US" sz="2800" i="1" dirty="0" smtClean="0"/>
              <a:t>lower-left </a:t>
            </a:r>
            <a:r>
              <a:rPr lang="en-US" sz="2800" i="1" dirty="0"/>
              <a:t>section of the webinar </a:t>
            </a:r>
            <a:r>
              <a:rPr lang="en-US" sz="2800" i="1" dirty="0" smtClean="0"/>
              <a:t>window</a:t>
            </a:r>
            <a:endParaRPr lang="en-US" sz="2800" b="1" i="1" dirty="0"/>
          </a:p>
          <a:p>
            <a:endParaRPr lang="en-US" sz="2800" b="1" i="1" dirty="0" smtClean="0"/>
          </a:p>
          <a:p>
            <a:endParaRPr lang="en-US" sz="2800" b="1" i="1" dirty="0" smtClean="0"/>
          </a:p>
          <a:p>
            <a:endParaRPr lang="en-US" sz="2800" b="1" i="1" dirty="0" smtClean="0"/>
          </a:p>
          <a:p>
            <a:endParaRPr lang="en-US" sz="28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B714153-7F28-4F3A-A739-94F3E75FCC3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105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7407" y="1180676"/>
            <a:ext cx="5015592" cy="17907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Maximum Employment Matters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044" y="2971375"/>
            <a:ext cx="3524956" cy="1191050"/>
          </a:xfrm>
        </p:spPr>
        <p:txBody>
          <a:bodyPr>
            <a:normAutofit/>
          </a:bodyPr>
          <a:lstStyle/>
          <a:p>
            <a:pPr algn="r"/>
            <a:r>
              <a:rPr lang="en-US" sz="2400" dirty="0"/>
              <a:t>Exploring </a:t>
            </a:r>
            <a:r>
              <a:rPr lang="en-US" sz="2400" dirty="0" smtClean="0"/>
              <a:t>Opportunity Occupations and Careers in Healthcare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96050" y="4600170"/>
            <a:ext cx="2343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prstClr val="black"/>
                </a:solidFill>
              </a:rPr>
              <a:t>Save the Date</a:t>
            </a:r>
          </a:p>
          <a:p>
            <a:pPr algn="r"/>
            <a:r>
              <a:rPr lang="en-US" sz="2800" dirty="0" smtClean="0">
                <a:solidFill>
                  <a:prstClr val="black"/>
                </a:solidFill>
              </a:rPr>
              <a:t>April 10, </a:t>
            </a:r>
            <a:r>
              <a:rPr lang="en-US" sz="2800" dirty="0">
                <a:solidFill>
                  <a:prstClr val="black"/>
                </a:solidFill>
              </a:rPr>
              <a:t>2017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210" y="307097"/>
            <a:ext cx="6130016" cy="986943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Thank You For Participating  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3720" y="1701537"/>
            <a:ext cx="53095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Survey</a:t>
            </a:r>
          </a:p>
          <a:p>
            <a:pPr algn="r"/>
            <a:r>
              <a:rPr lang="en-US" sz="2400" b="1" dirty="0" smtClean="0"/>
              <a:t>Resources</a:t>
            </a:r>
          </a:p>
          <a:p>
            <a:pPr algn="r"/>
            <a:r>
              <a:rPr lang="en-US" sz="2400" b="1" dirty="0" smtClean="0"/>
              <a:t>Notification of Online Archive</a:t>
            </a:r>
          </a:p>
          <a:p>
            <a:pPr algn="r"/>
            <a:endParaRPr lang="en-US" sz="2400" b="1" dirty="0"/>
          </a:p>
          <a:p>
            <a:pPr algn="ctr"/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</a:rPr>
              <a:t>Find information about other upcoming programs and classroom resources at: </a:t>
            </a:r>
          </a:p>
          <a:p>
            <a:pPr algn="ctr"/>
            <a:r>
              <a:rPr lang="en-US" sz="2400" b="1" i="1" dirty="0">
                <a:hlinkClick r:id="rId3"/>
              </a:rPr>
              <a:t>https://www.frbatlanta.org/education</a:t>
            </a:r>
            <a:r>
              <a:rPr lang="en-US" sz="2400" b="1" i="1" dirty="0"/>
              <a:t> </a:t>
            </a:r>
          </a:p>
          <a:p>
            <a:pPr algn="ctr"/>
            <a:endParaRPr lang="en-US" sz="2400" b="1" i="1" dirty="0"/>
          </a:p>
          <a:p>
            <a:pPr algn="r"/>
            <a:endParaRPr lang="en-US" sz="2400" b="1" dirty="0" smtClean="0"/>
          </a:p>
          <a:p>
            <a:pPr algn="r"/>
            <a:endParaRPr lang="en-US" sz="2400" b="1" dirty="0"/>
          </a:p>
          <a:p>
            <a:pPr algn="r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32" y="307097"/>
            <a:ext cx="2658086" cy="1335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1026371"/>
            <a:ext cx="3645694" cy="48340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38125"/>
            <a:ext cx="4819650" cy="2085975"/>
          </a:xfrm>
        </p:spPr>
        <p:txBody>
          <a:bodyPr>
            <a:normAutofit/>
          </a:bodyPr>
          <a:lstStyle/>
          <a:p>
            <a:pPr marL="171450" indent="-171450">
              <a:spcBef>
                <a:spcPts val="750"/>
              </a:spcBef>
            </a:pPr>
            <a:r>
              <a:rPr lang="en-US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Why is the Federal Reserve Bank hosting a webinar on careers in manufacturing?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2558" y="2276593"/>
            <a:ext cx="4199334" cy="2333625"/>
          </a:xfrm>
        </p:spPr>
        <p:txBody>
          <a:bodyPr>
            <a:norm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Dual mandate of price stability and maximum employment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8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292235"/>
              </p:ext>
            </p:extLst>
          </p:nvPr>
        </p:nvGraphicFramePr>
        <p:xfrm>
          <a:off x="628650" y="1371601"/>
          <a:ext cx="7886700" cy="411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41" y="327745"/>
            <a:ext cx="8136969" cy="662939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The Fed offers education outreach programs that are </a:t>
            </a:r>
            <a:r>
              <a:rPr lang="en-US" sz="3000" b="1" dirty="0" smtClean="0">
                <a:solidFill>
                  <a:srgbClr val="0070C0"/>
                </a:solidFill>
              </a:rPr>
              <a:t>economics </a:t>
            </a:r>
            <a:r>
              <a:rPr lang="en-US" sz="3000" b="1" dirty="0">
                <a:solidFill>
                  <a:srgbClr val="0070C0"/>
                </a:solidFill>
              </a:rPr>
              <a:t>and personal finance oriented.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 descr="https://fedsharesites.frb.org/dist/7G/CHICAGO/pa/eecs/Shared%20Documents/Purposes%20and%20Functions%20Graphics/fig-1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83" y="1303507"/>
            <a:ext cx="6994420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5448" y="535697"/>
            <a:ext cx="6130016" cy="950203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Maximum Employment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Matters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700" b="1" dirty="0" smtClean="0"/>
              <a:t>Exploring Careers in Manufacturing</a:t>
            </a:r>
            <a:endParaRPr lang="en-US" sz="27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75958" y="3248855"/>
            <a:ext cx="530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Troy Balthrop</a:t>
            </a:r>
            <a:endParaRPr lang="en-US" sz="2400" b="1" dirty="0"/>
          </a:p>
          <a:p>
            <a:pPr algn="r"/>
            <a:r>
              <a:rPr lang="en-US" sz="2400" dirty="0" smtClean="0"/>
              <a:t>Senior REIN Analyst</a:t>
            </a:r>
            <a:endParaRPr lang="en-US" sz="2400" dirty="0"/>
          </a:p>
          <a:p>
            <a:pPr algn="r"/>
            <a:r>
              <a:rPr lang="en-US" sz="2400" dirty="0"/>
              <a:t>Federal Reserve Bank of Atlanta – </a:t>
            </a:r>
            <a:r>
              <a:rPr lang="en-US" sz="2400" dirty="0" smtClean="0"/>
              <a:t>Nashville Branch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BE5-FBD5-4A74-952A-0500A271A30D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67" y="1802522"/>
            <a:ext cx="1261028" cy="1446333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3563435"/>
            <a:ext cx="3191933" cy="3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52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The Sixth District 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upload.wikimedia.org/wikipedia/commons/thumb/4/49/6thdistrict_Federal_Reserve_Bank_of_Atlanta.svg/343px-6thdistrict_Federal_Reserve_Bank_of_Atlant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553199" cy="47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 bwMode="auto">
          <a:xfrm>
            <a:off x="4927802" y="2334807"/>
            <a:ext cx="304800" cy="30480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232323"/>
              </a:solidFill>
              <a:latin typeface="Times" pitchFamily="18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788" y="55543"/>
            <a:ext cx="8445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The manufacturing sector accounts for eight percent of U.S. employment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32184" y="6619879"/>
            <a:ext cx="2735424" cy="3048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32323"/>
                </a:solidFill>
              </a:rPr>
              <a:t>Source: </a:t>
            </a:r>
            <a:r>
              <a:rPr lang="en-US" sz="1200" b="1" dirty="0" smtClean="0">
                <a:solidFill>
                  <a:srgbClr val="232323"/>
                </a:solidFill>
              </a:rPr>
              <a:t>Bureau of Labor Statistics</a:t>
            </a:r>
            <a:endParaRPr lang="en-US" sz="1200" b="1" dirty="0">
              <a:solidFill>
                <a:srgbClr val="23232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7999" y="6615023"/>
            <a:ext cx="2438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232323"/>
                </a:solidFill>
              </a:rPr>
              <a:t>December 2016</a:t>
            </a:r>
            <a:endParaRPr lang="en-US" sz="1200" b="1" dirty="0">
              <a:solidFill>
                <a:srgbClr val="23232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1219200"/>
            <a:ext cx="8669263" cy="5361801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C480ED01-E69B-4856-B6C9-246CF2375F14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234&quot;&gt;&lt;object type=&quot;3&quot; unique_id=&quot;10235&quot;&gt;&lt;property id=&quot;20148&quot; value=&quot;5&quot;/&gt;&lt;property id=&quot;20300&quot; value=&quot;Slide 1 - &amp;quot;Maximum Employment Matters&amp;quot;&quot;/&gt;&lt;property id=&quot;20307&quot; value=&quot;256&quot;/&gt;&lt;/object&gt;&lt;object type=&quot;3&quot; unique_id=&quot;10236&quot;&gt;&lt;property id=&quot;20148&quot; value=&quot;5&quot;/&gt;&lt;property id=&quot;20300&quot; value=&quot;Slide 2 - &amp;quot;Welcome&amp;quot;&quot;/&gt;&lt;property id=&quot;20307&quot; value=&quot;293&quot;/&gt;&lt;/object&gt;&lt;object type=&quot;3&quot; unique_id=&quot;10237&quot;&gt;&lt;property id=&quot;20148&quot; value=&quot;5&quot;/&gt;&lt;property id=&quot;20300&quot; value=&quot;Slide 3&quot;/&gt;&lt;property id=&quot;20307&quot; value=&quot;322&quot;/&gt;&lt;/object&gt;&lt;object type=&quot;3&quot; unique_id=&quot;10238&quot;&gt;&lt;property id=&quot;20148&quot; value=&quot;5&quot;/&gt;&lt;property id=&quot;20300&quot; value=&quot;Slide 4 - &amp;quot;Why is the Federal Reserve Bank hosting a webinar on careers in manufacturing? &amp;quot;&quot;/&gt;&lt;property id=&quot;20307&quot; value=&quot;275&quot;/&gt;&lt;/object&gt;&lt;object type=&quot;3&quot; unique_id=&quot;10239&quot;&gt;&lt;property id=&quot;20148&quot; value=&quot;5&quot;/&gt;&lt;property id=&quot;20300&quot; value=&quot;Slide 5&quot;/&gt;&lt;property id=&quot;20307&quot; value=&quot;285&quot;/&gt;&lt;/object&gt;&lt;object type=&quot;3&quot; unique_id=&quot;10240&quot;&gt;&lt;property id=&quot;20148&quot; value=&quot;5&quot;/&gt;&lt;property id=&quot;20300&quot; value=&quot;Slide 6 - &amp;quot;Maximum Employment Matters Exploring Careers in Manufacturing&amp;quot;&quot;/&gt;&lt;property id=&quot;20307&quot; value=&quot;266&quot;/&gt;&lt;/object&gt;&lt;object type=&quot;3&quot; unique_id=&quot;10241&quot;&gt;&lt;property id=&quot;20148&quot; value=&quot;5&quot;/&gt;&lt;property id=&quot;20300&quot; value=&quot;Slide 7&quot;/&gt;&lt;property id=&quot;20307&quot; value=&quot;308&quot;/&gt;&lt;/object&gt;&lt;object type=&quot;3&quot; unique_id=&quot;10242&quot;&gt;&lt;property id=&quot;20148&quot; value=&quot;5&quot;/&gt;&lt;property id=&quot;20300&quot; value=&quot;Slide 8&quot;/&gt;&lt;property id=&quot;20307&quot; value=&quot;309&quot;/&gt;&lt;/object&gt;&lt;object type=&quot;3&quot; unique_id=&quot;10243&quot;&gt;&lt;property id=&quot;20148&quot; value=&quot;5&quot;/&gt;&lt;property id=&quot;20300&quot; value=&quot;Slide 9&quot;/&gt;&lt;property id=&quot;20307&quot; value=&quot;310&quot;/&gt;&lt;/object&gt;&lt;object type=&quot;3&quot; unique_id=&quot;10244&quot;&gt;&lt;property id=&quot;20148&quot; value=&quot;5&quot;/&gt;&lt;property id=&quot;20300&quot; value=&quot;Slide 10&quot;/&gt;&lt;property id=&quot;20307&quot; value=&quot;311&quot;/&gt;&lt;/object&gt;&lt;object type=&quot;3&quot; unique_id=&quot;10245&quot;&gt;&lt;property id=&quot;20148&quot; value=&quot;5&quot;/&gt;&lt;property id=&quot;20300&quot; value=&quot;Slide 11 - &amp;quot;Unemployment rates &amp;quot;&quot;/&gt;&lt;property id=&quot;20307&quot; value=&quot;312&quot;/&gt;&lt;/object&gt;&lt;object type=&quot;3&quot; unique_id=&quot;10246&quot;&gt;&lt;property id=&quot;20148&quot; value=&quot;5&quot;/&gt;&lt;property id=&quot;20300&quot; value=&quot;Slide 12&quot;/&gt;&lt;property id=&quot;20307&quot; value=&quot;313&quot;/&gt;&lt;/object&gt;&lt;object type=&quot;3&quot; unique_id=&quot;10247&quot;&gt;&lt;property id=&quot;20148&quot; value=&quot;5&quot;/&gt;&lt;property id=&quot;20300&quot; value=&quot;Slide 13&quot;/&gt;&lt;property id=&quot;20307&quot; value=&quot;314&quot;/&gt;&lt;/object&gt;&lt;object type=&quot;3&quot; unique_id=&quot;10248&quot;&gt;&lt;property id=&quot;20148&quot; value=&quot;5&quot;/&gt;&lt;property id=&quot;20300&quot; value=&quot;Slide 14&quot;/&gt;&lt;property id=&quot;20307&quot; value=&quot;315&quot;/&gt;&lt;/object&gt;&lt;object type=&quot;3&quot; unique_id=&quot;10249&quot;&gt;&lt;property id=&quot;20148&quot; value=&quot;5&quot;/&gt;&lt;property id=&quot;20300&quot; value=&quot;Slide 15&quot;/&gt;&lt;property id=&quot;20307&quot; value=&quot;316&quot;/&gt;&lt;/object&gt;&lt;object type=&quot;3&quot; unique_id=&quot;10250&quot;&gt;&lt;property id=&quot;20148&quot; value=&quot;5&quot;/&gt;&lt;property id=&quot;20300&quot; value=&quot;Slide 16 - &amp;quot;A career in manufacturing….hmm&amp;quot;&quot;/&gt;&lt;property id=&quot;20307&quot; value=&quot;317&quot;/&gt;&lt;/object&gt;&lt;object type=&quot;3&quot; unique_id=&quot;10251&quot;&gt;&lt;property id=&quot;20148&quot; value=&quot;5&quot;/&gt;&lt;property id=&quot;20300&quot; value=&quot;Slide 17 - &amp;quot;Manufacturing Myths&amp;quot;&quot;/&gt;&lt;property id=&quot;20307&quot; value=&quot;318&quot;/&gt;&lt;/object&gt;&lt;object type=&quot;3&quot; unique_id=&quot;10252&quot;&gt;&lt;property id=&quot;20148&quot; value=&quot;5&quot;/&gt;&lt;property id=&quot;20300&quot; value=&quot;Slide 18 - &amp;quot;Purchasing Managers Index (PMI)&amp;quot;&quot;/&gt;&lt;property id=&quot;20307&quot; value=&quot;319&quot;/&gt;&lt;/object&gt;&lt;object type=&quot;3&quot; unique_id=&quot;10253&quot;&gt;&lt;property id=&quot;20148&quot; value=&quot;5&quot;/&gt;&lt;property id=&quot;20300&quot; value=&quot;Slide 19&quot;/&gt;&lt;property id=&quot;20307&quot; value=&quot;320&quot;/&gt;&lt;/object&gt;&lt;object type=&quot;3&quot; unique_id=&quot;10254&quot;&gt;&lt;property id=&quot;20148&quot; value=&quot;5&quot;/&gt;&lt;property id=&quot;20300&quot; value=&quot;Slide 20&quot;/&gt;&lt;property id=&quot;20307&quot; value=&quot;265&quot;/&gt;&lt;/object&gt;&lt;object type=&quot;3&quot; unique_id=&quot;10255&quot;&gt;&lt;property id=&quot;20148&quot; value=&quot;5&quot;/&gt;&lt;property id=&quot;20300&quot; value=&quot;Slide 21&quot;/&gt;&lt;property id=&quot;20307&quot; value=&quot;331&quot;/&gt;&lt;/object&gt;&lt;object type=&quot;3&quot; unique_id=&quot;10256&quot;&gt;&lt;property id=&quot;20148&quot; value=&quot;5&quot;/&gt;&lt;property id=&quot;20300&quot; value=&quot;Slide 22&quot;/&gt;&lt;property id=&quot;20307&quot; value=&quot;332&quot;/&gt;&lt;/object&gt;&lt;object type=&quot;3&quot; unique_id=&quot;10257&quot;&gt;&lt;property id=&quot;20148&quot; value=&quot;5&quot;/&gt;&lt;property id=&quot;20300&quot; value=&quot;Slide 23&quot;/&gt;&lt;property id=&quot;20307&quot; value=&quot;333&quot;/&gt;&lt;/object&gt;&lt;object type=&quot;3&quot; unique_id=&quot;10258&quot;&gt;&lt;property id=&quot;20148&quot; value=&quot;5&quot;/&gt;&lt;property id=&quot;20300&quot; value=&quot;Slide 24&quot;/&gt;&lt;property id=&quot;20307&quot; value=&quot;334&quot;/&gt;&lt;/object&gt;&lt;object type=&quot;3&quot; unique_id=&quot;10259&quot;&gt;&lt;property id=&quot;20148&quot; value=&quot;5&quot;/&gt;&lt;property id=&quot;20300&quot; value=&quot;Slide 25&quot;/&gt;&lt;property id=&quot;20307&quot; value=&quot;335&quot;/&gt;&lt;/object&gt;&lt;object type=&quot;3&quot; unique_id=&quot;10260&quot;&gt;&lt;property id=&quot;20148&quot; value=&quot;5&quot;/&gt;&lt;property id=&quot;20300&quot; value=&quot;Slide 26&quot;/&gt;&lt;property id=&quot;20307&quot; value=&quot;336&quot;/&gt;&lt;/object&gt;&lt;object type=&quot;3&quot; unique_id=&quot;10261&quot;&gt;&lt;property id=&quot;20148&quot; value=&quot;5&quot;/&gt;&lt;property id=&quot;20300&quot; value=&quot;Slide 27&quot;/&gt;&lt;property id=&quot;20307&quot; value=&quot;294&quot;/&gt;&lt;/object&gt;&lt;object type=&quot;3&quot; unique_id=&quot;10262&quot;&gt;&lt;property id=&quot;20148&quot; value=&quot;5&quot;/&gt;&lt;property id=&quot;20300&quot; value=&quot;Slide 28 - &amp;quot;The Fed offers education outreach programs that are economic and personal finance oriented.&amp;quot;&quot;/&gt;&lt;property id=&quot;20307&quot; value=&quot;321&quot;/&gt;&lt;/object&gt;&lt;object type=&quot;3&quot; unique_id=&quot;10263&quot;&gt;&lt;property id=&quot;20148&quot; value=&quot;5&quot;/&gt;&lt;property id=&quot;20300&quot; value=&quot;Slide 29 - &amp;quot;Federal Reserve Bank of Atlanta Infographics: GDP&amp;quot;&quot;/&gt;&lt;property id=&quot;20307&quot; value=&quot;295&quot;/&gt;&lt;/object&gt;&lt;object type=&quot;3&quot; unique_id=&quot;10264&quot;&gt;&lt;property id=&quot;20148&quot; value=&quot;5&quot;/&gt;&lt;property id=&quot;20300&quot; value=&quot;Slide 30 - &amp;quot;Infographic Activity&amp;quot;&quot;/&gt;&lt;property id=&quot;20307&quot; value=&quot;296&quot;/&gt;&lt;/object&gt;&lt;object type=&quot;3&quot; unique_id=&quot;10265&quot;&gt;&lt;property id=&quot;20148&quot; value=&quot;5&quot;/&gt;&lt;property id=&quot;20300&quot; value=&quot;Slide 31 - &amp;quot;Economy Matters Quiz&amp;quot;&quot;/&gt;&lt;property id=&quot;20307&quot; value=&quot;297&quot;/&gt;&lt;/object&gt;&lt;object type=&quot;3&quot; unique_id=&quot;10266&quot;&gt;&lt;property id=&quot;20148&quot; value=&quot;5&quot;/&gt;&lt;property id=&quot;20300&quot; value=&quot;Slide 32 - &amp;quot;The Fed Explained&amp;quot;&quot;/&gt;&lt;property id=&quot;20307&quot; value=&quot;298&quot;/&gt;&lt;/object&gt;&lt;object type=&quot;3&quot; unique_id=&quot;10267&quot;&gt;&lt;property id=&quot;20148&quot; value=&quot;5&quot;/&gt;&lt;property id=&quot;20300&quot; value=&quot;Slide 33 - &amp;quot;Classroom Economist&amp;quot;&quot;/&gt;&lt;property id=&quot;20307&quot; value=&quot;299&quot;/&gt;&lt;/object&gt;&lt;object type=&quot;3&quot; unique_id=&quot;10268&quot;&gt;&lt;property id=&quot;20148&quot; value=&quot;5&quot;/&gt;&lt;property id=&quot;20300&quot; value=&quot;Slide 34 - &amp;quot;Classroom Economist&amp;quot;&quot;/&gt;&lt;property id=&quot;20307&quot; value=&quot;300&quot;/&gt;&lt;/object&gt;&lt;object type=&quot;3&quot; unique_id=&quot;10269&quot;&gt;&lt;property id=&quot;20148&quot; value=&quot;5&quot;/&gt;&lt;property id=&quot;20300&quot; value=&quot;Slide 35 - &amp;quot;Questions?&amp;quot;&quot;/&gt;&lt;property id=&quot;20307&quot; value=&quot;338&quot;/&gt;&lt;/object&gt;&lt;object type=&quot;3&quot; unique_id=&quot;10270&quot;&gt;&lt;property id=&quot;20148&quot; value=&quot;5&quot;/&gt;&lt;property id=&quot;20300&quot; value=&quot;Slide 36 - &amp;quot;Maximum Employment Matters&amp;quot;&quot;/&gt;&lt;property id=&quot;20307&quot; value=&quot;301&quot;/&gt;&lt;/object&gt;&lt;object type=&quot;3&quot; unique_id=&quot;10271&quot;&gt;&lt;property id=&quot;20148&quot; value=&quot;5&quot;/&gt;&lt;property id=&quot;20300&quot; value=&quot;Slide 37 - &amp;quot;Thank You For Participating  &amp;quot;&quot;/&gt;&lt;property id=&quot;20307&quot; value=&quot;292&quot;/&gt;&lt;/object&gt;&lt;/object&gt;&lt;object type=&quot;8&quot; unique_id=&quot;103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onInAl template 2.pptx" id="{4C5CC8CD-CD08-4208-A09D-471B91A1A698}" vid="{1EEA501A-6AE8-403D-9108-EB19492F640E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Theme">
  <a:themeElements>
    <a:clrScheme name="Colors_Odie">
      <a:dk1>
        <a:srgbClr val="232323"/>
      </a:dk1>
      <a:lt1>
        <a:srgbClr val="FFFFFF"/>
      </a:lt1>
      <a:dk2>
        <a:srgbClr val="B69236"/>
      </a:dk2>
      <a:lt2>
        <a:srgbClr val="A01D23"/>
      </a:lt2>
      <a:accent1>
        <a:srgbClr val="0E4768"/>
      </a:accent1>
      <a:accent2>
        <a:srgbClr val="768F40"/>
      </a:accent2>
      <a:accent3>
        <a:srgbClr val="F5892F"/>
      </a:accent3>
      <a:accent4>
        <a:srgbClr val="581F54"/>
      </a:accent4>
      <a:accent5>
        <a:srgbClr val="5588A3"/>
      </a:accent5>
      <a:accent6>
        <a:srgbClr val="084225"/>
      </a:accent6>
      <a:hlink>
        <a:srgbClr val="B69236"/>
      </a:hlink>
      <a:folHlink>
        <a:srgbClr val="8B48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2730</TotalTime>
  <Words>1113</Words>
  <Application>Microsoft Office PowerPoint</Application>
  <PresentationFormat>On-screen Show (4:3)</PresentationFormat>
  <Paragraphs>306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MS PGothic</vt:lpstr>
      <vt:lpstr>Arial</vt:lpstr>
      <vt:lpstr>Arial Black</vt:lpstr>
      <vt:lpstr>Calibri</vt:lpstr>
      <vt:lpstr>Calibri Light</vt:lpstr>
      <vt:lpstr>ITC Franklin Gothic DemiCp</vt:lpstr>
      <vt:lpstr>ITC Franklin Gothic MedCd</vt:lpstr>
      <vt:lpstr>Times</vt:lpstr>
      <vt:lpstr>Trebuchet MS</vt:lpstr>
      <vt:lpstr>Wingdings</vt:lpstr>
      <vt:lpstr>Custom Design</vt:lpstr>
      <vt:lpstr>1_Custom Design</vt:lpstr>
      <vt:lpstr>Office Theme</vt:lpstr>
      <vt:lpstr>Default Theme</vt:lpstr>
      <vt:lpstr>8_Custom Design</vt:lpstr>
      <vt:lpstr>2_Custom Design</vt:lpstr>
      <vt:lpstr>9_Custom Design</vt:lpstr>
      <vt:lpstr>3_Custom Design</vt:lpstr>
      <vt:lpstr>7_Custom Design</vt:lpstr>
      <vt:lpstr>Maximum Employment Matters</vt:lpstr>
      <vt:lpstr>Welcome</vt:lpstr>
      <vt:lpstr>PowerPoint Presentation</vt:lpstr>
      <vt:lpstr>Why is the Federal Reserve Bank hosting a webinar on careers in manufacturing? </vt:lpstr>
      <vt:lpstr>PowerPoint Presentation</vt:lpstr>
      <vt:lpstr>The Fed offers education outreach programs that are economics and personal finance oriented.</vt:lpstr>
      <vt:lpstr>Maximum Employment Matters Exploring Careers in Manufacturing</vt:lpstr>
      <vt:lpstr>PowerPoint Presentation</vt:lpstr>
      <vt:lpstr>PowerPoint Presentation</vt:lpstr>
      <vt:lpstr>PowerPoint Presentation</vt:lpstr>
      <vt:lpstr>PowerPoint Presentation</vt:lpstr>
      <vt:lpstr>Unemployment rates </vt:lpstr>
      <vt:lpstr>PowerPoint Presentation</vt:lpstr>
      <vt:lpstr>PowerPoint Presentation</vt:lpstr>
      <vt:lpstr>PowerPoint Presentation</vt:lpstr>
      <vt:lpstr>PowerPoint Presentation</vt:lpstr>
      <vt:lpstr>A career in manufacturing….hmm</vt:lpstr>
      <vt:lpstr>Manufacturing Myths</vt:lpstr>
      <vt:lpstr>Purchasing Managers Index (PMI)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Federal Reserve Bank of Atlanta Infographics: GDP</vt:lpstr>
      <vt:lpstr>Infographic Activity</vt:lpstr>
      <vt:lpstr>Economy Matters Quiz</vt:lpstr>
      <vt:lpstr>The Fed Explained</vt:lpstr>
      <vt:lpstr>Classroom Economist</vt:lpstr>
      <vt:lpstr>Classroom Economist</vt:lpstr>
      <vt:lpstr>Questions?</vt:lpstr>
      <vt:lpstr>Maximum Employment Matters</vt:lpstr>
      <vt:lpstr>Thank You For Participating  </vt:lpstr>
    </vt:vector>
  </TitlesOfParts>
  <Company>Federal Reserve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Kornegay, Julie L</dc:creator>
  <cp:lastModifiedBy>Kornegay, Julie L</cp:lastModifiedBy>
  <cp:revision>88</cp:revision>
  <dcterms:created xsi:type="dcterms:W3CDTF">2016-04-26T14:18:52Z</dcterms:created>
  <dcterms:modified xsi:type="dcterms:W3CDTF">2017-02-03T12:57:32Z</dcterms:modified>
</cp:coreProperties>
</file>