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p, Claire" initials="LC" lastIdx="5" clrIdx="0">
    <p:extLst>
      <p:ext uri="{19B8F6BF-5375-455C-9EA6-DF929625EA0E}">
        <p15:presenceInfo xmlns:p15="http://schemas.microsoft.com/office/powerpoint/2012/main" userId="S::Claire.Loup@atl.frb.org::f17b10e4-94f0-430c-a2fa-a04db265ffec" providerId="AD"/>
      </p:ext>
    </p:extLst>
  </p:cmAuthor>
  <p:cmAuthor id="2" name="Zimmermann, Jeanne" initials="ZJ" lastIdx="1" clrIdx="1">
    <p:extLst>
      <p:ext uri="{19B8F6BF-5375-455C-9EA6-DF929625EA0E}">
        <p15:presenceInfo xmlns:p15="http://schemas.microsoft.com/office/powerpoint/2012/main" userId="S::Jeanne.Zimmermann@atl.frb.org::f54a1043-4092-4b1d-b272-f692e05ad4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8" autoAdjust="0"/>
    <p:restoredTop sz="94660"/>
  </p:normalViewPr>
  <p:slideViewPr>
    <p:cSldViewPr>
      <p:cViewPr varScale="1">
        <p:scale>
          <a:sx n="67" d="100"/>
          <a:sy n="67" d="100"/>
        </p:scale>
        <p:origin x="13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mermann, Jeanne" userId="f54a1043-4092-4b1d-b272-f692e05ad4fa" providerId="ADAL" clId="{8422D89A-5331-4EEC-814B-647F0C827995}"/>
    <pc:docChg chg="modSld">
      <pc:chgData name="Zimmermann, Jeanne" userId="f54a1043-4092-4b1d-b272-f692e05ad4fa" providerId="ADAL" clId="{8422D89A-5331-4EEC-814B-647F0C827995}" dt="2022-02-28T14:02:16.276" v="1" actId="2"/>
      <pc:docMkLst>
        <pc:docMk/>
      </pc:docMkLst>
      <pc:sldChg chg="modSp">
        <pc:chgData name="Zimmermann, Jeanne" userId="f54a1043-4092-4b1d-b272-f692e05ad4fa" providerId="ADAL" clId="{8422D89A-5331-4EEC-814B-647F0C827995}" dt="2022-02-28T14:02:16.276" v="1" actId="2"/>
        <pc:sldMkLst>
          <pc:docMk/>
          <pc:sldMk cId="1850936587" sldId="257"/>
        </pc:sldMkLst>
        <pc:spChg chg="mod">
          <ac:chgData name="Zimmermann, Jeanne" userId="f54a1043-4092-4b1d-b272-f692e05ad4fa" providerId="ADAL" clId="{8422D89A-5331-4EEC-814B-647F0C827995}" dt="2022-02-28T14:02:16.276" v="1" actId="2"/>
          <ac:spMkLst>
            <pc:docMk/>
            <pc:sldMk cId="1850936587" sldId="257"/>
            <ac:spMk id="3" creationId="{00000000-0000-0000-0000-000000000000}"/>
          </ac:spMkLst>
        </pc:spChg>
      </pc:sldChg>
      <pc:sldChg chg="modSp">
        <pc:chgData name="Zimmermann, Jeanne" userId="f54a1043-4092-4b1d-b272-f692e05ad4fa" providerId="ADAL" clId="{8422D89A-5331-4EEC-814B-647F0C827995}" dt="2022-02-28T14:02:14.485" v="0" actId="2"/>
        <pc:sldMkLst>
          <pc:docMk/>
          <pc:sldMk cId="398165830" sldId="262"/>
        </pc:sldMkLst>
        <pc:spChg chg="mod">
          <ac:chgData name="Zimmermann, Jeanne" userId="f54a1043-4092-4b1d-b272-f692e05ad4fa" providerId="ADAL" clId="{8422D89A-5331-4EEC-814B-647F0C827995}" dt="2022-02-28T14:02:14.485" v="0" actId="2"/>
          <ac:spMkLst>
            <pc:docMk/>
            <pc:sldMk cId="398165830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381000" cy="365125"/>
          </a:xfrm>
        </p:spPr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7B4B9-3FEE-864D-B188-0313CE743E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6298395"/>
            <a:ext cx="1573593" cy="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1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3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5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5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5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3AF5-286B-4205-8FE5-D943536986C6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1B71-9BBA-4F65-BB31-347C6E2FDB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F66B8-E94B-FD46-9CCB-271A3DB3EA1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6298395"/>
            <a:ext cx="1573593" cy="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219200"/>
            <a:ext cx="7772400" cy="3428999"/>
          </a:xfrm>
        </p:spPr>
        <p:txBody>
          <a:bodyPr/>
          <a:lstStyle/>
          <a:p>
            <a:r>
              <a:rPr lang="en-US" b="1" dirty="0">
                <a:latin typeface="Franklin Gothic Book" panose="020B0503020102020204" pitchFamily="34" charset="0"/>
              </a:rPr>
              <a:t>Jekyll Island </a:t>
            </a:r>
            <a:br>
              <a:rPr lang="en-US" b="1" dirty="0">
                <a:latin typeface="Franklin Gothic Book" panose="020B0503020102020204" pitchFamily="34" charset="0"/>
              </a:rPr>
            </a:br>
            <a:r>
              <a:rPr lang="en-US" b="1" dirty="0">
                <a:latin typeface="Franklin Gothic Book" panose="020B0503020102020204" pitchFamily="34" charset="0"/>
              </a:rPr>
              <a:t>and the Creation </a:t>
            </a:r>
            <a:br>
              <a:rPr lang="en-US" b="1" dirty="0">
                <a:latin typeface="Franklin Gothic Book" panose="020B0503020102020204" pitchFamily="34" charset="0"/>
              </a:rPr>
            </a:br>
            <a:r>
              <a:rPr lang="en-US" b="1" dirty="0">
                <a:latin typeface="Franklin Gothic Book" panose="020B0503020102020204" pitchFamily="34" charset="0"/>
              </a:rPr>
              <a:t>of the Federal Reserve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The Federal Reserve Act of 1913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1"/>
            <a:ext cx="5181600" cy="4038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Although the Aldrich Plan failed to pass, it was used as a blueprint for the Glass-Owen bill.</a:t>
            </a:r>
          </a:p>
          <a:p>
            <a:r>
              <a:rPr lang="en-US" sz="2400" dirty="0">
                <a:latin typeface="Century" panose="02040604050505020304" pitchFamily="18" charset="0"/>
              </a:rPr>
              <a:t>This bill, which would become known as the Federal Reserve Act, was signed into law by President Woodrow Wilson in 1913.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66800"/>
            <a:ext cx="3365273" cy="43567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39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End of the Jekyll Island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81000" y="1143000"/>
            <a:ext cx="4953000" cy="487680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2000" dirty="0">
                <a:latin typeface="Century" panose="02040604050505020304" pitchFamily="18" charset="0"/>
              </a:rPr>
              <a:t>The Club’s last “season” was in 1942.</a:t>
            </a:r>
          </a:p>
          <a:p>
            <a:pPr>
              <a:spcAft>
                <a:spcPts val="900"/>
              </a:spcAft>
            </a:pPr>
            <a:r>
              <a:rPr lang="en-US" sz="2000" dirty="0">
                <a:latin typeface="Century" panose="02040604050505020304" pitchFamily="18" charset="0"/>
              </a:rPr>
              <a:t>The state of Georgia purchased the island five years later.</a:t>
            </a:r>
          </a:p>
          <a:p>
            <a:pPr>
              <a:spcAft>
                <a:spcPts val="900"/>
              </a:spcAft>
            </a:pPr>
            <a:r>
              <a:rPr lang="en-US" sz="2000" dirty="0">
                <a:latin typeface="Century" panose="02040604050505020304" pitchFamily="18" charset="0"/>
              </a:rPr>
              <a:t>In 1972, Jekyll Island was named to the National Register of Historic Places.</a:t>
            </a:r>
          </a:p>
          <a:p>
            <a:pPr>
              <a:spcAft>
                <a:spcPts val="900"/>
              </a:spcAft>
            </a:pPr>
            <a:r>
              <a:rPr lang="en-US" sz="2000" dirty="0">
                <a:latin typeface="Century" panose="02040604050505020304" pitchFamily="18" charset="0"/>
              </a:rPr>
              <a:t>In 1979, the grounds were designated a National Landmark and the island became the Jekyll Island Historic Landmark District.</a:t>
            </a:r>
          </a:p>
          <a:p>
            <a:r>
              <a:rPr lang="en-US" sz="2000" dirty="0">
                <a:latin typeface="Century" panose="02040604050505020304" pitchFamily="18" charset="0"/>
              </a:rPr>
              <a:t>Restoration began and the club-house reopened as a resort in 1985.</a:t>
            </a:r>
          </a:p>
        </p:txBody>
      </p:sp>
      <p:pic>
        <p:nvPicPr>
          <p:cNvPr id="5" name="Picture 3" descr="D:\Jekyll Island Disk (2) 2-10-2010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89" y="1168190"/>
            <a:ext cx="3511152" cy="3605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Jekyll Island Disk (2) 2-10-2010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89" y="1168190"/>
            <a:ext cx="3511152" cy="3605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Jekyll Island Disk (2) 2-10-2010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89" y="1168190"/>
            <a:ext cx="3511152" cy="3605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Jekyll Island Disk (2) 2-10-2010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89" y="1168190"/>
            <a:ext cx="3511152" cy="3605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Jekyll Island Disk (2) 2-10-2010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89" y="1168190"/>
            <a:ext cx="3511152" cy="3605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Jekyll Island Disk (2) 2-10-2010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89" y="1168190"/>
            <a:ext cx="3511152" cy="36050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58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Jekyll’s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3048000"/>
            <a:ext cx="8229600" cy="160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" panose="02040604050505020304" pitchFamily="18" charset="0"/>
              </a:rPr>
              <a:t>More executive retreat than secret meeting</a:t>
            </a:r>
          </a:p>
          <a:p>
            <a:r>
              <a:rPr lang="en-US" sz="2800" dirty="0">
                <a:latin typeface="Century" panose="02040604050505020304" pitchFamily="18" charset="0"/>
              </a:rPr>
              <a:t>A blueprint for today’s central banking system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838200" y="54841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Photos on slides 2, 7, 8, and 11 courtesy of Corporal Rene Perez, K-9 handler with the Law Enforcement Unit of the Jacksonville Branch of the Atlanta Fed.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71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14500" y="228600"/>
            <a:ext cx="57150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143000"/>
            <a:ext cx="5105400" cy="4191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The history of Jekyll Island</a:t>
            </a:r>
          </a:p>
          <a:p>
            <a:r>
              <a:rPr lang="en-US" sz="2400" dirty="0">
                <a:latin typeface="Century" panose="02040604050505020304" pitchFamily="18" charset="0"/>
              </a:rPr>
              <a:t>Banking panics and the Panic of 1907</a:t>
            </a:r>
          </a:p>
          <a:p>
            <a:r>
              <a:rPr lang="en-US" sz="2400" dirty="0">
                <a:latin typeface="Century" panose="02040604050505020304" pitchFamily="18" charset="0"/>
              </a:rPr>
              <a:t>The Aldrich-Vreeland Act and the National Monetary Commission</a:t>
            </a:r>
          </a:p>
          <a:p>
            <a:r>
              <a:rPr lang="en-US" sz="2400" dirty="0">
                <a:latin typeface="Century" panose="02040604050505020304" pitchFamily="18" charset="0"/>
              </a:rPr>
              <a:t>The historic meeting on Jekyll Island</a:t>
            </a:r>
          </a:p>
          <a:p>
            <a:r>
              <a:rPr lang="en-US" sz="2400" dirty="0">
                <a:latin typeface="Century" panose="02040604050505020304" pitchFamily="18" charset="0"/>
              </a:rPr>
              <a:t>The Aldrich Plan</a:t>
            </a:r>
          </a:p>
          <a:p>
            <a:r>
              <a:rPr lang="en-US" sz="2400" dirty="0">
                <a:latin typeface="Century" panose="02040604050505020304" pitchFamily="18" charset="0"/>
              </a:rPr>
              <a:t>The Federal Reserve Act</a:t>
            </a:r>
          </a:p>
        </p:txBody>
      </p:sp>
      <p:pic>
        <p:nvPicPr>
          <p:cNvPr id="5" name="Picture 3" descr="D:\Jeckyll Island 3=7=10 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1219200"/>
            <a:ext cx="2855313" cy="3962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87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History of Jekyll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143000"/>
            <a:ext cx="5029200" cy="4906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entury" panose="02040604050505020304" pitchFamily="18" charset="0"/>
              </a:rPr>
              <a:t>First explored by Europeans in the 16th century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entury" panose="02040604050505020304" pitchFamily="18" charset="0"/>
              </a:rPr>
              <a:t>Transferred to English control in the 18th century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entury" panose="02040604050505020304" pitchFamily="18" charset="0"/>
              </a:rPr>
              <a:t>Purchased in 1790 by the DuBignons, who then sold it to the Jekyll Island Club in 1886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entury" panose="02040604050505020304" pitchFamily="18" charset="0"/>
              </a:rPr>
              <a:t>Served as an exclusive, members-only winter retreat for prominent families (as the Jekyll Island Club)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3429000" cy="3429000"/>
          </a:xfr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93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Banking Panics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8229600" cy="3505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A series of banking panics plagued the nation in the late 18th century, culminating in the Panic of 1907.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The downfall of one prominent New York City investor led to a series of bank runs and failures that spread to the stock market and created a severe liquidity crisis.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No central bank existed to serve as a lender of last resort when banks ran out of money.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62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Ending the Panic of 1907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5791200" cy="475456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Century" panose="02040604050505020304" pitchFamily="18" charset="0"/>
              </a:rPr>
              <a:t>The US Treasury intervened.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" panose="02040604050505020304" pitchFamily="18" charset="0"/>
              </a:rPr>
              <a:t>John D. Rockefeller committed his own funds.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" panose="02040604050505020304" pitchFamily="18" charset="0"/>
              </a:rPr>
              <a:t>J.P. Morgan persuaded solvent New York City financial institutions, including his own, to extend emergency funds to less-than-solvent New York City banks.</a:t>
            </a:r>
          </a:p>
          <a:p>
            <a:r>
              <a:rPr lang="en-US" sz="2200" dirty="0">
                <a:latin typeface="Century" panose="02040604050505020304" pitchFamily="18" charset="0"/>
              </a:rPr>
              <a:t>The Panic of 1907 led to calls for currency and banking reform and resulted in the passage of the Aldrich-Vreeland Act in 1908.</a:t>
            </a:r>
          </a:p>
          <a:p>
            <a:endParaRPr lang="en-US" sz="2200" dirty="0">
              <a:latin typeface="Century" panose="02040604050505020304" pitchFamily="18" charset="0"/>
            </a:endParaRPr>
          </a:p>
          <a:p>
            <a:endParaRPr lang="en-US" sz="2200" dirty="0"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38200"/>
            <a:ext cx="2756210" cy="48761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29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The Aldrich-Vreeland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581099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Century" panose="02040604050505020304" pitchFamily="18" charset="0"/>
              </a:rPr>
              <a:t>The Act established the National Monetary Commission.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" panose="02040604050505020304" pitchFamily="18" charset="0"/>
              </a:rPr>
              <a:t>This 18-member commission was charged with drafting a plan to reform the nation’s monetary system.</a:t>
            </a:r>
          </a:p>
          <a:p>
            <a:r>
              <a:rPr lang="en-US" sz="2200" dirty="0">
                <a:latin typeface="Century" panose="02040604050505020304" pitchFamily="18" charset="0"/>
              </a:rPr>
              <a:t>It was chaired by Rhode Island Senator Nelson Aldrich, who traveled across Europe to study models of central banking.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47" y="990600"/>
            <a:ext cx="2799609" cy="42942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58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Gridlock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143001"/>
            <a:ext cx="4419600" cy="4267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After two years, the commission still had not drafted a proposal to reform the banking system.</a:t>
            </a:r>
          </a:p>
          <a:p>
            <a:r>
              <a:rPr lang="en-US" sz="2400" dirty="0">
                <a:latin typeface="Century" panose="02040604050505020304" pitchFamily="18" charset="0"/>
              </a:rPr>
              <a:t>Senator Aldrich called a private meeting on Jekyll Island to break the gridlock and come up with a plan.</a:t>
            </a:r>
          </a:p>
        </p:txBody>
      </p:sp>
      <p:pic>
        <p:nvPicPr>
          <p:cNvPr id="5" name="Picture 2" descr="D:\Jekyll Island Disk (2) 2-10-2010 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219014" cy="3581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12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Attendees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3352800" cy="2438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Paul Warburg  </a:t>
            </a:r>
          </a:p>
          <a:p>
            <a:r>
              <a:rPr lang="en-US" sz="2400" dirty="0">
                <a:latin typeface="Century" panose="02040604050505020304" pitchFamily="18" charset="0"/>
              </a:rPr>
              <a:t>Henry Davison</a:t>
            </a:r>
          </a:p>
          <a:p>
            <a:r>
              <a:rPr lang="en-US" sz="2400" dirty="0">
                <a:latin typeface="Century" panose="02040604050505020304" pitchFamily="18" charset="0"/>
              </a:rPr>
              <a:t>Frank Vanderlip </a:t>
            </a:r>
          </a:p>
          <a:p>
            <a:r>
              <a:rPr lang="en-US" sz="2400" dirty="0">
                <a:latin typeface="Century" panose="02040604050505020304" pitchFamily="18" charset="0"/>
              </a:rPr>
              <a:t>Benjamin Strong</a:t>
            </a:r>
          </a:p>
          <a:p>
            <a:r>
              <a:rPr lang="en-US" sz="2400" dirty="0">
                <a:latin typeface="Century" panose="02040604050505020304" pitchFamily="18" charset="0"/>
              </a:rPr>
              <a:t>A. Piatt Andrew</a:t>
            </a:r>
          </a:p>
          <a:p>
            <a:endParaRPr lang="en-US" sz="2400" dirty="0">
              <a:latin typeface="Century" panose="02040604050505020304" pitchFamily="18" charset="0"/>
            </a:endParaRPr>
          </a:p>
        </p:txBody>
      </p:sp>
      <p:pic>
        <p:nvPicPr>
          <p:cNvPr id="4" name="Picture 2" descr="D:\Jeckyll Island 3=7=10 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180114" cy="38134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6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8600"/>
            <a:ext cx="8229600" cy="4297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anklin Gothic Medium" panose="020B0603020102020204" pitchFamily="34" charset="0"/>
              </a:rPr>
              <a:t>Details of the Aldrich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8229600" cy="4038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Regional Banks, known as reserve associations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Directed by a national board of commercial banks</a:t>
            </a:r>
          </a:p>
          <a:p>
            <a:r>
              <a:rPr lang="en-US" sz="2400" dirty="0">
                <a:latin typeface="Century" panose="02040604050505020304" pitchFamily="18" charset="0"/>
              </a:rPr>
              <a:t>The Reserve Associations’ functions would include:</a:t>
            </a:r>
          </a:p>
          <a:p>
            <a:pPr lvl="1"/>
            <a:r>
              <a:rPr lang="en-US" sz="2400" dirty="0">
                <a:latin typeface="Century" panose="02040604050505020304" pitchFamily="18" charset="0"/>
              </a:rPr>
              <a:t>Emergency loans to member banks</a:t>
            </a:r>
          </a:p>
          <a:p>
            <a:pPr lvl="1"/>
            <a:r>
              <a:rPr lang="en-US" sz="2400" dirty="0">
                <a:latin typeface="Century" panose="02040604050505020304" pitchFamily="18" charset="0"/>
              </a:rPr>
              <a:t>The creation of an elastic currency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entury" panose="02040604050505020304" pitchFamily="18" charset="0"/>
              </a:rPr>
              <a:t>Serving as the fiscal agent for the federal government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" panose="02040604050505020304" pitchFamily="18" charset="0"/>
              </a:rPr>
              <a:t>The bill did not pass when sent to Congress</a:t>
            </a:r>
          </a:p>
          <a:p>
            <a:pPr marL="457200" lvl="1" indent="0">
              <a:buNone/>
            </a:pPr>
            <a:endParaRPr lang="en-US" sz="2400" dirty="0">
              <a:latin typeface="Century" panose="020406040505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80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property id=&quot;20141&quot; value=&quot;CE_Q12014_Voiceover_JekyllIsland&quot;/&gt;&lt;property id=&quot;20148&quot; value=&quot;5&quot;/&gt;&lt;property id=&quot;20184&quot; value=&quot;7&quot;/&gt;&lt;property id=&quot;20224&quot; value=&quot;O:\Econ Ed for Web\Classroom Economist\2014\Q1&quot;/&gt;&lt;property id=&quot;20250&quot; value=&quot;0&quot;/&gt;&lt;property id=&quot;20251&quot; value=&quot;0&quot;/&gt;&lt;property id=&quot;20259&quot; value=&quot;1&quot;/&gt;&lt;object type=&quot;2&quot; unique_id=&quot;10002&quot;&gt;&lt;object type=&quot;3&quot; unique_id=&quot;10003&quot;&gt;&lt;property id=&quot;20148&quot; value=&quot;5&quot;/&gt;&lt;property id=&quot;20300&quot; value=&quot;Slide 1 - &amp;quot;Jekyll Island  and the Creation  of the Federal Reserve&amp;quot;&quot;/&gt;&lt;property id=&quot;20307&quot; value=&quot;256&quot;/&gt;&lt;property id=&quot;20309&quot; value=&quot;-1&quot;/&gt;&lt;/object&gt;&lt;object type=&quot;3&quot; unique_id=&quot;10004&quot;&gt;&lt;property id=&quot;20148&quot; value=&quot;5&quot;/&gt;&lt;property id=&quot;20300&quot; value=&quot;Slide 2 - &amp;quot;Topics Covered&amp;quot;&quot;/&gt;&lt;property id=&quot;20307&quot; value=&quot;268&quot;/&gt;&lt;property id=&quot;20309&quot; value=&quot;-1&quot;/&gt;&lt;/object&gt;&lt;object type=&quot;3&quot; unique_id=&quot;10005&quot;&gt;&lt;property id=&quot;20148&quot; value=&quot;5&quot;/&gt;&lt;property id=&quot;20300&quot; value=&quot;Slide 3 - &amp;quot;History of Jekyll Island&amp;quot;&quot;/&gt;&lt;property id=&quot;20307&quot; value=&quot;257&quot;/&gt;&lt;property id=&quot;20309&quot; value=&quot;-1&quot;/&gt;&lt;/object&gt;&lt;object type=&quot;3&quot; unique_id=&quot;10006&quot;&gt;&lt;property id=&quot;20148&quot; value=&quot;5&quot;/&gt;&lt;property id=&quot;20300&quot; value=&quot;Slide 4 - &amp;quot;Banking Panics&amp;quot;&quot;/&gt;&lt;property id=&quot;20307&quot; value=&quot;258&quot;/&gt;&lt;property id=&quot;20309&quot; value=&quot;-1&quot;/&gt;&lt;/object&gt;&lt;object type=&quot;3&quot; unique_id=&quot;10007&quot;&gt;&lt;property id=&quot;20148&quot; value=&quot;5&quot;/&gt;&lt;property id=&quot;20300&quot; value=&quot;Slide 5 - &amp;quot;Ending the Panic of 1907&amp;quot;&quot;/&gt;&lt;property id=&quot;20307&quot; value=&quot;259&quot;/&gt;&lt;property id=&quot;20309&quot; value=&quot;-1&quot;/&gt;&lt;/object&gt;&lt;object type=&quot;3&quot; unique_id=&quot;10008&quot;&gt;&lt;property id=&quot;20148&quot; value=&quot;5&quot;/&gt;&lt;property id=&quot;20300&quot; value=&quot;Slide 6 - &amp;quot;The Aldrich-Vreeland Act&amp;quot;&quot;/&gt;&lt;property id=&quot;20307&quot; value=&quot;260&quot;/&gt;&lt;property id=&quot;20309&quot; value=&quot;-1&quot;/&gt;&lt;/object&gt;&lt;object type=&quot;3&quot; unique_id=&quot;10009&quot;&gt;&lt;property id=&quot;20148&quot; value=&quot;5&quot;/&gt;&lt;property id=&quot;20300&quot; value=&quot;Slide 7 - &amp;quot;Gridlock&amp;quot;&quot;/&gt;&lt;property id=&quot;20307&quot; value=&quot;261&quot;/&gt;&lt;property id=&quot;20309&quot; value=&quot;-1&quot;/&gt;&lt;/object&gt;&lt;object type=&quot;3&quot; unique_id=&quot;10010&quot;&gt;&lt;property id=&quot;20148&quot; value=&quot;5&quot;/&gt;&lt;property id=&quot;20300&quot; value=&quot;Slide 8 - &amp;quot;Attendees&amp;quot;&quot;/&gt;&lt;property id=&quot;20307&quot; value=&quot;262&quot;/&gt;&lt;property id=&quot;20309&quot; value=&quot;-1&quot;/&gt;&lt;/object&gt;&lt;object type=&quot;3&quot; unique_id=&quot;10011&quot;&gt;&lt;property id=&quot;20148&quot; value=&quot;5&quot;/&gt;&lt;property id=&quot;20300&quot; value=&quot;Slide 9 - &amp;quot;Details of the Aldrich Plan&amp;quot;&quot;/&gt;&lt;property id=&quot;20307&quot; value=&quot;264&quot;/&gt;&lt;property id=&quot;20309&quot; value=&quot;-1&quot;/&gt;&lt;/object&gt;&lt;object type=&quot;3&quot; unique_id=&quot;10012&quot;&gt;&lt;property id=&quot;20148&quot; value=&quot;5&quot;/&gt;&lt;property id=&quot;20300&quot; value=&quot;Slide 10 - &amp;quot;The Federal Reserve Act of 1913&amp;quot;&quot;/&gt;&lt;property id=&quot;20307&quot; value=&quot;265&quot;/&gt;&lt;property id=&quot;20309&quot; value=&quot;-1&quot;/&gt;&lt;/object&gt;&lt;object type=&quot;3&quot; unique_id=&quot;10013&quot;&gt;&lt;property id=&quot;20148&quot; value=&quot;5&quot;/&gt;&lt;property id=&quot;20300&quot; value=&quot;Slide 11 - &amp;quot;End of the Jekyll Island Club&amp;quot;&quot;/&gt;&lt;property id=&quot;20307&quot; value=&quot;267&quot;/&gt;&lt;property id=&quot;20309&quot; value=&quot;-1&quot;/&gt;&lt;/object&gt;&lt;object type=&quot;3&quot; unique_id=&quot;10014&quot;&gt;&lt;property id=&quot;20148&quot; value=&quot;5&quot;/&gt;&lt;property id=&quot;20300&quot; value=&quot;Slide 12 - &amp;quot;Jekyll’s Legacy&amp;quot;&quot;/&gt;&lt;property id=&quot;20307&quot; value=&quot;269&quot;/&gt;&lt;property id=&quot;20309&quot; value=&quot;-1&quot;/&gt;&lt;/object&gt;&lt;/object&gt;&lt;object type=&quot;8&quot; unique_id=&quot;10028&quot;&gt;&lt;/object&gt;&lt;object type=&quot;4&quot; unique_id=&quot;10099&quot;&gt;&lt;/object&gt;&lt;object type=&quot;10&quot; unique_id=&quot;10100&quot;&gt;&lt;object type=&quot;11&quot; unique_id=&quot;10101&quot;&gt;&lt;/object&gt;&lt;/object&gt;&lt;/object&gt;&lt;/database&gt;"/>
  <p:tag name="MMPROD_THEME_BG_IMAGE" val="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1 Slide Jekyll Island.mp3"/>
  <p:tag name="PPSNARRATION" val="1,1823791675,O:\Econ Ed for Web\Classroom Economist\2014\Q1\CE_Q12014_Voiceover_JekyllIsland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8&quot;/&gt;&lt;lineCharCount val=&quot;2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2 Slide Jekyll Island.mp3"/>
  <p:tag name="PPSNARRATION" val="2,1823791675,O:\Econ Ed for Web\Classroom Economist\2014\Q1\CE_Q12014_Voiceover_JekyllIsland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9&quot;/&gt;&lt;lineCharCount val=&quot;32&quot;/&gt;&lt;lineCharCount val=&quot;5&quot;/&gt;&lt;lineCharCount val=&quot;29&quot;/&gt;&lt;lineCharCount val=&quot;22&quot;/&gt;&lt;lineCharCount val=&quot;11&quot;/&gt;&lt;lineCharCount val=&quot;31&quot;/&gt;&lt;lineCharCount val=&quot;7&quot;/&gt;&lt;lineCharCount val=&quot;17&quot;/&gt;&lt;lineCharCount val=&quot;2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3 Slide Jekyll Island.mp3"/>
  <p:tag name="PPSNARRATION" val="3,1823791675,O:\Econ Ed for Web\Classroom Economist\2014\Q1\CE_Q12014_Voiceover_JekyllIsland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31&quot;/&gt;&lt;lineCharCount val=&quot;18&quot;/&gt;&lt;lineCharCount val=&quot;31&quot;/&gt;&lt;lineCharCount val=&quot;21&quot;/&gt;&lt;lineCharCount val=&quot;26&quot;/&gt;&lt;lineCharCount val=&quot;31&quot;/&gt;&lt;lineCharCount val=&quot;32&quot;/&gt;&lt;lineCharCount val=&quot;24&quot;/&gt;&lt;lineCharCount val=&quot;28&quot;/&gt;&lt;lineCharCount val=&quot;31&quot;/&gt;&lt;lineCharCount val=&quot;2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4 Slide Jekyll Island.mp3"/>
  <p:tag name="PPSNARRATION" val="4,1823791675,O:\Econ Ed for Web\Classroom Economist\2014\Q1\CE_Q12014_Voiceover_JekyllIsland_pptx\Media.ppc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3&quot;/&gt;&lt;lineCharCount val=&quot;53&quot;/&gt;&lt;lineCharCount val=&quot;53&quot;/&gt;&lt;lineCharCount val=&quot;57&quot;/&gt;&lt;lineCharCount val=&quot;56&quot;/&gt;&lt;lineCharCount val=&quot;53&quot;/&gt;&lt;lineCharCount val=&quot;35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5 Slide Jekyll Island.mp3"/>
  <p:tag name="PPSNARRATION" val="5,1823791675,O:\Econ Ed for Web\Classroom Economist\2014\Q1\CE_Q12014_Voiceover_JekyllIsland_pptx\Media.ppc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30&quot;/&gt;&lt;lineCharCount val=&quot;38&quot;/&gt;&lt;lineCharCount val=&quot;7&quot;/&gt;&lt;lineCharCount val=&quot;34&quot;/&gt;&lt;lineCharCount val=&quot;34&quot;/&gt;&lt;lineCharCount val=&quot;39&quot;/&gt;&lt;lineCharCount val=&quot;36&quot;/&gt;&lt;lineCharCount val=&quot;12&quot;/&gt;&lt;lineCharCount val=&quot;35&quot;/&gt;&lt;lineCharCount val=&quot;32&quot;/&gt;&lt;lineCharCount val=&quot;40&quot;/&gt;&lt;lineCharCount val=&quot;22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6 Slide Jekyll Island.mp3"/>
  <p:tag name="PPSNARRATION" val="6,1823791675,O:\Econ Ed for Web\Classroom Economist\2014\Q1\CE_Q12014_Voiceover_JekyllIsland_pptx\Media.ppc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3&quot;/&gt;&lt;lineCharCount val=&quot;21&quot;/&gt;&lt;lineCharCount val=&quot;33&quot;/&gt;&lt;lineCharCount val=&quot;34&quot;/&gt;&lt;lineCharCount val=&quot;26&quot;/&gt;&lt;lineCharCount val=&quot;39&quot;/&gt;&lt;lineCharCount val=&quot;36&quot;/&gt;&lt;lineCharCount val=&quot;34&quot;/&gt;&lt;lineCharCount val=&quot;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7 Slide Jekyll Island.mp3"/>
  <p:tag name="PPSNARRATION" val="7,1823791675,O:\Econ Ed for Web\Classroom Economist\2014\Q1\CE_Q12014_Voiceover_JekyllIsland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21&quot;/&gt;&lt;lineCharCount val=&quot;25&quot;/&gt;&lt;lineCharCount val=&quot;22&quot;/&gt;&lt;lineCharCount val=&quot;27&quot;/&gt;&lt;lineCharCount val=&quot;25&quot;/&gt;&lt;lineCharCount val=&quot;26&quot;/&gt;&lt;lineCharCount val=&quot;20&quot;/&gt;&lt;lineCharCount val=&quot;26&quot;/&gt;&lt;lineCharCount val=&quot;7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8 Slide Jekyll Island.mp3"/>
  <p:tag name="PPSNARRATION" val="8,1823791675,O:\Econ Ed for Web\Classroom Economist\2014\Q1\CE_Q12014_Voiceover_JekyllIsland_pptx\Media.ppc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5&quot;/&gt;&lt;lineCharCount val=&quot;14&quot;/&gt;&lt;lineCharCount val=&quot;17&quot;/&gt;&lt;lineCharCount val=&quot;16&quot;/&gt;&lt;lineCharCount val=&quot;16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09 Slide Jekyll Island.mp3"/>
  <p:tag name="PPSNARRATION" val="9,1823791675,O:\Econ Ed for Web\Classroom Economist\2014\Q1\CE_Q12014_Voiceover_JekyllIsland_pptx\Media.ppc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0&quot;/&gt;&lt;lineCharCount val=&quot;50&quot;/&gt;&lt;lineCharCount val=&quot;51&quot;/&gt;&lt;lineCharCount val=&quot;33&quot;/&gt;&lt;lineCharCount val=&quot;37&quot;/&gt;&lt;lineCharCount val=&quot;44&quot;/&gt;&lt;lineCharCount val=&quot;12&quot;/&gt;&lt;lineCharCount val=&quot;45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10 Slide Jekyll Island.mp3"/>
  <p:tag name="PPSNARRATION" val="10,1823791675,O:\Econ Ed for Web\Classroom Economist\2014\Q1\CE_Q12014_Voiceover_JekyllIsland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3&quot;/&gt;&lt;lineCharCount val=&quot;26&quot;/&gt;&lt;lineCharCount val=&quot;29&quot;/&gt;&lt;lineCharCount val=&quot;6&quot;/&gt;&lt;lineCharCount val=&quot;30&quot;/&gt;&lt;lineCharCount val=&quot;29&quot;/&gt;&lt;lineCharCount val=&quot;28&quot;/&gt;&lt;lineCharCount val=&quot;28&quot;/&gt;&lt;lineCharCount val=&quot;5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11 Slide Jekyll Island.mp3"/>
  <p:tag name="PPSNARRATION" val="11,1823791675,O:\Econ Ed for Web\Classroom Economist\2014\Q1\CE_Q12014_Voiceover_JekyllIsland_pptx\Media.ppc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8&quot;/&gt;&lt;lineCharCount val=&quot;35&quot;/&gt;&lt;lineCharCount val=&quot;25&quot;/&gt;&lt;lineCharCount val=&quot;36&quot;/&gt;&lt;lineCharCount val=&quot;34&quot;/&gt;&lt;lineCharCount val=&quot;8&quot;/&gt;&lt;lineCharCount val=&quot;32&quot;/&gt;&lt;lineCharCount val=&quot;34&quot;/&gt;&lt;lineCharCount val=&quot;32&quot;/&gt;&lt;lineCharCount val=&quot;28&quot;/&gt;&lt;lineCharCount val=&quot;31&quot;/&gt;&lt;lineCharCount val=&quot;3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O:\Econ Ed for Web\Classroom Economist\2014\Q1\Audio files\12 Slide Jekyll Island.mp3"/>
  <p:tag name="PPSNARRATION" val="12,1823791675,O:\Econ Ed for Web\Classroom Economist\2014\Q1\CE_Q12014_Voiceover_JekyllIsland_pptx\Media.ppc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46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0&quot;/&gt;&lt;lineCharCount val=&quot;72&quot;/&gt;&lt;lineCharCount val=&quot;13&quot;/&gt;&lt;lineCharCount val=&quot;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575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</vt:lpstr>
      <vt:lpstr>Franklin Gothic Book</vt:lpstr>
      <vt:lpstr>Franklin Gothic Medium</vt:lpstr>
      <vt:lpstr>Office Theme</vt:lpstr>
      <vt:lpstr>Jekyll Island  and the Creation  of the Federal Reserve</vt:lpstr>
      <vt:lpstr>Topics Covered</vt:lpstr>
      <vt:lpstr>History of Jekyll Island</vt:lpstr>
      <vt:lpstr>Banking Panics</vt:lpstr>
      <vt:lpstr>Ending the Panic of 1907</vt:lpstr>
      <vt:lpstr>The Aldrich-Vreeland Act</vt:lpstr>
      <vt:lpstr>Gridlock</vt:lpstr>
      <vt:lpstr>Attendees</vt:lpstr>
      <vt:lpstr>Details of the Aldrich Plan</vt:lpstr>
      <vt:lpstr>The Federal Reserve Act of 1913</vt:lpstr>
      <vt:lpstr>End of the Jekyll Island Club</vt:lpstr>
      <vt:lpstr>Jekyll’s Legacy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Jekyll Island and the Creation of the Federal Reserve</dc:title>
  <dc:creator>Mace, Lesley</dc:creator>
  <cp:lastModifiedBy>Zimmermann, Jeanne</cp:lastModifiedBy>
  <cp:revision>61</cp:revision>
  <dcterms:created xsi:type="dcterms:W3CDTF">2014-01-02T16:14:47Z</dcterms:created>
  <dcterms:modified xsi:type="dcterms:W3CDTF">2022-02-28T14:02:25Z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d3b7beaf-1bf5-4e78-8d59-3b928228f736</vt:lpwstr>
  </property>
</Properties>
</file>