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Genev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Genev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Genev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Genev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Geneva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" charset="0"/>
        <a:ea typeface="Geneva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" charset="0"/>
        <a:ea typeface="Geneva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" charset="0"/>
        <a:ea typeface="Geneva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immermann, Jeanne" initials="ZJ" lastIdx="3" clrIdx="0">
    <p:extLst>
      <p:ext uri="{19B8F6BF-5375-455C-9EA6-DF929625EA0E}">
        <p15:presenceInfo xmlns:p15="http://schemas.microsoft.com/office/powerpoint/2012/main" userId="S::Jeanne.Zimmermann@atl.frb.org::f54a1043-4092-4b1d-b272-f692e05ad4fa" providerId="AD"/>
      </p:ext>
    </p:extLst>
  </p:cmAuthor>
  <p:cmAuthor id="2" name="Loup, Claire" initials="LC" lastIdx="3" clrIdx="1">
    <p:extLst>
      <p:ext uri="{19B8F6BF-5375-455C-9EA6-DF929625EA0E}">
        <p15:presenceInfo xmlns:p15="http://schemas.microsoft.com/office/powerpoint/2012/main" userId="S::Claire.Loup@atl.frb.org::f17b10e4-94f0-430c-a2fa-a04db265ffe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1F5"/>
    <a:srgbClr val="6699FF"/>
    <a:srgbClr val="19543B"/>
    <a:srgbClr val="004E0D"/>
    <a:srgbClr val="ACE3A3"/>
    <a:srgbClr val="7DA577"/>
    <a:srgbClr val="92C08A"/>
    <a:srgbClr val="002A07"/>
    <a:srgbClr val="E9E6B3"/>
    <a:srgbClr val="FFF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/>
    <p:restoredTop sz="94634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024"/>
    </p:cViewPr>
  </p:sorterViewPr>
  <p:notesViewPr>
    <p:cSldViewPr snapToGrid="0">
      <p:cViewPr>
        <p:scale>
          <a:sx n="100" d="100"/>
          <a:sy n="100" d="100"/>
        </p:scale>
        <p:origin x="3468" y="-48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31ABE0AC-1D9D-4D7F-BDA5-D90A75B410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05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432300"/>
            <a:ext cx="502761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779B878B-0B3E-4F42-A85C-3BB1C16493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95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314700" y="1579562"/>
            <a:ext cx="5753100" cy="1066800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3200">
                <a:latin typeface="Arial Black"/>
                <a:cs typeface="Arial Black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324225" y="2790825"/>
            <a:ext cx="573405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E0D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A127B63-FE77-5D41-A603-98A7D9F701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5200" y="6298395"/>
            <a:ext cx="1573593" cy="3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25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91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447800"/>
            <a:ext cx="8699500" cy="502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230187" indent="0">
              <a:buNone/>
              <a:defRPr/>
            </a:lvl2pPr>
            <a:lvl3pPr marL="457200" indent="0">
              <a:buNone/>
              <a:defRPr/>
            </a:lvl3pPr>
            <a:lvl4pPr marL="658813" indent="0">
              <a:buNone/>
              <a:defRPr/>
            </a:lvl4pPr>
            <a:lvl5pPr marL="8763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7626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91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5900" y="1447800"/>
            <a:ext cx="4279900" cy="502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230187" indent="0">
              <a:buNone/>
              <a:defRPr/>
            </a:lvl2pPr>
            <a:lvl3pPr marL="457200" indent="0">
              <a:buNone/>
              <a:defRPr/>
            </a:lvl3pPr>
            <a:lvl4pPr marL="658813" indent="0">
              <a:buNone/>
              <a:defRPr/>
            </a:lvl4pPr>
            <a:lvl5pPr marL="8763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648200" y="1447800"/>
            <a:ext cx="4279900" cy="502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230187" indent="0">
              <a:buNone/>
              <a:defRPr/>
            </a:lvl2pPr>
            <a:lvl3pPr marL="457200" indent="0">
              <a:buNone/>
              <a:defRPr/>
            </a:lvl3pPr>
            <a:lvl4pPr marL="658813" indent="0">
              <a:buNone/>
              <a:defRPr/>
            </a:lvl4pPr>
            <a:lvl5pPr marL="8763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0213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3"/>
          <p:cNvSpPr>
            <a:spLocks noChangeArrowheads="1"/>
          </p:cNvSpPr>
          <p:nvPr userDrawn="1"/>
        </p:nvSpPr>
        <p:spPr bwMode="auto">
          <a:xfrm>
            <a:off x="6934200" y="5562600"/>
            <a:ext cx="2057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793A30-39A6-1C43-AB0D-5A7A202C8E7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5200" y="6298395"/>
            <a:ext cx="1573593" cy="3572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cap="all">
          <a:solidFill>
            <a:schemeClr val="tx1"/>
          </a:solidFill>
          <a:latin typeface="Arial Black"/>
          <a:ea typeface="Geneva" charset="-128"/>
          <a:cs typeface="Arial Black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 Black" charset="0"/>
          <a:ea typeface="Geneva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 Black" charset="0"/>
          <a:ea typeface="Geneva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 Black" charset="0"/>
          <a:ea typeface="Geneva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 Black" charset="0"/>
          <a:ea typeface="Geneva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19543B"/>
        </a:buClr>
        <a:buFont typeface="Times" charset="0"/>
        <a:buChar char="•"/>
        <a:defRPr sz="2000" b="1">
          <a:solidFill>
            <a:schemeClr val="tx1"/>
          </a:solidFill>
          <a:latin typeface="+mn-lt"/>
          <a:ea typeface="Geneva" charset="-128"/>
          <a:cs typeface="+mn-cs"/>
        </a:defRPr>
      </a:lvl1pPr>
      <a:lvl2pPr marL="444500" indent="-214313" algn="l" rtl="0" eaLnBrk="0" fontAlgn="base" hangingPunct="0">
        <a:spcBef>
          <a:spcPct val="20000"/>
        </a:spcBef>
        <a:spcAft>
          <a:spcPct val="0"/>
        </a:spcAft>
        <a:buClr>
          <a:srgbClr val="19543B"/>
        </a:buClr>
        <a:buFont typeface="Times" charset="0"/>
        <a:buChar char="•"/>
        <a:defRPr b="1">
          <a:solidFill>
            <a:srgbClr val="595959"/>
          </a:solidFill>
          <a:latin typeface="+mn-lt"/>
          <a:ea typeface="Geneva" charset="-128"/>
        </a:defRPr>
      </a:lvl2pPr>
      <a:lvl3pPr marL="647700" indent="-190500" algn="l" rtl="0" eaLnBrk="0" fontAlgn="base" hangingPunct="0">
        <a:spcBef>
          <a:spcPct val="20000"/>
        </a:spcBef>
        <a:spcAft>
          <a:spcPct val="0"/>
        </a:spcAft>
        <a:buClr>
          <a:srgbClr val="19543B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3pPr>
      <a:lvl4pPr marL="874713" indent="-215900" algn="l" rtl="0" eaLnBrk="0" fontAlgn="base" hangingPunct="0">
        <a:spcBef>
          <a:spcPct val="20000"/>
        </a:spcBef>
        <a:spcAft>
          <a:spcPct val="0"/>
        </a:spcAft>
        <a:buClr>
          <a:srgbClr val="19543B"/>
        </a:buClr>
        <a:buFont typeface="Times" charset="0"/>
        <a:buChar char="•"/>
        <a:defRPr sz="1400" b="1">
          <a:solidFill>
            <a:srgbClr val="595959"/>
          </a:solidFill>
          <a:latin typeface="+mn-lt"/>
          <a:ea typeface="Geneva" charset="-128"/>
        </a:defRPr>
      </a:lvl4pPr>
      <a:lvl5pPr marL="1092200" indent="-215900" algn="l" rtl="0" eaLnBrk="0" fontAlgn="base" hangingPunct="0">
        <a:spcBef>
          <a:spcPct val="20000"/>
        </a:spcBef>
        <a:spcAft>
          <a:spcPct val="0"/>
        </a:spcAft>
        <a:buClr>
          <a:srgbClr val="19543B"/>
        </a:buClr>
        <a:buFont typeface="Times" charset="0"/>
        <a:buChar char="•"/>
        <a:defRPr sz="1400" b="1">
          <a:solidFill>
            <a:schemeClr val="bg2"/>
          </a:solidFill>
          <a:latin typeface="+mn-lt"/>
          <a:ea typeface="Geneva" charset="-128"/>
        </a:defRPr>
      </a:lvl5pPr>
      <a:lvl6pPr marL="1549400" indent="-215900" algn="l" rtl="0" fontAlgn="base">
        <a:spcBef>
          <a:spcPct val="20000"/>
        </a:spcBef>
        <a:spcAft>
          <a:spcPct val="0"/>
        </a:spcAft>
        <a:buClr>
          <a:srgbClr val="19543B"/>
        </a:buClr>
        <a:buFont typeface="Times" charset="0"/>
        <a:buChar char="•"/>
        <a:defRPr sz="1400" b="1">
          <a:solidFill>
            <a:schemeClr val="bg2"/>
          </a:solidFill>
          <a:latin typeface="+mn-lt"/>
          <a:ea typeface="Geneva" charset="-128"/>
        </a:defRPr>
      </a:lvl6pPr>
      <a:lvl7pPr marL="2006600" indent="-215900" algn="l" rtl="0" fontAlgn="base">
        <a:spcBef>
          <a:spcPct val="20000"/>
        </a:spcBef>
        <a:spcAft>
          <a:spcPct val="0"/>
        </a:spcAft>
        <a:buClr>
          <a:srgbClr val="19543B"/>
        </a:buClr>
        <a:buFont typeface="Times" charset="0"/>
        <a:buChar char="•"/>
        <a:defRPr sz="1400" b="1">
          <a:solidFill>
            <a:schemeClr val="bg2"/>
          </a:solidFill>
          <a:latin typeface="+mn-lt"/>
          <a:ea typeface="Geneva" charset="-128"/>
        </a:defRPr>
      </a:lvl7pPr>
      <a:lvl8pPr marL="2463800" indent="-215900" algn="l" rtl="0" fontAlgn="base">
        <a:spcBef>
          <a:spcPct val="20000"/>
        </a:spcBef>
        <a:spcAft>
          <a:spcPct val="0"/>
        </a:spcAft>
        <a:buClr>
          <a:srgbClr val="19543B"/>
        </a:buClr>
        <a:buFont typeface="Times" charset="0"/>
        <a:buChar char="•"/>
        <a:defRPr sz="1400" b="1">
          <a:solidFill>
            <a:schemeClr val="bg2"/>
          </a:solidFill>
          <a:latin typeface="+mn-lt"/>
          <a:ea typeface="Geneva" charset="-128"/>
        </a:defRPr>
      </a:lvl8pPr>
      <a:lvl9pPr marL="2921000" indent="-215900" algn="l" rtl="0" fontAlgn="base">
        <a:spcBef>
          <a:spcPct val="20000"/>
        </a:spcBef>
        <a:spcAft>
          <a:spcPct val="0"/>
        </a:spcAft>
        <a:buClr>
          <a:srgbClr val="19543B"/>
        </a:buClr>
        <a:buFont typeface="Times" charset="0"/>
        <a:buChar char="•"/>
        <a:defRPr sz="1400" b="1">
          <a:solidFill>
            <a:schemeClr val="bg2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7GJ0TFd_aw8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194069" y="1579562"/>
            <a:ext cx="5753100" cy="1066800"/>
          </a:xfrm>
        </p:spPr>
        <p:txBody>
          <a:bodyPr/>
          <a:lstStyle/>
          <a:p>
            <a:r>
              <a:rPr lang="en-US" dirty="0"/>
              <a:t>Factors Influencing GDP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03594" y="2790825"/>
            <a:ext cx="5734050" cy="533400"/>
          </a:xfrm>
        </p:spPr>
        <p:txBody>
          <a:bodyPr/>
          <a:lstStyle/>
          <a:p>
            <a:r>
              <a:rPr lang="en-US" dirty="0"/>
              <a:t>How do levels of human and physical capital, natural resources, and entrepreneurship influence a country’s GDP?</a:t>
            </a:r>
          </a:p>
        </p:txBody>
      </p:sp>
      <p:sp>
        <p:nvSpPr>
          <p:cNvPr id="4" name="Text Box 12">
            <a:extLst>
              <a:ext uri="{FF2B5EF4-FFF2-40B4-BE49-F238E27FC236}">
                <a16:creationId xmlns:a16="http://schemas.microsoft.com/office/drawing/2014/main" id="{8A6E0B97-57F7-494F-B362-1038A9E93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594" y="4830475"/>
            <a:ext cx="765177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ct val="20000"/>
              </a:spcAft>
            </a:pPr>
            <a:r>
              <a:rPr lang="en-US" sz="2000" dirty="0">
                <a:solidFill>
                  <a:srgbClr val="136BE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Instructor’s note:  </a:t>
            </a:r>
          </a:p>
          <a:p>
            <a:pPr>
              <a:spcAft>
                <a:spcPct val="20000"/>
              </a:spcAft>
            </a:pPr>
            <a:r>
              <a:rPr lang="en-US" sz="2000" dirty="0">
                <a:solidFill>
                  <a:srgbClr val="136BE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video link on slide 3 launches when in slide show mode. </a:t>
            </a:r>
          </a:p>
        </p:txBody>
      </p:sp>
    </p:spTree>
    <p:extLst>
      <p:ext uri="{BB962C8B-B14F-4D97-AF65-F5344CB8AC3E}">
        <p14:creationId xmlns:p14="http://schemas.microsoft.com/office/powerpoint/2010/main" val="967668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  <a:cs typeface="ＭＳ Ｐゴシック"/>
              </a:rPr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5181600"/>
          </a:xfrm>
        </p:spPr>
        <p:txBody>
          <a:bodyPr/>
          <a:lstStyle/>
          <a:p>
            <a:r>
              <a:rPr lang="en-US" sz="2400" dirty="0"/>
              <a:t>Gross Domestic Product is…</a:t>
            </a:r>
          </a:p>
          <a:p>
            <a:pPr marL="230188"/>
            <a:r>
              <a:rPr lang="en-US" sz="2400" dirty="0">
                <a:solidFill>
                  <a:srgbClr val="595959"/>
                </a:solidFill>
              </a:rPr>
              <a:t>The total value of all final goods and services produced in an economy within a given time period.</a:t>
            </a:r>
          </a:p>
          <a:p>
            <a:endParaRPr lang="en-US" sz="2400" dirty="0"/>
          </a:p>
          <a:p>
            <a:r>
              <a:rPr lang="en-US" sz="2400" dirty="0"/>
              <a:t>GDP per Capita is…</a:t>
            </a:r>
          </a:p>
          <a:p>
            <a:pPr marL="230188"/>
            <a:r>
              <a:rPr lang="en-US" sz="2400" dirty="0">
                <a:solidFill>
                  <a:srgbClr val="595959"/>
                </a:solidFill>
              </a:rPr>
              <a:t>The GDP of a country divided by the country’s population and serves as a common way to measure standard of living.</a:t>
            </a:r>
          </a:p>
          <a:p>
            <a:pPr marL="457200" lvl="1"/>
            <a:endParaRPr lang="en-US" sz="2800" dirty="0"/>
          </a:p>
          <a:p>
            <a:r>
              <a:rPr lang="en-US" sz="2400" dirty="0"/>
              <a:t>Standard of Living is …</a:t>
            </a:r>
          </a:p>
          <a:p>
            <a:pPr marL="230188"/>
            <a:r>
              <a:rPr lang="en-US" sz="2400" dirty="0">
                <a:solidFill>
                  <a:srgbClr val="595959"/>
                </a:solidFill>
              </a:rPr>
              <a:t>The level of material wealth enjoyed by the average person within an economy.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917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" y="76200"/>
            <a:ext cx="8991600" cy="914400"/>
          </a:xfrm>
        </p:spPr>
        <p:txBody>
          <a:bodyPr/>
          <a:lstStyle/>
          <a:p>
            <a:pPr algn="ctr"/>
            <a:r>
              <a:rPr lang="en-US" dirty="0"/>
              <a:t>ANSWERS TO GDP and GDP/Capita </a:t>
            </a:r>
            <a:br>
              <a:rPr lang="en-US" dirty="0"/>
            </a:br>
            <a:r>
              <a:rPr lang="en-US" dirty="0"/>
              <a:t>(PP 2021)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759957"/>
              </p:ext>
            </p:extLst>
          </p:nvPr>
        </p:nvGraphicFramePr>
        <p:xfrm>
          <a:off x="85723" y="1295400"/>
          <a:ext cx="9058276" cy="4818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9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9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17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India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GDP =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$8.44 trillion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GDP/Capita = $6,100 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Japan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GDP =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$5.22 trillion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GDP/Capita = $41,400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17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China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GDP =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$23.00 trillion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GDP/Capita =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$16,400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 Germany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GDP =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$4.24 trillion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GDP/Capita =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$50,900 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00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United Kingdom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GDP =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$2.8 trillion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GDP/Capita = $41,600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Russia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GDP =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$3.8 trillion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GDP/Capita = $26,500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810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Debriefing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447800"/>
            <a:ext cx="8775700" cy="5029200"/>
          </a:xfrm>
        </p:spPr>
        <p:txBody>
          <a:bodyPr/>
          <a:lstStyle/>
          <a:p>
            <a:r>
              <a:rPr lang="en-US" sz="2800" dirty="0"/>
              <a:t>Which factors influencing GDP seemed to be the most important in determining GDP in the countries you analyzed?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What, if any, relationship exists between the literacy rate of a country and that country’s standard of living as measured by GDP per capita?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06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9144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" name="Content Placeholder 9"/>
          <p:cNvSpPr>
            <a:spLocks noGrp="1"/>
          </p:cNvSpPr>
          <p:nvPr>
            <p:ph idx="1"/>
          </p:nvPr>
        </p:nvSpPr>
        <p:spPr>
          <a:xfrm>
            <a:off x="381000" y="1447800"/>
            <a:ext cx="87630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Students will be able to:</a:t>
            </a:r>
          </a:p>
          <a:p>
            <a:pPr marL="0" indent="0">
              <a:buNone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Define key terms such as entrepreneurship, GDP per capita, gross domestic product, human capital, literacy rate, natural resources, physical capital, standard of living.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Explain how changes in a particular factor will influence the GDP of a country.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Analyze economic data and identify to which type of resource the data refers.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Compose a written piece giving evidence to support which factors seem to have the most significant effect on GDP.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86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067800" cy="914400"/>
          </a:xfrm>
        </p:spPr>
        <p:txBody>
          <a:bodyPr/>
          <a:lstStyle/>
          <a:p>
            <a:pPr algn="ctr"/>
            <a:r>
              <a:rPr lang="en-US" dirty="0"/>
              <a:t>The Fed Explained…</a:t>
            </a:r>
            <a:br>
              <a:rPr lang="en-US" dirty="0"/>
            </a:br>
            <a:r>
              <a:rPr lang="en-US" dirty="0"/>
              <a:t>Real vs. Potential GDP</a:t>
            </a:r>
          </a:p>
        </p:txBody>
      </p:sp>
      <p:pic>
        <p:nvPicPr>
          <p:cNvPr id="5" name="Picture 2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99"/>
          <a:stretch/>
        </p:blipFill>
        <p:spPr bwMode="auto">
          <a:xfrm>
            <a:off x="1752600" y="2286000"/>
            <a:ext cx="594842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74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" y="152400"/>
            <a:ext cx="8991600" cy="914400"/>
          </a:xfrm>
        </p:spPr>
        <p:txBody>
          <a:bodyPr/>
          <a:lstStyle/>
          <a:p>
            <a:pPr algn="ctr"/>
            <a:r>
              <a:rPr lang="en-US" dirty="0"/>
              <a:t>Organize Your Cards and Work With Your Group to Sort Them</a:t>
            </a: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398986"/>
              </p:ext>
            </p:extLst>
          </p:nvPr>
        </p:nvGraphicFramePr>
        <p:xfrm>
          <a:off x="228600" y="1371600"/>
          <a:ext cx="8686800" cy="4747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1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942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Human Capital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  <a:r>
                        <a:rPr lang="en-US" baseline="0" dirty="0"/>
                        <a:t>  </a:t>
                      </a:r>
                    </a:p>
                    <a:p>
                      <a:pPr algn="ctr"/>
                      <a:r>
                        <a:rPr lang="en-US" baseline="0" dirty="0"/>
                        <a:t>Capital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Entrepreneurship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Natural</a:t>
                      </a:r>
                      <a:r>
                        <a:rPr lang="en-US" baseline="0" dirty="0"/>
                        <a:t> Resources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6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India</a:t>
                      </a:r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6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China</a:t>
                      </a:r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6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Japan</a:t>
                      </a:r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6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Germany</a:t>
                      </a:r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94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United Kingdom</a:t>
                      </a:r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16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Russia</a:t>
                      </a:r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F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076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  <a:cs typeface="ＭＳ Ｐゴシック"/>
              </a:rPr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899" y="1447800"/>
            <a:ext cx="8475925" cy="5029200"/>
          </a:xfrm>
        </p:spPr>
        <p:txBody>
          <a:bodyPr/>
          <a:lstStyle/>
          <a:p>
            <a:r>
              <a:rPr lang="en-US" sz="2800" dirty="0"/>
              <a:t>Human capital is…</a:t>
            </a:r>
          </a:p>
          <a:p>
            <a:pPr lvl="1"/>
            <a:r>
              <a:rPr lang="en-US" sz="2800" dirty="0"/>
              <a:t>A measure of the economic value of an employee’s skill set.</a:t>
            </a:r>
          </a:p>
          <a:p>
            <a:pPr marL="457200" lvl="1"/>
            <a:endParaRPr lang="en-US" sz="2800" dirty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657600"/>
            <a:ext cx="1409700" cy="2209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8050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  <a:cs typeface="ＭＳ Ｐゴシック"/>
              </a:rPr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447800"/>
            <a:ext cx="8699500" cy="5029200"/>
          </a:xfrm>
        </p:spPr>
        <p:txBody>
          <a:bodyPr/>
          <a:lstStyle/>
          <a:p>
            <a:r>
              <a:rPr lang="en-US" sz="2800" dirty="0"/>
              <a:t>Physical capital is…</a:t>
            </a:r>
          </a:p>
          <a:p>
            <a:pPr lvl="1"/>
            <a:r>
              <a:rPr lang="en-US" sz="2800" dirty="0"/>
              <a:t>Physical capital refers to any manufactured asset that is applied to production, such as machinery, buildings, or vehicles.</a:t>
            </a: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733800"/>
            <a:ext cx="2030095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2639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  <a:cs typeface="ＭＳ Ｐゴシック"/>
              </a:rPr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067800" cy="5029200"/>
          </a:xfrm>
        </p:spPr>
        <p:txBody>
          <a:bodyPr/>
          <a:lstStyle/>
          <a:p>
            <a:r>
              <a:rPr lang="en-US" sz="2800" dirty="0"/>
              <a:t>Entrepreneurship is…</a:t>
            </a:r>
          </a:p>
          <a:p>
            <a:pPr lvl="1"/>
            <a:r>
              <a:rPr lang="en-US" sz="2800" dirty="0"/>
              <a:t>The process of identifying and starting a new business, bringing together the required resources, while taking both the risks and rewards associated with the business.</a:t>
            </a:r>
          </a:p>
          <a:p>
            <a:pPr marL="457200" lvl="1"/>
            <a:endParaRPr lang="en-US" sz="2800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820" y="3810000"/>
            <a:ext cx="1541980" cy="1828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810000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324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  <a:cs typeface="ＭＳ Ｐゴシック"/>
              </a:rPr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447800"/>
            <a:ext cx="8851900" cy="5029200"/>
          </a:xfrm>
        </p:spPr>
        <p:txBody>
          <a:bodyPr/>
          <a:lstStyle/>
          <a:p>
            <a:r>
              <a:rPr lang="en-US" sz="2800" dirty="0"/>
              <a:t>Natural resources are…</a:t>
            </a:r>
          </a:p>
          <a:p>
            <a:pPr lvl="1"/>
            <a:r>
              <a:rPr lang="en-US" sz="2800" dirty="0"/>
              <a:t>The gifts of nature available for production of goods and services.</a:t>
            </a: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191000"/>
            <a:ext cx="1649095" cy="1447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2403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  <a:cs typeface="ＭＳ Ｐゴシック"/>
              </a:rPr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447800"/>
            <a:ext cx="8699500" cy="5029200"/>
          </a:xfrm>
        </p:spPr>
        <p:txBody>
          <a:bodyPr/>
          <a:lstStyle/>
          <a:p>
            <a:r>
              <a:rPr lang="en-US" sz="2800" dirty="0"/>
              <a:t>Literacy rate is…</a:t>
            </a:r>
          </a:p>
          <a:p>
            <a:pPr lvl="1"/>
            <a:r>
              <a:rPr lang="en-US" sz="2800" dirty="0"/>
              <a:t>The percentage of the adult population who can read, write, and use printed material.</a:t>
            </a:r>
          </a:p>
          <a:p>
            <a:endParaRPr lang="en-US" dirty="0"/>
          </a:p>
        </p:txBody>
      </p:sp>
      <p:pic>
        <p:nvPicPr>
          <p:cNvPr id="5" name="Picture 4" descr="C:\Users\F1SDN01\AppData\Local\Microsoft\Windows\Temporary Internet Files\Content.IE5\KM8UJQPK\MC900437990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638" y="3415921"/>
            <a:ext cx="1038225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F1SDN01\AppData\Local\Microsoft\Windows\Temporary Internet Files\Content.IE5\WEB90LXB\MC900442141[1]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267200"/>
            <a:ext cx="892790" cy="99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730167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E10978C59ABC4C8ED24660D7D416BF" ma:contentTypeVersion="8" ma:contentTypeDescription="Create a new document." ma:contentTypeScope="" ma:versionID="f88b47ed817e3fd2c6e8f75a72783a1c">
  <xsd:schema xmlns:xsd="http://www.w3.org/2001/XMLSchema" xmlns:xs="http://www.w3.org/2001/XMLSchema" xmlns:p="http://schemas.microsoft.com/office/2006/metadata/properties" xmlns:ns2="7661ab20-2c4d-48ac-9823-ac7a72fab9b2" xmlns:ns3="7b24c920-5e38-4d1a-9c08-ab6011ea383e" targetNamespace="http://schemas.microsoft.com/office/2006/metadata/properties" ma:root="true" ma:fieldsID="24699aa8cd86516bb3ddb0e43ff2a71e" ns2:_="" ns3:_="">
    <xsd:import namespace="7661ab20-2c4d-48ac-9823-ac7a72fab9b2"/>
    <xsd:import namespace="7b24c920-5e38-4d1a-9c08-ab6011ea383e"/>
    <xsd:element name="properties">
      <xsd:complexType>
        <xsd:sequence>
          <xsd:element name="documentManagement">
            <xsd:complexType>
              <xsd:all>
                <xsd:element ref="ns2:eeeb9e840f3649d9b422ec4fe05939aa" minOccurs="0"/>
                <xsd:element ref="ns3:TaxCatchAll" minOccurs="0"/>
                <xsd:element ref="ns2:pc082129de194f0eb1b0a1c992dffd3c" minOccurs="0"/>
                <xsd:element ref="ns2:Article_x0020_Teas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61ab20-2c4d-48ac-9823-ac7a72fab9b2" elementFormDefault="qualified">
    <xsd:import namespace="http://schemas.microsoft.com/office/2006/documentManagement/types"/>
    <xsd:import namespace="http://schemas.microsoft.com/office/infopath/2007/PartnerControls"/>
    <xsd:element name="eeeb9e840f3649d9b422ec4fe05939aa" ma:index="9" nillable="true" ma:taxonomy="true" ma:internalName="eeeb9e840f3649d9b422ec4fe05939aa" ma:taxonomyFieldName="Organization" ma:displayName="Organization" ma:readOnly="false" ma:default="" ma:fieldId="{eeeb9e84-0f36-49d9-b422-ec4fe05939aa}" ma:taxonomyMulti="true" ma:sspId="5d7af7b8-6efb-4e95-ba56-bf12cdf33867" ma:termSetId="d2f06130-6d9b-4e4a-ba8e-72d98110146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c082129de194f0eb1b0a1c992dffd3c" ma:index="12" nillable="true" ma:taxonomy="true" ma:internalName="pc082129de194f0eb1b0a1c992dffd3c" ma:taxonomyFieldName="Sixbits_x0020_Keywords" ma:displayName="Sixbits Keywords" ma:default="" ma:fieldId="{9c082129-de19-4f0e-b1b0-a1c992dffd3c}" ma:taxonomyMulti="true" ma:sspId="5d7af7b8-6efb-4e95-ba56-bf12cdf33867" ma:termSetId="8294d1ee-694e-41f3-8904-2f7d1e1166f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rticle_x0020_Teaser" ma:index="13" nillable="true" ma:displayName="Teaser" ma:internalName="Article_x0020_Teaser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24c920-5e38-4d1a-9c08-ab6011ea383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b9c74a3-a679-4ced-9fd9-670f571dde0e}" ma:internalName="TaxCatchAll" ma:showField="CatchAllData" ma:web="7b24c920-5e38-4d1a-9c08-ab6011ea38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c082129de194f0eb1b0a1c992dffd3c xmlns="7661ab20-2c4d-48ac-9823-ac7a72fab9b2">
      <Terms xmlns="http://schemas.microsoft.com/office/infopath/2007/PartnerControls">
        <TermInfo xmlns="http://schemas.microsoft.com/office/infopath/2007/PartnerControls">
          <TermName xmlns="http://schemas.microsoft.com/office/infopath/2007/PartnerControls">Guidelines</TermName>
          <TermId xmlns="http://schemas.microsoft.com/office/infopath/2007/PartnerControls">ccb83c9e-b903-4a2e-8a2f-cbb7c4ddf140</TermId>
        </TermInfo>
        <TermInfo xmlns="http://schemas.microsoft.com/office/infopath/2007/PartnerControls">
          <TermName xmlns="http://schemas.microsoft.com/office/infopath/2007/PartnerControls"> Manual</TermName>
          <TermId xmlns="http://schemas.microsoft.com/office/infopath/2007/PartnerControls">36729a6c-98ca-4eac-a373-35ef13fa2385</TermId>
        </TermInfo>
      </Terms>
    </pc082129de194f0eb1b0a1c992dffd3c>
    <TaxCatchAll xmlns="7b24c920-5e38-4d1a-9c08-ab6011ea383e">
      <Value>125</Value>
      <Value>5</Value>
      <Value>66</Value>
    </TaxCatchAll>
    <eeeb9e840f3649d9b422ec4fe05939aa xmlns="7661ab20-2c4d-48ac-9823-ac7a72fab9b2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Affairs</TermName>
          <TermId xmlns="http://schemas.microsoft.com/office/infopath/2007/PartnerControls">0bd2954f-df0c-4cc3-9faf-d3e3fda35937</TermId>
        </TermInfo>
      </Terms>
    </eeeb9e840f3649d9b422ec4fe05939aa>
    <Article_x0020_Teaser xmlns="7661ab20-2c4d-48ac-9823-ac7a72fab9b2" xsi:nil="true"/>
  </documentManagement>
</p:properties>
</file>

<file path=customXml/itemProps1.xml><?xml version="1.0" encoding="utf-8"?>
<ds:datastoreItem xmlns:ds="http://schemas.openxmlformats.org/officeDocument/2006/customXml" ds:itemID="{A603F5E4-AA6E-43D7-A27C-E987225C0F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61ab20-2c4d-48ac-9823-ac7a72fab9b2"/>
    <ds:schemaRef ds:uri="7b24c920-5e38-4d1a-9c08-ab6011ea3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44E9A3-5C13-4B95-B507-EE5FBFEC13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91C2EB-3328-42AF-9E2F-0888D6CEDDBB}">
  <ds:schemaRefs>
    <ds:schemaRef ds:uri="http://schemas.microsoft.com/office/2006/metadata/properties"/>
    <ds:schemaRef ds:uri="http://schemas.microsoft.com/office/infopath/2007/PartnerControls"/>
    <ds:schemaRef ds:uri="7661ab20-2c4d-48ac-9823-ac7a72fab9b2"/>
    <ds:schemaRef ds:uri="7b24c920-5e38-4d1a-9c08-ab6011ea383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496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Times</vt:lpstr>
      <vt:lpstr>Blank</vt:lpstr>
      <vt:lpstr>PowerPoint Presentation</vt:lpstr>
      <vt:lpstr>Objectives</vt:lpstr>
      <vt:lpstr>The Fed Explained… Real vs. Potential GDP</vt:lpstr>
      <vt:lpstr>Organize Your Cards and Work With Your Group to Sort Them</vt:lpstr>
      <vt:lpstr>Key Terms</vt:lpstr>
      <vt:lpstr>Key Terms</vt:lpstr>
      <vt:lpstr>Key Terms</vt:lpstr>
      <vt:lpstr>Key Terms</vt:lpstr>
      <vt:lpstr>Key Terms</vt:lpstr>
      <vt:lpstr>Key Terms</vt:lpstr>
      <vt:lpstr>ANSWERS TO GDP and GDP/Capita  (PP 2021)</vt:lpstr>
      <vt:lpstr>Debriefing Questions</vt:lpstr>
    </vt:vector>
  </TitlesOfParts>
  <Company>Federal Reserve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Nicholas Parker</dc:creator>
  <cp:lastModifiedBy>Zimmermann, Jeanne</cp:lastModifiedBy>
  <cp:revision>29</cp:revision>
  <dcterms:created xsi:type="dcterms:W3CDTF">2013-01-24T16:16:48Z</dcterms:created>
  <dcterms:modified xsi:type="dcterms:W3CDTF">2022-02-15T20:38:43Z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0x0101007CE10978C59ABC4C8ED24660D7D416BF</vt:lpwstr>
  </property>
  <property fmtid="{D5CDD505-2E9C-101B-9397-08002B2CF9AE}" pid="3" name="Organization">
    <vt:lpwstr>5;#Public Affairs|0bd2954f-df0c-4cc3-9faf-d3e3fda35937</vt:lpwstr>
  </property>
  <property fmtid="{D5CDD505-2E9C-101B-9397-08002B2CF9AE}" pid="4" name="Sixbits Keywords">
    <vt:lpwstr>125;#Guidelines|ccb83c9e-b903-4a2e-8a2f-cbb7c4ddf140;#66;# Manual|36729a6c-98ca-4eac-a373-35ef13fa2385</vt:lpwstr>
  </property>
  <property fmtid="{D5CDD505-2E9C-101B-9397-08002B2CF9AE}" pid="5" name="TitusGUID">
    <vt:lpwstr>bbefe979-1657-45b9-8761-04f1bd03b5ba</vt:lpwstr>
  </property>
</Properties>
</file>