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mmermann, Jeanne" initials="ZJ" lastIdx="2" clrIdx="0">
    <p:extLst>
      <p:ext uri="{19B8F6BF-5375-455C-9EA6-DF929625EA0E}">
        <p15:presenceInfo xmlns:p15="http://schemas.microsoft.com/office/powerpoint/2012/main" userId="S::Jeanne.Zimmermann@atl.frb.org::f54a1043-4092-4b1d-b272-f692e05ad4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21C-FF41-4452-AD52-386B4542E4A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48AF-4FE0-410F-8955-D34837272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2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21C-FF41-4452-AD52-386B4542E4A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48AF-4FE0-410F-8955-D34837272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5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21C-FF41-4452-AD52-386B4542E4A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48AF-4FE0-410F-8955-D34837272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5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86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21C-FF41-4452-AD52-386B4542E4A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48AF-4FE0-410F-8955-D34837272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1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21C-FF41-4452-AD52-386B4542E4A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48AF-4FE0-410F-8955-D34837272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21C-FF41-4452-AD52-386B4542E4A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48AF-4FE0-410F-8955-D34837272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5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21C-FF41-4452-AD52-386B4542E4A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48AF-4FE0-410F-8955-D34837272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1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21C-FF41-4452-AD52-386B4542E4A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48AF-4FE0-410F-8955-D34837272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21C-FF41-4452-AD52-386B4542E4A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48AF-4FE0-410F-8955-D34837272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9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21C-FF41-4452-AD52-386B4542E4A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48AF-4FE0-410F-8955-D34837272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3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521C-FF41-4452-AD52-386B4542E4A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48AF-4FE0-410F-8955-D34837272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8521C-FF41-4452-AD52-386B4542E4A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372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A48AF-4FE0-410F-8955-D34837272C8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39B1B5-CF63-B54B-9913-E89B23E865B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524550" y="6356351"/>
            <a:ext cx="1373204" cy="32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7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ZpGGO3RC_ZNoeM&amp;tbnid=dDZUYm0VwaaN5M:&amp;ved=0CAUQjRw&amp;url=http://gulfcoastblacksmith.com/discoveries-gallery/the-village-blacksmith-2/&amp;ei=r0NoU4vcJery8AGsyoCQCA&amp;psig=AFQjCNESEBJy9WGEPtcvA9j5FGb3sQihWw&amp;ust=1399428356086158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gulfcoastblacksmith.com/discoveries-gallery/the-village-blacksmith-2/" TargetMode="External"/><Relationship Id="rId13" Type="http://schemas.openxmlformats.org/officeDocument/2006/relationships/image" Target="../media/image12.wmf"/><Relationship Id="rId3" Type="http://schemas.openxmlformats.org/officeDocument/2006/relationships/image" Target="../media/image4.wmf"/><Relationship Id="rId7" Type="http://schemas.openxmlformats.org/officeDocument/2006/relationships/image" Target="../media/image7.jpeg"/><Relationship Id="rId12" Type="http://schemas.openxmlformats.org/officeDocument/2006/relationships/image" Target="../media/image11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onialmarket.com/" TargetMode="External"/><Relationship Id="rId11" Type="http://schemas.openxmlformats.org/officeDocument/2006/relationships/image" Target="../media/image10.wmf"/><Relationship Id="rId5" Type="http://schemas.openxmlformats.org/officeDocument/2006/relationships/image" Target="../media/image6.wmf"/><Relationship Id="rId10" Type="http://schemas.openxmlformats.org/officeDocument/2006/relationships/image" Target="../media/image9.wmf"/><Relationship Id="rId4" Type="http://schemas.openxmlformats.org/officeDocument/2006/relationships/image" Target="../media/image5.wmf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ZpGGO3RC_ZNoeM&amp;tbnid=dDZUYm0VwaaN5M:&amp;ved=0CAUQjRw&amp;url=http://gulfcoastblacksmith.com/discoveries-gallery/the-village-blacksmith-2/&amp;ei=r0NoU4vcJery8AGsyoCQCA&amp;psig=AFQjCNESEBJy9WGEPtcvA9j5FGb3sQihWw&amp;ust=1399428356086158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ourses.wccnet.edu/~jrush/map%20early%20colonization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babel.hathitrust.org/cgi/pt?id=mdp.39015063008612&amp;view=1up&amp;seq=29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07A70-B83A-4557-AB9E-79AA481FC6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From Raw Materials to Riches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52583-E48C-41FB-AFE2-753EAF1395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Mercantilism and British North America</a:t>
            </a:r>
          </a:p>
        </p:txBody>
      </p:sp>
    </p:spTree>
    <p:extLst>
      <p:ext uri="{BB962C8B-B14F-4D97-AF65-F5344CB8AC3E}">
        <p14:creationId xmlns:p14="http://schemas.microsoft.com/office/powerpoint/2010/main" val="99424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F1F741-3910-4F09-AF8D-DB6946231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592799"/>
              </p:ext>
            </p:extLst>
          </p:nvPr>
        </p:nvGraphicFramePr>
        <p:xfrm>
          <a:off x="487682" y="1055077"/>
          <a:ext cx="8133804" cy="5089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3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4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348">
                <a:tc>
                  <a:txBody>
                    <a:bodyPr/>
                    <a:lstStyle/>
                    <a:p>
                      <a:pPr marL="112713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713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Act/Regulation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Significance/Features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810">
                <a:tc>
                  <a:txBody>
                    <a:bodyPr/>
                    <a:lstStyle/>
                    <a:p>
                      <a:pPr marL="60325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Navigation Act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1651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1963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Favored British ships and sailors</a:t>
                      </a:r>
                    </a:p>
                    <a:p>
                      <a:pPr marL="461963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Limited Dutch trade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7274">
                <a:tc>
                  <a:txBody>
                    <a:bodyPr/>
                    <a:lstStyle/>
                    <a:p>
                      <a:pPr marL="60325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325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Navigation Act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1660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1963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Required all colonial trade to be on English ships </a:t>
                      </a:r>
                    </a:p>
                    <a:p>
                      <a:pPr marL="461963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Master and three-quarters of crew must be English </a:t>
                      </a:r>
                    </a:p>
                    <a:p>
                      <a:pPr marL="461963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"enumerated goods"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348">
                <a:tc>
                  <a:txBody>
                    <a:bodyPr/>
                    <a:lstStyle/>
                    <a:p>
                      <a:pPr marL="60325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Staple Act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1663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1963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Land in England first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93">
                <a:tc>
                  <a:txBody>
                    <a:bodyPr/>
                    <a:lstStyle/>
                    <a:p>
                      <a:pPr marL="60325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Plantation </a:t>
                      </a:r>
                    </a:p>
                    <a:p>
                      <a:pPr marL="60325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Duty Act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1673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1963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English customs house in colonies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810">
                <a:tc>
                  <a:txBody>
                    <a:bodyPr/>
                    <a:lstStyle/>
                    <a:p>
                      <a:pPr marL="60325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Navigation Act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1696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1963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Courts to enforce trade regulations and punish smugglers </a:t>
                      </a:r>
                    </a:p>
                    <a:p>
                      <a:pPr marL="461963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Right to board ships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6AB1E28-AC7C-41C5-A9F9-DBBB70A7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78867"/>
            <a:ext cx="7661031" cy="940334"/>
          </a:xfrm>
        </p:spPr>
        <p:txBody>
          <a:bodyPr/>
          <a:lstStyle/>
          <a:p>
            <a:r>
              <a:rPr lang="en-US" dirty="0"/>
              <a:t>TRADE RESTRICTIONS</a:t>
            </a:r>
          </a:p>
        </p:txBody>
      </p:sp>
    </p:spTree>
    <p:extLst>
      <p:ext uri="{BB962C8B-B14F-4D97-AF65-F5344CB8AC3E}">
        <p14:creationId xmlns:p14="http://schemas.microsoft.com/office/powerpoint/2010/main" val="146898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881A-4BE6-4091-B327-C3590D7B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ROLES ROUND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CA4C3-4C9E-4D74-8D80-792429630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5536" y="1550126"/>
            <a:ext cx="5369814" cy="48332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Households have </a:t>
            </a:r>
            <a:r>
              <a:rPr lang="en-US" b="1" dirty="0"/>
              <a:t>RESOURCES—</a:t>
            </a:r>
            <a:r>
              <a:rPr lang="en-US" dirty="0"/>
              <a:t>they want </a:t>
            </a:r>
            <a:r>
              <a:rPr lang="en-US" b="1" dirty="0"/>
              <a:t>GOODS</a:t>
            </a:r>
            <a:r>
              <a:rPr lang="en-US" dirty="0"/>
              <a:t>.</a:t>
            </a:r>
          </a:p>
          <a:p>
            <a:pPr lvl="1"/>
            <a:r>
              <a:rPr lang="en-US" sz="3200" dirty="0"/>
              <a:t>Trade resources for money and buy goods!</a:t>
            </a:r>
          </a:p>
          <a:p>
            <a:r>
              <a:rPr lang="en-US" dirty="0"/>
              <a:t>Businesses have </a:t>
            </a:r>
            <a:r>
              <a:rPr lang="en-US" b="1" dirty="0"/>
              <a:t>MONEY—</a:t>
            </a:r>
            <a:r>
              <a:rPr lang="en-US" dirty="0"/>
              <a:t>they want </a:t>
            </a:r>
            <a:r>
              <a:rPr lang="en-US" b="1" dirty="0"/>
              <a:t>MORE</a:t>
            </a:r>
            <a:r>
              <a:rPr lang="en-US" dirty="0"/>
              <a:t> </a:t>
            </a:r>
            <a:r>
              <a:rPr lang="en-US" b="1" dirty="0"/>
              <a:t>MONEY</a:t>
            </a:r>
            <a:r>
              <a:rPr lang="en-US" dirty="0"/>
              <a:t> than they had at the start.</a:t>
            </a:r>
          </a:p>
          <a:p>
            <a:pPr lvl="1"/>
            <a:r>
              <a:rPr lang="en-US" sz="3200" dirty="0"/>
              <a:t>Buy resources, make goods, sell goods for a profit!</a:t>
            </a:r>
          </a:p>
          <a:p>
            <a:pPr lvl="1"/>
            <a:r>
              <a:rPr lang="en-US" sz="3200" b="1" dirty="0"/>
              <a:t>All businesses, except the British, must pay a tax to get a manufactured good. </a:t>
            </a:r>
          </a:p>
        </p:txBody>
      </p:sp>
      <p:pic>
        <p:nvPicPr>
          <p:cNvPr id="4" name="Picture 5" descr="C:\Users\F1SDN01\AppData\Local\Microsoft\Windows\Temporary Internet Files\Content.IE5\708N28OC\MC900231658[1].wmf">
            <a:extLst>
              <a:ext uri="{FF2B5EF4-FFF2-40B4-BE49-F238E27FC236}">
                <a16:creationId xmlns:a16="http://schemas.microsoft.com/office/drawing/2014/main" id="{6E1B4A3B-5D04-4AFC-AE4F-A9CF23FCA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55635"/>
            <a:ext cx="2379181" cy="18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gulfcoastblacksmith.files.wordpress.com/2010/04/sketch-by-william-o-stevens-from-his-book-discovering-long-island.jpg">
            <a:hlinkClick r:id="rId3"/>
            <a:extLst>
              <a:ext uri="{FF2B5EF4-FFF2-40B4-BE49-F238E27FC236}">
                <a16:creationId xmlns:a16="http://schemas.microsoft.com/office/drawing/2014/main" id="{35439094-53B0-484D-9847-4C4DBF12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962401"/>
            <a:ext cx="2379181" cy="16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351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4C91-7856-47D7-90B4-9C3542C2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8D261-DF9F-4451-BCC8-1E1AE7968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Which businesses were successful? Why?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Which businesses were hurt the most? Why?</a:t>
            </a:r>
          </a:p>
          <a:p>
            <a:endParaRPr lang="en-US" dirty="0"/>
          </a:p>
          <a:p>
            <a:r>
              <a:rPr lang="en-US" dirty="0"/>
              <a:t>Which households were successful? Why?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Which households were hurt the most? Why?</a:t>
            </a:r>
          </a:p>
          <a:p>
            <a:endParaRPr lang="en-US" dirty="0"/>
          </a:p>
          <a:p>
            <a:r>
              <a:rPr lang="en-US" dirty="0"/>
              <a:t>How do you think these experiences affected how people felt about Great Britain?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47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E2D32-3B68-45AC-8EC7-04BCEFE41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76A83-8913-4E26-B4CB-F2594B96E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/>
              <a:t>You will read informational text about British North America and the mercantilist system. </a:t>
            </a:r>
          </a:p>
          <a:p>
            <a:pPr marL="0" indent="0">
              <a:buNone/>
            </a:pPr>
            <a:r>
              <a:rPr lang="en-US" sz="3600" dirty="0"/>
              <a:t>You will use your simulation experience as well as the informational text to decide whether a person from the time period in the role you played in the simulation would have supported or opposed mercantilism. </a:t>
            </a:r>
          </a:p>
          <a:p>
            <a:pPr marL="0" indent="0">
              <a:buNone/>
            </a:pPr>
            <a:r>
              <a:rPr lang="en-US" sz="3600" dirty="0"/>
              <a:t>You must support your position using evidence from the reading and the simulation experience.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33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CCE82-8B4B-4318-AFE3-1ABFC6971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D3A7F-4D0B-494A-88AE-7AA3DD134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Define key terms such as mercantilism, market, raw materials, finished goods, exports, imports, trade barriers, balance of trade, Navigation Acts, tariffs, and imperialism.</a:t>
            </a:r>
          </a:p>
          <a:p>
            <a:pPr lvl="0"/>
            <a:r>
              <a:rPr lang="en-US" dirty="0"/>
              <a:t>Simulate trade in a free market economy.</a:t>
            </a:r>
          </a:p>
          <a:p>
            <a:pPr lvl="0"/>
            <a:r>
              <a:rPr lang="en-US" dirty="0"/>
              <a:t>Simulate the mercantilist system that existed between Britain and the North American colonies.</a:t>
            </a:r>
          </a:p>
          <a:p>
            <a:pPr lvl="0"/>
            <a:r>
              <a:rPr lang="en-US" dirty="0"/>
              <a:t>Compare and contrast the trade in a free market with trade under the mercantilist system.</a:t>
            </a:r>
          </a:p>
          <a:p>
            <a:pPr lvl="0"/>
            <a:r>
              <a:rPr lang="en-US" dirty="0"/>
              <a:t>Explain how the mercantilist system worked and why some European powers pursued these policies.</a:t>
            </a:r>
          </a:p>
          <a:p>
            <a:pPr lvl="0"/>
            <a:r>
              <a:rPr lang="en-US" dirty="0"/>
              <a:t>Read and interpret a variety of primary sources on the topic of mercantilism.</a:t>
            </a:r>
          </a:p>
          <a:p>
            <a:pPr lvl="0"/>
            <a:r>
              <a:rPr lang="en-US" dirty="0"/>
              <a:t>Evaluate the strengths and weaknesses of mercantilism as an economic system.</a:t>
            </a:r>
          </a:p>
          <a:p>
            <a:pPr lvl="0"/>
            <a:r>
              <a:rPr lang="en-US" dirty="0"/>
              <a:t>Describe how markets are affected by changes in government trade policies.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62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5FBD-C4CB-497B-B34D-100FE35D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</a:t>
            </a:r>
          </a:p>
        </p:txBody>
      </p:sp>
      <p:pic>
        <p:nvPicPr>
          <p:cNvPr id="4" name="Picture 2" descr="C:\Users\F1SDN01\AppData\Local\Microsoft\Windows\Temporary Internet Files\Content.IE5\HUIIMTIV\MC900439600[1].png">
            <a:extLst>
              <a:ext uri="{FF2B5EF4-FFF2-40B4-BE49-F238E27FC236}">
                <a16:creationId xmlns:a16="http://schemas.microsoft.com/office/drawing/2014/main" id="{4A2F474C-C756-4339-A3E6-83B1DB48DB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6" y="1825626"/>
            <a:ext cx="5687531" cy="331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172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E4C0-FD76-43B9-AC6E-35FF3D299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MARKETS</a:t>
            </a:r>
          </a:p>
        </p:txBody>
      </p:sp>
      <p:pic>
        <p:nvPicPr>
          <p:cNvPr id="4" name="Picture 5" descr="C:\Users\F1SDN01\AppData\Local\Microsoft\Windows\Temporary Internet Files\Content.IE5\708N28OC\MC900231658[1].wmf">
            <a:extLst>
              <a:ext uri="{FF2B5EF4-FFF2-40B4-BE49-F238E27FC236}">
                <a16:creationId xmlns:a16="http://schemas.microsoft.com/office/drawing/2014/main" id="{0332E00E-129E-414F-8A04-80E3F7CC4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1" y="1331701"/>
            <a:ext cx="2379181" cy="18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xMTEhUUExQVFhUXFyAbGRgYGR0fIRsfHBoeHB4fGh8aICghICAnHSAcITEiJSksLi4wHx8zODQtNygtLisBCgoKDg0OGhAQGzQkHyQsLCwsLCwsLCwsLCwsLCwsLCwsNCw0LCwsLCwsLCw0LCwsLCwsLCwsLCwsLCwsLCw0NP/AABEIAIsBQAMBIgACEQEDEQH/xAAcAAACAwEBAQEAAAAAAAAAAAAFBgMEBwACAQj/xABLEAACAgAFAgQDBAYIBAMGBwABAgMRAAQSITEFQRMiUWEGMnEUQoGRByNSobHBFSQzU2KS0fA0Q6LxcoKDFiVEstLhCFRkc5Ojwv/EABYBAQEBAAAAAAAAAAAAAAAAAAABAv/EABsRAQEBAQADAQAAAAAAAAAAAAARASExQVES/9oADAMBAAIRAxEAPwAz1DrcrZ3NRs7ERyqi1NmFCqQTxAhUb+u5xbyqTyirNHssudba63O23H54G9ankTqObaME+eMeXLzyV5NrOXYG7vYr97ncYt5cyMreVgWUjV9kznlJ221miQT/ABxlV7puZykkfi/aY2S9JfxMwwvmrL8/XHrK5zpz2EzolI7RmU+/3WbDP8G5ZIcusEaFFi8ouNo79/NuT6nCN/8Ah3g05LM73/WSP8qIMIUVfMdNaCWc5pfBR9Ds2vytXy/MN6PFb4hzHSIhGkixu0bgMG1TDyuNthIKJBAxa+P+hxw5DqkqUonhDMgAA1qCCw92tf8AL74iynxtl4un5dmjzDQCFEadI9SIQgBvezR7gEYQCoMvGBSiwooM0uYs1zZ8Tnjj1GJnhSiAyDbb9fOKP/8ALX4+2GjN5SOOM5mXMDwQuosdhprY7fwHtgcvVsnJ4akzQ+IaiaeKSNXPPlZwPMbsA8jsecOijlMorcsvHAnn2AFc+J6flWPqdUEv/DI8qJt4xzMkcZ3rysSWcbchSPfF3qykkZeZm8IrqlFimAIGk0Lo9x3ArHqXqGZLKsRNcVxsONICEcX6dsRVVUmYkWing1ncwT9Rcf8Au8T5Pp0zWWaZKINDMykN7j71f64v53q8fT4RLnZnLE0kYILOx7Iook3+HGKa5XM5pDLnx4MJHkyakm775hhRc19wUObvFiKLZ+2ISaeQqaPhSSOoI23IFYiOYnJOiWfY04LSWti9uxujRG22CUnVBGP2EQEIFFV2GkBfpwMCv6U1l3ZpF1/dN6go3AJK1q3vjawO2Mq8TZqXYfaJySR/eDev/H/DnHxJsw52mmJHqz7f9WPiZiWS7dm3sUDvW9E79r/fgvLGsEatJbPKwWOIfNIxB2UEduS10BZOKKEMM+kfrJdWnfzuBsePYbbbnHp2nA/tZh7eM/8AJRZ+mLPU8ugeOKUhsyalk0XohRTsoA/aI0i92pj92sVeoyDavDN8loqrnuCe/wBMQQfrAwqaZWIJ/tX00Kuh5QavnEWY6i8aeaWc/SQkknbZQ/1vfHl56IsoQTdKtj2ABIHrt6Yo9TzRELEc0CAbs7/dom9hwBvigic7K2/2iQWO8h4Pc+ejt7dvfEhlk5SXg0B4zAaQRS7NYA4q+/tgdlMyx0jUSK2N/l5vTjEzyEtVMwuhV719V/hgcFUdiDqlcoOB4zVxwfNdV7+mJJswp/50u+zVM5u6GwLEDg4qzFV3AbdSQCSb3+gsj8BgrDHFFG803kiUWWN9zVLzZJ4UDc0MDXnxEvVeYbiqzLiqvY772b3OKcsqjbXmRRs/1gHf1F8d+PUYn6pl9UIEqlZ8wCsGXv8As1rd5aO7KvmY3QNKLO57qZBHkVthV6hZ29QnfuT/ACw04gkzK/3mZ9abMoRfvQxZl6gNQIaQL6NmG34PPYj8fw7jHzj9kbf1ZR2s/wDKPfv6ViLLzqFBEVE80Rd9h/Yjb64Av/SYNkGTfj+tUaHArTzztvzjyM/YOgTyHc+XMsSo+hB49fx9sBVzk7SOqqmlSLYoO/odrP4DHNn3TUzyIvJ4X8LJYb0eMKCpzLgam+3C9rGYUgNuSPlHbHlM/d+fOivXMoOO24/7nA37W/AYsDV1Sj63rI/2d8Rf0jJfK/L6+nbnn+OAOpnxYp83tv8A8THWx7+vH5YsS9bK8vOeOJoT/Ba9ML6ZtyT+r1bbm229wB+OIcx1GNNIcsCb8qm24B2X5jXrR5wIZ4usluGzF/siSMnmr2TjEXUuuLGhZ5p0C7sTInl7b+VRdXtfbFHp3S583Gwhm8LgEuhI4O2lHWx7MzC+22LuW+AJLDSzpI4GnUUOwP7ILEL9BV7YdQJb4hkaOZ483KREyrsoA80oQ6mcMxcegFD37RLmM1rNZqc83Uikb+lAb/zxf+IultlFchw5kMNAjSFrMDe7O/mG3ti/nMg+o7SBNRo+Gx29xYv/AHzhuhf6r1DPBBobMRsoWmVw2vck7FjRrY2PpeCf6Oc9mhmpIc1mZZi0IddagLYYh9GwI02AR7jEc2WFX5nNceEw7DudX8O3viP4NYt1VdTAuuSOqhXMgoVQO1d8XNNxS63k3fqGcADMCyMtQltigVtxNHt5fQ8HHl8oF/5evYC/so9Sd9WbF3f+6xN8akt1CSNoDInhoF3yx7sWIXMMpqyNl5INnEq5FQAFjLbbkRZDb6/rPasUNXwJFSN5NP8A6Sx/uWWTnCr+geTTkc01cZp//lXv/L/XBKGRVieOTxY49J16Dl4jXOzQPYO4wLymTyeSMsWREyFjTDxWZSa/ZchQ3y0SQcShl+KuopL0zqDiyojcCx/h/wBd8UpotPw5pI/+B4r/AAXhXjzSzZbw51MkEihm8NnRjV7P+Fmr7cYK5rq+SGSGTZZvAqgviOGKqwDAt82miNr4xaRR+KGI6D00sWEAky/2gjkRd+PfThtzXw70uSD7RMfHg06g8szyLVcjWx37bb4F9M+IMnHl/snh68uqMCrvr2UG1817CiNz9MV+k9J6XHJUULKfETRHJI+gPIaLIjEqGFDerGFIJZ2U5iZGiIJAClWseUn5TZ+YV/EfTz8WfF+X6VCP1ZfMsKjjII1H1uvlBPI54ww5OPLIJJ+PCB1s17AKGNWSao4QP0d9KbqOak61nBS6iMsjHZFUmmN/sjg+uo+mJmCx8C9NZpf6R6j4s2bcfq0ET6IF5oWNIP8AD8zgx8Q9SlmalRY1H941n6hVND8T6YIz9bnzI/qq6I2+SQi2kH7SKSAqejMfNew7nynTwph1kyLI5jYN5SppjtpoEbEEe+G/DCNm8qoN+QuR85NV9KqhX8sUzkFlkYGMNuCR81ML825I3FcWeMaB1r+j4plg8N5cw4JEMVlgNgS24Cj3YjEnScllG8bMSJoCHS4l/wCWUFnfURW4PO2HRQymWy+Sy75rNHTGguiBZI4AHck7AeuK/QGnleTOyqPtLpUamymTiO4UnbVK2xYCj8oOkYo5bKt1zMLmpGeHpuWa8utUZmHMrX8qjttf03wwr8UZN4X8CKWTKxnzzRqBGN9yrFgX7klL798WARms2ihgqsWLWxbdnPck6RvQA9tqAG2A0pJFhTxtVnsCd67HDt1XIZHKjUyOzUWCBzdLuTuwAUdySBwO+KeZl6eMv44gd18ISsBsUQrqGsswCkjsTZ3xIUmQ5pvF8LTJQAOvQdJNHYeWv33uPTEuezEUZiE2xdysdLqOqhuQBstc/nh9zWV6dFlvtciqsPhh9TXwwBG18mxXviTpEcGZyyZhYmgjdCQHVVIF3qO5qxZ37HCaUifZ3Cgi343B7m+BRr0xWgyjgimIvc0pNEnn8gNqw6ZbrmXzJc5LKfaFSw0xISOxyEdrLH6CvUjHv4S6pks+ZGgyv6tdNylFCs5G6rvZK8E1WE0VuhdKUIZJjpjjBZiaA9SdVbgVgf0vqJz+YXM+Gxgh3yUB2Dcg5max5V/YvfckAnEPV2PWp2yOVfw+n5dv6zKn/Ne/7KPtQ3JO/b2vQsn0eGOLwlQaKo3ye2574ZgSs1ntMjMWVpG2aSiNQHCrvsoPb3s7nHv4izeby+RGay3guV+eORGYsCaAQ6tje2mt75Hdr/8AZrJ3f2eK/XQP99sC/jiER5WNY1Cj7Vl/Korb7THewrCFA/hXqCdX6f4+lFnQlZFUbahuNuaIojFj4U6CsfitmGJWPc6kVaAs717b4W+jIOkfEEkHy5bPgFOwDWSAPoxZR/4hh4+MoxIIcggAOac+JXaFKaU/jaxj/wAfscWJSr8EfEeZ6lnMzE0cEMEJsjRbkMW0C9VA7WTXtit1npzknQLo8EAAkHcE6TX5XiP9C8xbqfVyeTLf5Sy9vyw2T9U+0NmvsMMLNl2KSSzagpkUElFVR5q7mxRPfEi4UIchIRR2J4o9/wDDUf0H44LdB6BK7NbEgFaUhTWx/wAI5HOrcYP/AAf1Jc7kEzceXRZXVh4ZYqpYGqLUTpsc0cLHwd8SdXz8MU8EWTii8fTJzZQML0jtpF9ySfTCFEcnJDLnpOnGKaJ0iLGXUtEFhXhjSTRvnYisXT8A5OE6zPMmpt2aRfMzbVbLZJ+uKcBA+I8yxIGnIobJoDzdz2Hvgjlpcx1BqfLxxZZXDJMJWYyEbq8YMakAHgmr5FisWQDoM++SWZYYzITKFUEnZFLamJAN0CPreK2a61mjO5jAOVnXTGhoEX/zKq7obA+3pix1b4ljhzT5SE5UGJA00+bloAvdKqruzdyRVbYl+EPivLZzMHLvGgli/s5ImLQyhKsxMQN1sWp49TidC1kejzmCaMlzEsmXMQNuVIzBeSy25sgcnthkz5YMS8afevyNvZ3q5OSd9q74GTdb6k/WMxlcuuWURxDTHIzFSNQOvygec7bVsNrwxdRyku2r59NtoiZl1eig/U/lhpgFNEG2EaqbumWthX7R/dj78HSEdW02N8oSVFGvOPyPti7mYlVfNq3P93VDfnkg8/7XHn4bperaR3yp78Uy7kD7xuvwxMXVLruc1dRmSjQ0DUX21aTYH9XkANVtqHPGLYhbTs0lAjbXsOTX/CVgX1o11LODWALiNWOShv5sxF6DgHE0YQG9WoBRsHXk8Xedq/QcbfhioKveiTzTFApuvSj8v9V9RX5YE9NFgstBWdiRfoqhe3ax6d8eZx+qlDOnyMfljsHSb5zZ49MSZCZGS0r+1IYg3fki2PccVWJuLirKwMW2x0JZ/E/w/ngbnYC+YkFDyxKfvbqxawK4NgX/APbF7wCsLeh08/798fMztNKwrzQItdxTt+Y359sAv5/4eVmYkBVZCki2btbINj0NcccYo5pEjniiICuRbLVg6b0lH2Ngsa29RhwzBWkX5fKT6/Nd322rAl+nwz5iZpFUhBF+BOs168i9vQYtSL+Qz8rZDP5Wm8R0avmvzajsrAEkjbjtjQpelo8OXgiC/Y1jBO+zhQAif+E/M30rucZ90zI6X+Y2SCTfFdhvuN9hxd4vZMQtkIM4gddSAyeHJIg1ftHS1d9yf54Bv6v1JMlTNKuptvOpJarpYwp1N6VvgX1rN5gQfbNB1R+XKwGiWmlOgPLRobtSqOAWvc+WhkvhiZ5QyQpCrAapidbsvIG51A9qvvjQsxkkkQxuvkPbiqNggjcG6II4oYYErpfS/wCjYCit4/U80CS53Z3/AGmP3YoyeTt+JAwt53oeZzDRdKkIjgjAnzsocktqJrW5ABZ2V22GwHesaOejJl45GyyHxmHzElnfTuAzuSxHIG/fA/pfSJpXjmzQTWN60C176WJ5r6dzigF1rLSZ+aLpsCnL5BIg8zLsZI7Koid1VtLc7kC/re6pC07Q5bIJGctlmBlGrTGWWvDjBVTqCt53Ueignc4ZM90KKejMragCtq7KWW7ptFWO9HBDK5ZI0WONVRFFKqigB6ADjFRmHWco/VJ3yWXkPgKw+35pQPOw4giPFLvtvpsXe9+viKJM1OcgpEPTsmVbNvv+tfYrCG7mqvk7j2w3S5uHJz5TJQosayayqIKACjewB3Zl/fgnH0KATGbQC5bVuSQGqiyqTQYj7wF4gzmf/wB55svmUaHpuRfQkTD+3l7AoN9tho3PA5JAu/FcU3UMwuUlYZXJRosuYtgrOGJ0Rk3Q+Via4se2H2Ho8CyeIsa67JB9C27Fb4JPNc4i6t0tJCj+FG7qwouBai9yCQeOa712wUifEudklEPTsgoyuUeItLmCNISBdjoBqg10GPO9bb4j+JDP4GX6b02PwoswrIjkEHwl0+JKeCB5lru2onYc6Nm+lwyujyRI7p8rMASL9Mes/wBOimAEqK+k2LHH0xUKEcSZTKLlcmAIUUh5a+cgebRXLE/M3A4Fnhs6NmTJBGx5K7/UbH9+Fz4ge5dAFKiEaRwP1byHjYVpQfji38G5neeEivDZHU+qzIHvj9rX3OJ7Uy4VPjkAqoNVrhO5A+WdTydh+OGvA3q3QMtma+0Qxy0KGsXX4HDUJ/6avhs5rI+NHYnyp8RCOdP3wPyDfVRi7+jyd82h6lOuhpY1jjUn5Y0ssw9Nbkt9AuG3LZGOOPw0QLHRGkcUecR5jpULw+A8SGGgvhkeWhwK9MUZB+g6dW6l1MqwIZiVIPzDxnNj1FEb++Gr/wBoFzE+fhMqZaPLHSUUhZJWZbLsSPlJ8oC7k8ngYKfC3Ssg0jyQZSGN4JDHqUCwwHmAIA9cFst03LSy/aDDEZlYr4mkFhpJGx5xArfoUzaHpEA1KGUOSNQsAOwsjtiH9Ar30sHv40l7jktfA4+mGHqHT8tARGuWhCZp6lGkANuPmA55OCfS/h/K5ZmaCCOJmFMUUCwOLrFGadX6DF1Drmdy8rMAckoBViKNiiQNmo70cHv0d/Esgd+mZ8hc3l6CNYqaOvKy+rADcfQ+tTtBkIHknGWgWZZiFcCmLWbPqTQJOL2V6P0zNVmFggkMhLK9AlqI8wP1I/MYmaFLpHU4en9XzsOeUJ9qkWWCdwNJFEadR4o7Xf5Y0GHr8Uk4ghZZWC6pCjAiNfu6iL8zHhedie2B+fly+ZjzH2iGKRYL2db41f6dsCoc5HDpjy8aRIACVQaRdi9h6XzibqwNyOZjj+Jc14jLGWyqadRrVuLq/YfuwS67mopG8RWDAr5WQA2Pbzi+/wBcD8/nctmUMuZy8MjxyKitIoJAaUJzXHfjBLqEwdj5yFF0Na1QJGwC0B25w3VwEoftD/IP/rxJ8IoP6Y1gp/wpGlVrhxvyRXbH2ViVrUGHP9pv9MffhVa6xpI84yhttzY1rW52PfatvxxMNUeqSOep50IjNSQHyqxu1YDZYZKHPNfjiyiS+HfhyjjVaOQK9hlb/HFfrMSN1POh2iG0PzorHdWqrFgfuxYgyUQX54AQefDi2r2PJ/L6nGkSLlcwdVxyHykcSXuv+HLqb/EYX+mfCeYzqGdM0sKKpUgmRQHKrb2jKDXAB97walyUPGuHYaQBFDwR2JYbc/u2OALdLZuixwxuATmFF0GBBg324I7j6A4hr18NZaTNnQmfXsSkm91QKgk6tRNEgn0xP8Q9NzKZkJl/18/ghZkjQfLqLBqdl5N8E9jjsv06OiCyuQu9jbVoF+n4/X2wzZ2QjNZplYgr08EMDuCEJBH05wCrC+cP6uTLAyaDaKRrXTx5Azlvmu9h+7A7N9aTKu5zUZilkZbXlgEuiQwUkNq71gllMu+nxFk0yaVpxIdS2GJBa/XlbIv12wxvmCmczsilS/2eDzMAeTV17WTgEgfFUDuVLFTzwKAB7FSRxvjU/wBHvTFXIQJbHw1K+lkH5vXjb6YRvhDNZsS1MynxmmMylSQCqtp8O9lvc7VY7Yef0Uys3TIC5tt7N3ZvngYsDZHGFFAUMdI4As/T8TsB+ePWBXxJMVgkKuVYIzCvYf8A3usVHn+l43RZFPkN1q21UxUj3N9tsFkaxYxjWamk/o6WPT4oy2dcgvQHhRPG5XfkEPpr68VjWOlZ5ZYopACFkRWFjjUOD6EYgvY7HY+MaF4ozb4uzwHUEegVy+gk3RB1AtVivlbfcXQxpKteM3y8QzEWZlkBAeNHYHnQ8jsAeAKjCi8OfwpmTJlIS3zKuhtq8yeVtvqMTAWx2Ox2KOx4lYgbV+PbHvAv4kmZcu+ggO1Iu1+ZzpX6bkb4Bc6IfEn1tw0csgWu0rrHGKG48kZ49ceehZgR5vKHgZrJBedi2X0kWD3qRh+BwY+H8qFmnCghYlihXn7iFrG1feHrxgTm8vpy+QlB80OYXerFMTC1+gpr7ce2IHfHY7HYo7HY7HYAV0LpP2cznVq8aZpdwBWqhW3PF3zvjuimnzKUBU1/UMqm/wATf5YK4C5AAZ3MgK4/VREkjyk3L8p4v1H0wAT4/wCoxwTZOSUeVZCSw7C0B25PPb9+LU3x5lr0x271qC8Ej/zVWKnx/GDPk7RXFytpaqOlUNH22wqNnZWWkyfTUtAQPDZiWY/LXlNEKd69PUYmi6fiSDVqvWJmd1AZR5XDqNJBNkUb/njx0D4qTKZaHLiOM+Eo84LnYFhZ8gs12vbEmS6lmIlU5fwk1SDxV8O9ggY+GAQBRJ298RzfEHUDH/b6HPpCgIG9Cm77H9+JiveS6xM8UjQwSSrmAWcpFqCkswoW/ob3F48rBm/n+zzqwOyhRvX/AKR3NnueAO2CM88o8RoGdWOYk1BK81adI3BvdydtzgR1DN5pkNPPdXRkZdyTXy0aIFih6DAVslJNHl5vtGVOVZcxl2U+ISZNWY3bceUagN9PffBnNTo8hIdRe5LMhs/XT/LEMKeJAqyCQkyQ0S1n/ibA/WXe9fkQKxdGoFvEjawdOx2B35pR/sYmriuiBl8uk8/eAJG9EUuw/wBcTfCgrqYNCnyxIIYEeVlsDYV82/v32xTkcBVOpmNWwDUL7AWf44s/BBJ6nKxor9kBG9n+03ur9hhnk1R6hMo6tn9Tsp8OAACxezGgRIm9/h7jF+DMiwPGYb1qL+1//mCas1in1mdv6Tzra1QCGFNnRSbDk/NLHfOxN/hideotzzffxYt+P/1f+6GKieHOne52Gkdm5ob6f15P51hVi63l4cinymV3jfw99XhiIjUFF1Vn23wyrnHaxpJJB2EkZvbf/wCKv92APwzLlYcvHLNlTmZTohRdIJAEZYg6tl/dyMAtdR+KTGW8KNzKXZBaaQdS0OedLFVO45Hrhp6v8TRCacxhn15NYVXyqQxBU34jA6RtvRvtgynxN5EEGQgAtgdbbjSoN0I96Jo4XX6/mlz3j/Z8uuZfL6QpLGOlbUbsg6h39j64oBR5nMB2WPKTnyLGnhJrFgObOnkk8+1Xg9m+qvLJ1FRlnV5MvFFpdlidSo2Zg5B0nfSQDVG6sYvZ74v6mrIivllLyyLqVLSo0jAO7XZYsNPoBvscX+jlpMv9oeOLMSNM48TTTXoStLDgWDxewHvcCt8OxTQmKVpwyR+LUbhi51ErcjWRa3yLGHP9E2biy+Ry0M0ixykHSr2pYM2sUWoHY8DADPK3ityx8V08xO3zVudzRHc3v7Yj6gmtV8W2Iniq7NESHjUb22HsMKNqwjfHWbEsq5YkeHGnizKSy69VrGmpdxwz9+Bth4dgASdgNzjKpc747PKCreM2oIxogcJ338tdiMXdMfHy2SdZVYZmIzajM2qNvE1Vf0+UVsALx2YzOTXLhIMvKrJHoRy2krxTFkayw59/bFbNw2ArF+54G54uxVgne67ChgdKBvzZHexW29A2cTBqfwR1n7Xk4pSwdwCkhG3nQ6Tt2urr3xY+KZSuVl0i2K6VFfefyrX/AJiMJP6IsyVlzeXYg3onAFbF9SuBsNvKu/cknvhv63Jqny8JAILNIfZYwK995CvHoMVEHSsgvh5pBZH9kOTskSrQH1vYYi+B85q8eM2TaTAn0nSz/wD2LJgh8KsWgLm/PJIwN3sZGqu1VVYB9IVos1lyNg4my7+/hOXjO/tr/PBTrjsdjsVHYD9WkJzGViBPzNI1Hsi1v7anGDGF9Zv6xmpiRUMQRe24Bkfk+hj3wE3wtRSZxfmzEn/S2gVXalGK0GVMuRmiFgkyovqp1tp49DW+LvwpBoycCm78ME3zZFm735Jx66BICstG6nkB+uo4gm6JnvHgil41oCfY1uNvQ2MXsIvRszmpEzEWU0JBBK6JKRqL+YkhF4AS9O96q2rFHqEGcSITnOZw1IivGyRoNLEg6fJZIJBsEYDSMdjPxl82gsZvNnzFSSsTgU5HlUJrO2k3v82CuUz+djjM0rwywqTqpCrhQd2+bSa3JFDjChrx2FPqXxqq14UTOGvTIxpGA21Id9Ys9q/fhOznxJmnYl53A1FSIxpVdvxbb3OFDj8c5hY2y7syizIg1MFsuoAALEDar+gOM/j6XlZYXV/DfyhQyrH5t3NBkNgrai/9MXvhefLSRNO97sp1SNHuNJIYNOxo7sNIHbvtg5B1CFiB+uAvcqw9aoBYwD+GJuqA5iASIoa0O7IdB7RAChXPlIo+2POa8IKjCMrq+ZWDWNn3IIFjj92K3xDlWjkkAy07RE+VnQDWeSPMALO9bCqwHi+IPCYAxSRsfn8RbUaaosQfl/xA0PXCFNk+l1AJib9bKzA0RRSIahfAu6+mPTLlqVxBGTpQULUXre7o86VGKeU69HaRtCs2qySJmRUAWMqqA6tXznYntzghl87lJQXGWzahTpBVlYb0QUDHnfkDAdnGiTLIKVT4uXUizSsZnYliSe683WLzrEWJJjok7+JFdne+Kq+1YE9SaPRqhL6TPl61qquD+vUjygWLG3PJxft1JsSVf3gw455XbtY998QWFgQrQI1eoeKvxFH3OxGK3wUgTq0y6yx+xpyQb/WHjTt+XHfELdRC8JJfqrN+7y/7/DFn4HcN1SUqK/qi2N7H6082BzvX44uGqHWMxXUuoJrABSAlWfSOGprMqb3XrQHvi1HOa1a+AKVZ6FEdgM2B7YH9bDHq+djRWJeGHdddAgt82jgH6+vOJhl5RpHhTWALLDNHf12kG3PbscBe+3sVJLACmsGWydvbNH8MKPw7lZXyCMZFDrOdH0WNK1Vqs+Y8WON8NUSTKrHwypA8upcx/wD7l/L6HAHotRZWKJSCyOzOKIpWSOr32sjgnscATTL1HFoe7lcArerUQp5JFH/XFDqWR1TRkE6IxRLHSFtdILFQQpvY2axLJOEVRqAIZ5BRuyVQUgAbbb+GLfwIurqA+fScu3IoHS6iwLPGog2O+IIMj8M58wrF4MAqRnsMStEKPK0ikkkj5rO1YM/D3S5VhaCZvN9p3OoHlQQTfF32HY+2LeW6OhGYmjVW8OSRTDIPJSf3feM1XGx9O+A3TfiPLSIksWVmhdqKlTHbBiCocXRXe6I9arnFFeXzSudjchNjatzvx9efXHzPu2iiTazgijv89kfVhQr6gYpx5rU1uHotdxolqWauHk2FHtffF5c3DC2rwp3UMGaOR49aHs6MjUR/hIrijiBw+JutI0EsQ8WNnQC2jdaVjTNbLWwske2FbNdNYKXUxtGG02rDmgdgfY8En64Lj4mgoAjNk7XT+tjhnPp74GZjM5HWzNDmwzLRKSlQa3HlDgHm977c4oibomY1EGGQMQaCaTYBAIvXXcDf3vFL7BI2kN5NZK6mIABFgb7nm99sEH6zUsGkzyKJNBRxGrHxJI7t1IBogbUL9bxc+IotDKouzJItj/E90eexB+mCq/wVkBHm45ix1MrRFew++Pe7BBv8ucNjMDm8xLz4EKoPqbkb92jCr0RWEsQBAbx1JUfs+bb6Bb/zYOSkt07MyAeafxGHO4Y6Eujfy6cMTRr4Vh0ZPLqf7pT6cqCdu25wEz8gjGYcihl80spN15WVdR/Itj7lOpoufWLxPlUQCLfchdfiDsaI0E9tvXAzJ9cTM9TzuUYDwpYNKtqBsx2rki9r10PXQcVGgqbx9wJ+Fs60uVjZxUgGiQejodLD8wcFsUccZLN8SzLlsxl5Yo1mfxDKdVebUFZVDDzCioB9K2ONaxl/6VOhs0imOJpUzI0SKI2cK0fmR/LuvcE96HpiaLsfxvKNlyyad6p3sBVN0NHZQBsBW5xL0r44gUZkSkRzU0wS9iKoAGh5rHHe9rwAmysrzyyLDIolVQFeN7VowV1IUUA6xQ432xWy/TZvFjTQ6QrMr6ypttKklGtdNAjUO4sjg7SqL5J5coSInLEqPFUqzKTW5YfMhuwTsPUnYLY6l8WNLDLDJHGoaOg4lJAvbUQV7N2v0wOz3TNRLIDQ3IG4HtXK+gB/PFCZ3uyxbiye53vZiTyOx9PXEoLZT4xbLlz4MTawn/MrS4QBtR0cGhX44G9Q+MJ543QeEsb+WotwRZu3JIZdzstDn3wOgywBcqE2NVsCxo7gLXmBHcYrNFpTyLqOkaRekbncG7I3r1xQxJO+YyOSyyR3N4jqoFeQR7WdtkKnmt/LhcT4cdJ2OakYsH3jTZQQukE7WwI3HG3PbFn4A6mozLOZUKxiOioI0h5DrDWT91brbi6w0T/Dw6rmczKJpMsoAVUXRqY6SpkcEGh207G1N0cUKP2mGJfCCqoYBWUKNw2w2q6N1zgn8PdfmaFUhEp00mpywqiFB8qoNJ9dXNYghyyIx1xqJ1uMsdzagA6Sdz9ce871AOvhu9WNIBI21CxQ5Pzf9IxAQzEebkIUmI6gQQ0qGiaGtTqY7b9t6wEzcObjYqPs8utWKIJdRJ22YMoHeue2Hbp/XYBFCXzMhlaNSywolamUEhSqdr4sn8sQ9Z6qs0UixjqMjCqDZZ2QkMDWpY/4HCDPWyuX8eMv4uUkV7iR0PhtqAG29VpAoq3pg7kOoTJExGX8eOWiWiYMU2AYhbHlO1Fb74GQ/EEwDJPlpEi8xtwzUB5TqUjawLBNcH1GLMUsM4H2ZlikEYPk3QkayutO1kdqPftgCeWzfjRWqMA2YjADKdQ804HlABs/w/cSHT2PEcteghau1DAnpfU0fLxSHfxJoAykX5gs4YUT/hPpg5JlomI2VfWkPt6t9cRVVlYs2rau2nSTtxuCAfbFr4Gjrq+Y+Wvscfy//uHnEc5taJJ2+7GfQ8HWPbHz4D1f0xmNh/wkd7EffNbFmv8AA4uJoX8ROn9L5xZNA8kJFlATsw21xSE/QAY+I0R4Ybi61xcXfbJeuLPxDIo6vnG1rEPBhXV4pQ35jwssd7et8Ym/pBSbE0YUUDUrGh9Tmf3YcEeWkQxygBr0sNwpLeU3VZMen44W+nz+cnevDi+oFarv+eGaTNIUdBmoHLIR5mtTXs+ZNWMKWXzGjMLCRTtCjAaeNK9yTvfFV25wBgy+UC6FWR/M135O3vg18I5FnzIqTRIsLNGR2t1BBA2KmqIP4VzhfDb1/wBPt3P4fv2wb+AeoeBm1SRdKyx6Q21K5YaVbblu3G/7waug9QLw5uORPDlDTNp38wtgWUkeZdW1j2Bxm3Q4CYIlI0OFRTVfMv3R6HcY0jJZUSZWZiSHjnzBVxyKkksb/dI2I4xnOVmlMallQOwB8rEjdRXO45P5DF0FY5I2ifSEViL8rPY8o0lASwJu/oQb5GIszKjqARpYMKI7+2/G17+/vipBCxBb9XRjs0zWTewC1QG572dsfJ0NBiIzpKN97nX9PTEVfmUFVUeUlQ18C9z/AD/LBP7Kut1CRhA/mEjAOoJYWC1GtvLW9iiDgKIJSCSiqKP374BvT5Nxt69xiNo5tWsxx6rC2JDenTfJU9yaA3/lBPH1FUXxWVjoZW2Q2xQggAb2T7dz9MFeo9QExckMpJBNoRRIBYbixx39LwvStI1HSosoPmIqzVr5aPK/v9MSdQyHnZ2YamB1k8nsL2u+du9nCAtk+or4rLD5pNBJ70xCrHuNt2YV60cGfivqOnwspA66o9IYmtiukxr9WK80avg3hZ6JIBrcFNEkg8+thfg3slAjd2s1W6d+xKTJxvqt4hCSKpiSDYNhtCgnuL9rxUL0/XH1xyaD48LB5BpJJ85ZmT9pSTyvpW2PebaXL5lJIWCMhKWQGDXGCDRPs3tydrxE/QHGbWds1l7ql3YbhrIUaeDY77cb3eC+f6JHmI1hEsAuidRNAXpfQNI5SxXrgHz4I8QwNJKQTJK7AAAAAkWdtjbAtfvhjxjmY+NM5EZfBAOXQaYoUgLMAANKs4tRYrnHzp/x9nWALNoLkBby4WttR1BiNhZ3usVGyYr5vOxxafEYLrYIt92PAGESLrudlcJDIivRY64wbCizVEGzsL43HpuIl67mMyshmZT4EKyxBQCJJpCwVSKFhQNxf3xdYUa1gD8Qosk2WiZmUMZGtW0nyqBz/wCbCFF8VdUkCmKXLmgfEYxEgeYAABW2PrZ2xdbr2ZEiSSaZm/WpCI00HxCqeU2SePa/xwUTzPTaQNrVz45iUSrd22kUYyhBAH7sV8x0WcOmXHha2QyGpphspVas3sS3HtiI/EsJQItiUzGfQRpKhi1WDuCt77dt+cET1OMaJR5lWIA1yD4yg0PbnfnECtN0x42kRvK0bDUQzuD+r1bE0QbNfmcKGdzJTUDIqruo0gLZANAWTuKN33HbvoPVupJJNKdOzhD33uMEaj63t+GM/wAxIBrRlVW/WVpolt3ploG7DG/fA0Q+Coz9qcgeUr5Q5BAYSm2cdwCwoX7D2ePhDMqmZml1OVdCK0ks7JNJ4jFR3ttyBXI7YTfgnNwJmJvGZY1kRTrkKjUY5A7gBtwdDCl9z9MMPwb0iBhNJ4OqYyFiNQRlDu7FXK+hHFknScBQzvw7LnHzucgmaONZCUiCAOwAqTdvlYkPpBB35xDk4IrSTQr7DS5AY1pFbnsQf598MP6Jc6GhEZeTxVOqSOTk6kFkcsdzqonYMPbC10qNY4Qm50F0A53RmjFmzY43HphoJ5PNHxkYNp82+xA5IPyUT8w2XDK0DafkBb/Flcy3/UZLOEeUKu2ohjrIb0rSVI9uPfbGsnLzNxmwDQ2EafgaJJo884YaQPi9QAjjyt5i9RSR3suxEpayKTjthbzXTIZDHIVphZ1xkgg2K48p+9Qb0I9cPHxwJvsyGaQEkmlMYVgQt3asw7cDmxhOiR7gFUNR1EnkaZCpB2+9pH4/jgKvT9EfgiOOOjmUZ5FvzkRSBSVFqD5ySQKIIw2fbzqOoEDkFULd+D+q9MLSZcSDLvpYsZo/LuTwn3V32Hb2wxyRWbCUCNgoPN+rD0xNFrVYBLAX7KDfNbp+7EHwExPWc3Zusqg7bec+gAHriORUAAshv2Tp/PcD2x6/R83/AL3zYUnScrEa27Oeavfc/ni4a8ddgI6lnG0tZWGq8aiNLVfguo5vm+ceoo2CefxQaBFHNC+ebfff0rv9R8+Mcup6jmCysx8GGtKBv7zYkwyV2Nbc48xeFotsvQFUBArH8f6qK/7euGj5JE5UqFkJYEAAZujseLksm/w9sLq5NfHViDrSJEGtDYGltrv5ru/oNxeGTNdMBid0glB0llAgTY1tp/qoq/f24wAhlGpQQS3hpYuq8p5Is0aOwPbATxRHkgbHcd/xPqK7c+uPqJYOpbsAbgirPcc3z/pj6ZgoDMfTjftdADcnbt/25Nci+a4qIA3UlhvuNzQNfUWODgGf4I6sPs8+UckyhZXVmO8gNlj66gW3+o98K2RjtUEgFFVBu/lA3vSb9eO3vjxkOmNH5oZnBZSQw0nzH7ysxJPpRJxc+wyiO1fgqL8KwKG5vX6G/wAB64UTM/iFqbi+VC0PL3HahW/tvj71VE8FfDaw7IL9tS9u2/sPXuMQZjItRUmVdVHV4e1kH/HR7kX6YjigdYiurUFVdJYMCTdgknvt/wBqxFFEkVmO5HJIJ2UtdA8WDuCewxYzGXjAYH5mLMC5A08Ajykjb383tsbC5eN9P9ooUnVuPc0RvyLqvrj1KkvmDSw0WO2/IN83Xc8cnCCXO0sRLMFMSRkHUKH6wat9Vbgc7/vxSzkqBu6seALLc9gvG29+x7Y6SB2Hht4WlwNW9igdgbrn07YIxzAElgpUcaGHBo6QRfYHftgA8XT1VeNK6mbZSSSTQsAAgXfPaubBwQEZLFSJC+oKAEO7Hii7VVkeYe/piedA3mUx3vqBkG5J2IAAIrit/riWHp+6qbZtLn9WeNIAViYwCu7A17fmqBkolTxvGTwhC2hrkUai1hBGeTrogbYvtasiidpLVWPnbSt7gVqOkhgR24HpgPn4DozkpcfaUmidC6ljRDMAUB3OtWIPIJPbm51iJXzmYiMKqC0cik8Eh2YBa0kmjdXttiggnR/EyxkZ2XWWCjUBqUHSXLHnfgKdhR3wu5rJtGGaBdV3q1nVdD5bU2L4UjYb7nDbDn9GWjiXSqxXHRDEqt+Q+Ui7G2+1g+mFfOdfj0nxH06bWn1UxG21MTzteAuZDNxyRy6nIcCMRlnCuKLa9IJBIUHQSL/djuitl4skYXjaJwSVlr5VWlBZ2ogVp3I73jz0LobGJiqDSzM1gEaWoWt7AAiiL812BycXczlWUKzpHaW9UfKpUebahTEbIR2LUKGAG9OimSOMHzebTIfEZNbXqLAstd64qiD2wbygtsvLCaAk+ZmsaS2hjRrULcEkCj7HAjOwsY7MfnVldQ2qx5gSoJoAaVqmvsMWgqSRMVUqXTSCEZSoJs2FXc3RsVwBucRRTq2XLMwZBy1aCBRDdka++2xOAM8OkcOCLsMgGrdaYja6K/w4wYk0ukckQ+ZakQMQwdbUkgna+Ra733wJzqi7N0F3JIFHtuFrmsBBNKQ+t6H3a0cL9SGI7b96GB0pZtq44F6BXo2kfy7fndIBK2GclqYpVAVw92ebFYhkivSpjbTIaq/l2UEsST62av2GKj5D0eJUjZzrclVADKoIJv5b2P0rtWCfRPidMrHmVEc0rnU0TJTDUVa0dgDootdnbjfbEEdFzpQKRszPYJ09rZTY53G2+Lkigq+omtNbMKJOrihZ4N7emAOdI6IkMcGaVqEsUYMq0PCavKzdihvS3be+Dsq5CXzOwrzOxrfbU7kir/xWAMOXwx8SQDpatMy6liCyRlhq1hAujSbIYkUFrkjbfGc5TNx+AxEhZYyVYtXK0G9NrANk9x2wBWOFZF0Ghq8p527igBZ7ceuNFni6WW/WRR6loeaJrFD1Zb2xmnTZomdDqbSJOy/LpIaiDtQruP5YbZuqMWA1o4JJZRE6/wDyvfv24GArfGUsDCNcvGunSWkYBlINqqgBtjyT7UPxAZatR2JIUAb739B3GrEmdCtK1htJKgG2BpAxJ3JIHn9fujFXNZoBCbVHaq1ixbccEE7kg+lDAWFS5ovD8wE1lW3+5VgKLatF9qwwwxAah4YvnzwuPwsOD64ToM+s2ZyyQux0tKWGnUSaBYE1e3luvUjtsZhjbX54QpB07wTAn6Ux8v1xNBWVQhNkIa8pQMo5O1sSf9jEX6Pszq6xmibP9WjFjf7/ALDbFYxlgdMercADwZRWriybsn6YsfoqAPUc4LPkgiWtxVu5Iogfw74uGjfxb0t2zoJjZ450SMFYy4Vldr16flXS16jQ2OBGYiEbhVy2bY7X/V5CLr1VSK/HbvjU8diwrKnCESBcvnAWVqH2VxyN7LQGzxgaMk7MxZM1GSAPNlZaIVa2/VkAj1I/DGz47CFYjk+lSRMx8Ock6Vdys7KewKgxUDzuABzgtBHwX1LZC2IZRp5oUE7/AOuNYx2JCscEFUBqA0gqTDN7ihS7Gx+8YiMQs0JDtteXm7Vt8uNox2LCsafLrt82+20E/YXZtTz/ABxZWPLg1ct0LZspORtzpAQfn6Y1zHYQrJFzENG0fgfLlZ7O4sfLuPfEqLl7IAkJFWXgzA5uttHG2NWx2J+SswhkhjbypGfZoJz2F1afXm+cRSZ6ICi0KECtoJFIB/8AT71/H1xqmOxYVkpz8DHV4kIN8eHJW7d7X0x39Iwaw6ywxnzqQsUpBVypPFVxX0HfGtY7CFY1Jlcq+pWzburMCVCSr8g8o8q8DmjzginghQqNdAWDFMd6FE+Q0drxqmOwhWS5pVpQWYKfI5SGQNp5HmcC99ub3wJfI6JVXUZY1RgrlNOptQO1rdfTG4Y7CFZFncwVbV4xUliGXyhWqqYKYxRPGoG6HbHmbPzyopU5cuCdQo+EGNU9A3r/AMTOQa4xr+OwhWPZhWs6zAEogkyqW3HIN1dCi1flzilJMlDTJlLsfNIjbXvfnHbYfhjbWUHkA/XEf2ZP2F/IYkKxrxsver9Rqqg3jRggXZ4fe9ub9ucTxzQs6tcZcdkmDA7g7oHPp2G1mqxr32ZP2F/IY+rAoNhQD7AYQrKJoIyWYhBYAKhyo2vzU4A7D63eKDRogtJMsuxALSKQ25OxJrjYgfyxtJF848GFf2V/IYQrHo/DB/tItSqw3ePaxRDNR03vftiebMZcKAuZy4tRqHjpS7UdJCg7X7fzxrQy6DhV/IY8nKRnlE/yjFhWIZjK9MeVZTmsu7ihbZiMXQu3sbsDwT/rgbmOmdJIk0yxprUKNGYjHPqh8t+54q/rvv8AR0P91H/kX/THf0bD/dR/5F/0wiPzz0no0eXZzls3HKSukeaJhGCbshZKJJ4/HbDDBnDfnIH6vzOrLRIqtg5JsWdu4PteyN0uA7GGL/Iv+mPn9FQXfgxXVXoXj8sIMB6jmMw8xCTpoLUGaJuPQkte/H4YrydFTMAePObEarp4AI3ZtRHJIHpj9D/0ZB/cxf5F/wBMcemQf3MX+Rf9MIMC6NkstFmYUieIAeIzqzjVZA0gltqq67nYeuG5njKBo5oWGoqf1sQ0kfdPlO/+vbGmt0jLkaTDFR7aF+vpiKT4fyrc5eE7VvGvH5YRWamWhu8JPcGaO/xqPBb9FeRXx89MKNskYZWBXyqWOkhVs+cWd+2+HNPh7KAgjLQgjg+Gu37sWOmxKqkKoUAkAKAAKJHA2wzIP//Z">
            <a:extLst>
              <a:ext uri="{FF2B5EF4-FFF2-40B4-BE49-F238E27FC236}">
                <a16:creationId xmlns:a16="http://schemas.microsoft.com/office/drawing/2014/main" id="{CCCAAFEE-19AA-4E9E-8193-CE67198ADC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3F2DDF-F1E7-4FEC-8FFE-DCCCBD39AC0E}"/>
              </a:ext>
            </a:extLst>
          </p:cNvPr>
          <p:cNvGrpSpPr/>
          <p:nvPr/>
        </p:nvGrpSpPr>
        <p:grpSpPr>
          <a:xfrm>
            <a:off x="1629231" y="2684193"/>
            <a:ext cx="1881242" cy="1826282"/>
            <a:chOff x="5276252" y="3513854"/>
            <a:chExt cx="1515073" cy="1589536"/>
          </a:xfrm>
        </p:grpSpPr>
        <p:pic>
          <p:nvPicPr>
            <p:cNvPr id="7" name="Picture 6" descr="C:\Users\F1SDN01\AppData\Local\Microsoft\Windows\Temporary Internet Files\Content.IE5\00JJYPHG\MC900183764[1].wmf">
              <a:extLst>
                <a:ext uri="{FF2B5EF4-FFF2-40B4-BE49-F238E27FC236}">
                  <a16:creationId xmlns:a16="http://schemas.microsoft.com/office/drawing/2014/main" id="{C082892F-9F57-43C5-8D59-227FAF03535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3513854"/>
              <a:ext cx="823595" cy="823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C:\Users\F1SDN01\AppData\Local\Microsoft\Windows\Temporary Internet Files\Content.IE5\WE5Y7O0W\MC900183768[1].wmf">
              <a:extLst>
                <a:ext uri="{FF2B5EF4-FFF2-40B4-BE49-F238E27FC236}">
                  <a16:creationId xmlns:a16="http://schemas.microsoft.com/office/drawing/2014/main" id="{82F4CBA9-FB8B-483C-AB7B-BDA4CCD94DA6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925651"/>
              <a:ext cx="847725" cy="8477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3D6AB4B-AAB0-4BED-B7D1-875063D8C411}"/>
                </a:ext>
              </a:extLst>
            </p:cNvPr>
            <p:cNvGrpSpPr/>
            <p:nvPr/>
          </p:nvGrpSpPr>
          <p:grpSpPr>
            <a:xfrm>
              <a:off x="5276252" y="4284240"/>
              <a:ext cx="823595" cy="819150"/>
              <a:chOff x="0" y="0"/>
              <a:chExt cx="866775" cy="866775"/>
            </a:xfrm>
          </p:grpSpPr>
          <p:pic>
            <p:nvPicPr>
              <p:cNvPr id="10" name="Picture 9" descr="C:\Users\F1SDN01\AppData\Local\Microsoft\Windows\Temporary Internet Files\Content.IE5\WE5Y7O0W\MC900183754[1].wmf">
                <a:extLst>
                  <a:ext uri="{FF2B5EF4-FFF2-40B4-BE49-F238E27FC236}">
                    <a16:creationId xmlns:a16="http://schemas.microsoft.com/office/drawing/2014/main" id="{E9D03791-06F6-4D1D-9FC5-C9789DACD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66775" cy="8667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C59DC4BD-6C84-4F7E-957D-0B8D3BCCC8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8" y="476250"/>
                <a:ext cx="538162" cy="219075"/>
              </a:xfrm>
              <a:prstGeom prst="rect">
                <a:avLst/>
              </a:prstGeom>
              <a:solidFill>
                <a:srgbClr val="33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700" b="1" dirty="0">
                    <a:solidFill>
                      <a:srgbClr val="FFFFFF"/>
                    </a:solidFill>
                    <a:effectLst/>
                    <a:latin typeface="Calibri"/>
                    <a:ea typeface="Calibri"/>
                    <a:cs typeface="Times New Roman"/>
                  </a:rPr>
                  <a:t>CAPITAL</a:t>
                </a: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pic>
        <p:nvPicPr>
          <p:cNvPr id="12" name="Picture 4" descr="https://encrypted-tbn2.gstatic.com/images?q=tbn:ANd9GcTYNddHGcvgHIXN_JvtOWfmLH7cPNuhOdxA__-GOrtre6mdzf_PzQ">
            <a:hlinkClick r:id="rId6"/>
            <a:extLst>
              <a:ext uri="{FF2B5EF4-FFF2-40B4-BE49-F238E27FC236}">
                <a16:creationId xmlns:a16="http://schemas.microsoft.com/office/drawing/2014/main" id="{6B34F6DF-C825-4632-8745-536002BD9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876" y="4259121"/>
            <a:ext cx="4411680" cy="191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gulfcoastblacksmith.files.wordpress.com/2010/04/sketch-by-william-o-stevens-from-his-book-discovering-long-island.jpg">
            <a:hlinkClick r:id="rId8"/>
            <a:extLst>
              <a:ext uri="{FF2B5EF4-FFF2-40B4-BE49-F238E27FC236}">
                <a16:creationId xmlns:a16="http://schemas.microsoft.com/office/drawing/2014/main" id="{FAFD59FE-3117-4F52-ABDE-02DD4852B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60" y="1232862"/>
            <a:ext cx="3173427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B472E2E-D3B9-4DA9-ACCD-13E12F8DE1F7}"/>
              </a:ext>
            </a:extLst>
          </p:cNvPr>
          <p:cNvGrpSpPr/>
          <p:nvPr/>
        </p:nvGrpSpPr>
        <p:grpSpPr>
          <a:xfrm>
            <a:off x="7391400" y="2936747"/>
            <a:ext cx="1547372" cy="1496642"/>
            <a:chOff x="0" y="0"/>
            <a:chExt cx="1238250" cy="1381125"/>
          </a:xfrm>
        </p:grpSpPr>
        <p:pic>
          <p:nvPicPr>
            <p:cNvPr id="15" name="Picture 14" descr="C:\Users\F1SDN01\AppData\Local\Microsoft\Windows\Temporary Internet Files\Content.IE5\56FKUP9L\MC900279138[1].wmf">
              <a:extLst>
                <a:ext uri="{FF2B5EF4-FFF2-40B4-BE49-F238E27FC236}">
                  <a16:creationId xmlns:a16="http://schemas.microsoft.com/office/drawing/2014/main" id="{CFA5EF88-5900-4E01-9A03-608D951CB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609600"/>
              <a:ext cx="609600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C:\Users\F1SDN01\AppData\Local\Microsoft\Windows\Temporary Internet Files\Content.IE5\IYLMOVDF\MC900445890[1].wmf">
              <a:extLst>
                <a:ext uri="{FF2B5EF4-FFF2-40B4-BE49-F238E27FC236}">
                  <a16:creationId xmlns:a16="http://schemas.microsoft.com/office/drawing/2014/main" id="{0FE587AC-18ED-4356-96C2-D8A6E542E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8200"/>
              <a:ext cx="628650" cy="542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C:\Users\F1SDN01\AppData\Local\Microsoft\Windows\Temporary Internet Files\Content.IE5\3IQ8CD6Z\MC900326534[1].wmf">
              <a:extLst>
                <a:ext uri="{FF2B5EF4-FFF2-40B4-BE49-F238E27FC236}">
                  <a16:creationId xmlns:a16="http://schemas.microsoft.com/office/drawing/2014/main" id="{EFA3546A-DD1D-4778-9883-4C811F3BE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" y="0"/>
              <a:ext cx="561975" cy="781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C:\Users\F1SDN01\AppData\Local\Microsoft\Windows\Temporary Internet Files\Content.IE5\GWHGGGST\MC900325820[1].wmf">
              <a:extLst>
                <a:ext uri="{FF2B5EF4-FFF2-40B4-BE49-F238E27FC236}">
                  <a16:creationId xmlns:a16="http://schemas.microsoft.com/office/drawing/2014/main" id="{C22DDE5D-BCDE-4037-A456-2E71DE787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0"/>
              <a:ext cx="609600" cy="609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Picture 18" descr="C:\Users\F1SDN01\AppData\Local\Microsoft\Windows\Temporary Internet Files\Content.IE5\00JJYPHG\MC900440395[1].png">
            <a:extLst>
              <a:ext uri="{FF2B5EF4-FFF2-40B4-BE49-F238E27FC236}">
                <a16:creationId xmlns:a16="http://schemas.microsoft.com/office/drawing/2014/main" id="{0F56CE58-F22F-4074-9333-3B92016CD928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05400"/>
            <a:ext cx="1524000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37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881A-4BE6-4091-B327-C3590D7B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ROLES ROUND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CA4C3-4C9E-4D74-8D80-792429630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129" y="1604429"/>
            <a:ext cx="490118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Households have </a:t>
            </a:r>
            <a:r>
              <a:rPr lang="en-US" b="1" dirty="0"/>
              <a:t>RESOURCES</a:t>
            </a:r>
            <a:r>
              <a:rPr lang="en-US" dirty="0"/>
              <a:t>—they want </a:t>
            </a:r>
            <a:r>
              <a:rPr lang="en-US" b="1" dirty="0"/>
              <a:t>GOODS</a:t>
            </a:r>
            <a:r>
              <a:rPr lang="en-US" dirty="0"/>
              <a:t>.</a:t>
            </a:r>
          </a:p>
          <a:p>
            <a:pPr lvl="1"/>
            <a:r>
              <a:rPr lang="en-US" sz="3200" dirty="0"/>
              <a:t>Trade resources for money and buy goods!</a:t>
            </a:r>
          </a:p>
          <a:p>
            <a:r>
              <a:rPr lang="en-US" dirty="0"/>
              <a:t>Businesses have </a:t>
            </a:r>
            <a:r>
              <a:rPr lang="en-US" b="1" dirty="0"/>
              <a:t>MONEY—</a:t>
            </a:r>
            <a:r>
              <a:rPr lang="en-US" dirty="0"/>
              <a:t>they want </a:t>
            </a:r>
            <a:r>
              <a:rPr lang="en-US" b="1" dirty="0"/>
              <a:t>MORE</a:t>
            </a:r>
            <a:r>
              <a:rPr lang="en-US" dirty="0"/>
              <a:t> </a:t>
            </a:r>
            <a:r>
              <a:rPr lang="en-US" b="1" dirty="0"/>
              <a:t>MONEY</a:t>
            </a:r>
            <a:r>
              <a:rPr lang="en-US" dirty="0"/>
              <a:t> than they had at the start.</a:t>
            </a:r>
          </a:p>
          <a:p>
            <a:pPr lvl="1"/>
            <a:r>
              <a:rPr lang="en-US" sz="3200" dirty="0"/>
              <a:t>Buy resources, make goods, sell goods for a profit!</a:t>
            </a:r>
          </a:p>
          <a:p>
            <a:endParaRPr lang="en-US" dirty="0"/>
          </a:p>
        </p:txBody>
      </p:sp>
      <p:pic>
        <p:nvPicPr>
          <p:cNvPr id="4" name="Picture 5" descr="C:\Users\F1SDN01\AppData\Local\Microsoft\Windows\Temporary Internet Files\Content.IE5\708N28OC\MC900231658[1].wmf">
            <a:extLst>
              <a:ext uri="{FF2B5EF4-FFF2-40B4-BE49-F238E27FC236}">
                <a16:creationId xmlns:a16="http://schemas.microsoft.com/office/drawing/2014/main" id="{6E1B4A3B-5D04-4AFC-AE4F-A9CF23FCA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55635"/>
            <a:ext cx="2379181" cy="18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gulfcoastblacksmith.files.wordpress.com/2010/04/sketch-by-william-o-stevens-from-his-book-discovering-long-island.jpg">
            <a:hlinkClick r:id="rId3"/>
            <a:extLst>
              <a:ext uri="{FF2B5EF4-FFF2-40B4-BE49-F238E27FC236}">
                <a16:creationId xmlns:a16="http://schemas.microsoft.com/office/drawing/2014/main" id="{35439094-53B0-484D-9847-4C4DBF12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962401"/>
            <a:ext cx="2379181" cy="16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01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C444-CF1A-4392-BF57-FD91A9F5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B4B62-DF39-4CF0-B0D5-363A8E9A1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Which businesses were successful? Why?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Which households were successful? Why?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caused some households and businesses to be less successful than others?</a:t>
            </a:r>
          </a:p>
          <a:p>
            <a:endParaRPr lang="en-US" dirty="0"/>
          </a:p>
          <a:p>
            <a:r>
              <a:rPr lang="en-US" dirty="0"/>
              <a:t>How well did everyone follow the rules? Did anyone have to go to jail?</a:t>
            </a:r>
          </a:p>
          <a:p>
            <a:endParaRPr lang="en-US" dirty="0"/>
          </a:p>
          <a:p>
            <a:r>
              <a:rPr lang="en-US" dirty="0"/>
              <a:t>Why did the markets work even though there were few rules to follow?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7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81CA0-3ECD-4D9A-9D16-E86AAB3F0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51" y="278866"/>
            <a:ext cx="8265807" cy="1057565"/>
          </a:xfrm>
        </p:spPr>
        <p:txBody>
          <a:bodyPr/>
          <a:lstStyle/>
          <a:p>
            <a:r>
              <a:rPr lang="en-US" dirty="0"/>
              <a:t>T-CHART FOR MERCANTILISM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CF8E37-132A-49B9-A3ED-68E96340E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109669"/>
              </p:ext>
            </p:extLst>
          </p:nvPr>
        </p:nvGraphicFramePr>
        <p:xfrm>
          <a:off x="759146" y="1422414"/>
          <a:ext cx="7747412" cy="4726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4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Dividing the world’s resources IS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like dividing a cookie because: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2" marR="4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Dividing the world’s resources IS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NOT like dividing a cookie because: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2" marR="4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6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2" marR="4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2" marR="4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39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36A39-2E5D-43A8-A844-8930A2AD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MAP OF EUROPEAN COLONIES CIRCA 1700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4EECF0-9513-41BB-B2E4-638597599092}"/>
              </a:ext>
            </a:extLst>
          </p:cNvPr>
          <p:cNvSpPr/>
          <p:nvPr/>
        </p:nvSpPr>
        <p:spPr>
          <a:xfrm>
            <a:off x="838200" y="2754355"/>
            <a:ext cx="7543800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http://courses.wccnet.edu/~jrush/map%20early%20colonization.jpg</a:t>
            </a: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AA095-C76A-42B5-B44F-6F19DF37C2EE}"/>
              </a:ext>
            </a:extLst>
          </p:cNvPr>
          <p:cNvSpPr txBox="1"/>
          <p:nvPr/>
        </p:nvSpPr>
        <p:spPr>
          <a:xfrm>
            <a:off x="750921" y="1981200"/>
            <a:ext cx="7642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This map is under copyright. Please access it from the following URL: </a:t>
            </a:r>
          </a:p>
        </p:txBody>
      </p:sp>
    </p:spTree>
    <p:extLst>
      <p:ext uri="{BB962C8B-B14F-4D97-AF65-F5344CB8AC3E}">
        <p14:creationId xmlns:p14="http://schemas.microsoft.com/office/powerpoint/2010/main" val="157728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70303-D965-4CD4-A19D-29C41F71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749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MERCANTILISM POLITICAL CARTOON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95F1C-45D4-4297-B4F4-BC17245911D3}"/>
              </a:ext>
            </a:extLst>
          </p:cNvPr>
          <p:cNvSpPr txBox="1"/>
          <p:nvPr/>
        </p:nvSpPr>
        <p:spPr>
          <a:xfrm>
            <a:off x="470998" y="6178731"/>
            <a:ext cx="778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Public domain as per: </a:t>
            </a:r>
          </a:p>
          <a:p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#297 - Our early heritage, a visualized text in ancient and medieval ... - Full View | </a:t>
            </a:r>
            <a:r>
              <a:rPr lang="en-US" sz="12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HathiTrust</a:t>
            </a: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Digital Library</a:t>
            </a:r>
            <a:r>
              <a:rPr lang="en-US" sz="1200" b="1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9718AF-84C0-4E5C-BDC0-1F5A0F174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165" y="1091091"/>
            <a:ext cx="6346916" cy="468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85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</TotalTime>
  <Words>620</Words>
  <Application>Microsoft Office PowerPoint</Application>
  <PresentationFormat>On-screen Show (4:3)</PresentationFormat>
  <Paragraphs>113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Office Theme</vt:lpstr>
      <vt:lpstr>From Raw Materials to Riches</vt:lpstr>
      <vt:lpstr>OBJECTIVES</vt:lpstr>
      <vt:lpstr>MONEY</vt:lpstr>
      <vt:lpstr>MARKETS</vt:lpstr>
      <vt:lpstr>GAME ROLES ROUND 1</vt:lpstr>
      <vt:lpstr>DEBRIEF</vt:lpstr>
      <vt:lpstr>T-CHART FOR MERCANTILISM</vt:lpstr>
      <vt:lpstr>MAP OF EUROPEAN COLONIES CIRCA 1700</vt:lpstr>
      <vt:lpstr>MERCANTILISM POLITICAL CARTOON</vt:lpstr>
      <vt:lpstr>TRADE RESTRICTIONS</vt:lpstr>
      <vt:lpstr>GAME ROLES ROUND 2</vt:lpstr>
      <vt:lpstr>DEBRIEF</vt:lpstr>
      <vt:lpstr>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Raw Materials to Riches</dc:title>
  <dc:creator>Loup, Claire</dc:creator>
  <cp:lastModifiedBy>Loup, Claire</cp:lastModifiedBy>
  <cp:revision>16</cp:revision>
  <dcterms:created xsi:type="dcterms:W3CDTF">2022-02-04T14:49:14Z</dcterms:created>
  <dcterms:modified xsi:type="dcterms:W3CDTF">2022-02-15T14:39:10Z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eba909ad-8d05-41be-8436-0a783065331e</vt:lpwstr>
  </property>
</Properties>
</file>