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ne Zimmermann" initials="JZ" lastIdx="2" clrIdx="0">
    <p:extLst>
      <p:ext uri="{19B8F6BF-5375-455C-9EA6-DF929625EA0E}">
        <p15:presenceInfo xmlns:p15="http://schemas.microsoft.com/office/powerpoint/2012/main" userId="S-1-5-21-796845957-1788223648-725345543-2757" providerId="AD"/>
      </p:ext>
    </p:extLst>
  </p:cmAuthor>
  <p:cmAuthor id="2" name="Sherilyn Narker" initials="SN" lastIdx="1" clrIdx="1">
    <p:extLst>
      <p:ext uri="{19B8F6BF-5375-455C-9EA6-DF929625EA0E}">
        <p15:presenceInfo xmlns:p15="http://schemas.microsoft.com/office/powerpoint/2012/main" userId="S-1-5-21-796845957-1788223648-725345543-4305" providerId="AD"/>
      </p:ext>
    </p:extLst>
  </p:cmAuthor>
  <p:cmAuthor id="3" name="Zimmermann, Jeanne" initials="ZJ" lastIdx="10" clrIdx="2">
    <p:extLst>
      <p:ext uri="{19B8F6BF-5375-455C-9EA6-DF929625EA0E}">
        <p15:presenceInfo xmlns:p15="http://schemas.microsoft.com/office/powerpoint/2012/main" userId="S::Jeanne.Zimmermann@atl.frb.org::f54a1043-4092-4b1d-b272-f692e05ad4fa" providerId="AD"/>
      </p:ext>
    </p:extLst>
  </p:cmAuthor>
  <p:cmAuthor id="4" name="Loup, Claire" initials="LC" lastIdx="1" clrIdx="3">
    <p:extLst>
      <p:ext uri="{19B8F6BF-5375-455C-9EA6-DF929625EA0E}">
        <p15:presenceInfo xmlns:p15="http://schemas.microsoft.com/office/powerpoint/2012/main" userId="S::Claire.Loup@atl.frb.org::f17b10e4-94f0-430c-a2fa-a04db265ff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/>
    <p:restoredTop sz="94634"/>
  </p:normalViewPr>
  <p:slideViewPr>
    <p:cSldViewPr>
      <p:cViewPr varScale="1">
        <p:scale>
          <a:sx n="62" d="100"/>
          <a:sy n="62" d="100"/>
        </p:scale>
        <p:origin x="51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51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2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4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20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47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3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64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381000" cy="365125"/>
          </a:xfrm>
        </p:spPr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2329C9-2B81-DF4A-83A4-29E9058ED4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4550" y="6356351"/>
            <a:ext cx="1373204" cy="32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3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2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6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23459-3317-4ED8-A2A9-CF8EF638B8F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EBE3D-5DB5-4C96-8066-629F6A1527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7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5936" y="152400"/>
            <a:ext cx="6892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Allocation Strategies</a:t>
            </a:r>
          </a:p>
        </p:txBody>
      </p:sp>
      <p:pic>
        <p:nvPicPr>
          <p:cNvPr id="1026" name="Picture 2" descr="C:\Users\F1SDN01\AppData\Local\Microsoft\Windows\Temporary Internet Files\Content.IE5\17GNZUFG\MC9000713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1981200" cy="192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1SDN01\AppData\Local\Microsoft\Windows\Temporary Internet Files\Content.IE5\43A2KH83\MC9003187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072" y="2067356"/>
            <a:ext cx="1810512" cy="171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1SDN01\AppData\Local\Microsoft\Windows\Temporary Internet Files\Content.IE5\43A2KH83\MC9000450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56411"/>
            <a:ext cx="1956054" cy="175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F1SDN01\AppData\Local\Microsoft\Windows\Temporary Internet Files\Content.IE5\I2LDOQQG\MC90013453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62400"/>
            <a:ext cx="2246138" cy="234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F1SDN01\AppData\Local\Microsoft\Windows\Temporary Internet Files\Content.IE5\17GNZUFG\MC90011613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76400"/>
            <a:ext cx="1843430" cy="175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5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3294" y="152400"/>
            <a:ext cx="3918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Instructions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1430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Who Gets the Candy?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There are four people in a group.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Write the name of each of your group members in the space beside the word “alternatives.” What does </a:t>
            </a:r>
            <a:r>
              <a:rPr lang="en-US" sz="3200" b="1" dirty="0"/>
              <a:t>alternatives</a:t>
            </a:r>
            <a:r>
              <a:rPr lang="en-US" sz="3200" dirty="0"/>
              <a:t> mean?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Leave “criteria” blank. We will do this together!</a:t>
            </a:r>
          </a:p>
        </p:txBody>
      </p:sp>
      <p:pic>
        <p:nvPicPr>
          <p:cNvPr id="2052" name="Picture 4" descr="C:\Users\F1SDN01\AppData\Local\Microsoft\Windows\Temporary Internet Files\Content.IE5\43A2KH83\MC90044057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401" y="4748006"/>
            <a:ext cx="1487179" cy="148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1SDN01\AppData\Local\Microsoft\Windows\Temporary Internet Files\Content.IE5\I2LDOQQG\MC90044057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724400"/>
            <a:ext cx="1498813" cy="149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F1SDN01\AppData\Local\Microsoft\Windows\Temporary Internet Files\Content.IE5\I2LDOQQG\MC900440569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368" y="4748006"/>
            <a:ext cx="1487179" cy="148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F1SDN01\AppData\Local\Microsoft\Windows\Temporary Internet Files\Content.IE5\U06O4URM\MC90044056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335" y="4748006"/>
            <a:ext cx="1487179" cy="148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43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2349" y="152400"/>
            <a:ext cx="4519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Majority Rule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599" y="2088494"/>
            <a:ext cx="85547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Write </a:t>
            </a:r>
            <a:r>
              <a:rPr lang="en-US" sz="3200" b="1" dirty="0"/>
              <a:t>majority rule </a:t>
            </a:r>
            <a:r>
              <a:rPr lang="en-US" sz="3200" dirty="0"/>
              <a:t>in the first blank under criteria.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Give each person 10 seconds.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In 10 seconds tell the group why you should get the candy.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Vote for each person.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Give the person with the most votes a (+) and give everyone else a (-) sign.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  <p:pic>
        <p:nvPicPr>
          <p:cNvPr id="3074" name="Picture 2" descr="C:\Users\F1SDN01\AppData\Local\Microsoft\Windows\Temporary Internet Files\Content.IE5\U06O4URM\MC9003013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087" y="0"/>
            <a:ext cx="1823105" cy="208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15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946" y="1371600"/>
            <a:ext cx="6003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Random Selection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453024"/>
            <a:ext cx="85547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Write </a:t>
            </a:r>
            <a:r>
              <a:rPr lang="en-US" sz="3200" b="1" dirty="0"/>
              <a:t>random selection </a:t>
            </a:r>
            <a:r>
              <a:rPr lang="en-US" sz="3200" dirty="0"/>
              <a:t>in the second blank under criteria.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Ask group members to write their names on slips of paper. Fold up the slips.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 teacher will pick a slip for each group.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Give the person whose name was picked a (+) and give everyone else a (-) sign.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  <p:pic>
        <p:nvPicPr>
          <p:cNvPr id="5122" name="Picture 2" descr="http://4.bp.blogspot.com/_g5zUd7bijOw/TM4rralwv2I/AAAAAAAACx0/pW1C12q1SC0/s1600/NamefromH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4832"/>
            <a:ext cx="2438400" cy="237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61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3229" y="762000"/>
            <a:ext cx="3292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Authority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599" y="1953511"/>
            <a:ext cx="70866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Write </a:t>
            </a:r>
            <a:r>
              <a:rPr lang="en-US" sz="3200" b="1" dirty="0"/>
              <a:t>authority </a:t>
            </a:r>
            <a:r>
              <a:rPr lang="en-US" sz="3200" dirty="0"/>
              <a:t>in the third blank under criteria.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 person’s name chosen for random selection (lottery) is now the king or queen.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 king or queen commands that one person in the group (other than him- or herself) should get a (+) sign. Everyone else gets a (-) sign. </a:t>
            </a:r>
          </a:p>
        </p:txBody>
      </p:sp>
      <p:pic>
        <p:nvPicPr>
          <p:cNvPr id="4098" name="Picture 2" descr="C:\Users\F1SDN01\AppData\Local\Microsoft\Windows\Temporary Internet Files\Content.IE5\17GNZUFG\MC9003246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078068" cy="193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F1SDN01\AppData\Local\Microsoft\Windows\Temporary Internet Files\Content.IE5\43A2KH83\MC9001161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52400"/>
            <a:ext cx="1078555" cy="1687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0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2786" y="795635"/>
            <a:ext cx="4189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Competition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148" name="Picture 4" descr="http://4.bp.blogspot.com/_Di1HzTLtBlM/R2V_svvq_II/AAAAAAAACPc/Esle14vsxgg/s400/rock-paper-scissors-hand-ga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635" y="0"/>
            <a:ext cx="250136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599" y="1752600"/>
            <a:ext cx="66294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Write </a:t>
            </a:r>
            <a:r>
              <a:rPr lang="en-US" sz="3200" b="1" dirty="0"/>
              <a:t>competition </a:t>
            </a:r>
            <a:r>
              <a:rPr lang="en-US" sz="3200" dirty="0"/>
              <a:t>in the fourth blank under criteria.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Play best out of three in a game of rock-paper-scissors with a partner in your group.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 winning partner will play the other winning partner.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 final winner should get a (+) sign. Everyone else gets a (-) sign.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8046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70688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/>
              <a:t>Count the </a:t>
            </a:r>
            <a:r>
              <a:rPr lang="en-US" sz="3200" dirty="0"/>
              <a:t>total (+) signs for each person.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 person with the most (+) signs gets the candy.</a:t>
            </a:r>
          </a:p>
        </p:txBody>
      </p:sp>
      <p:pic>
        <p:nvPicPr>
          <p:cNvPr id="2052" name="Picture 4" descr="C:\Users\F1SDN01\AppData\Local\Microsoft\Windows\Temporary Internet Files\Content.IE5\43A2KH83\MC90044057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48788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1SDN01\AppData\Local\Microsoft\Windows\Temporary Internet Files\Content.IE5\I2LDOQQG\MC90044057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50" y="3581400"/>
            <a:ext cx="1612718" cy="1612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F1SDN01\AppData\Local\Microsoft\Windows\Temporary Internet Files\Content.IE5\I2LDOQQG\MC900440569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93918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F1SDN01\AppData\Local\Microsoft\Windows\Temporary Internet Files\Content.IE5\U06O4URM\MC90044056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314" y="4748788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25593" y="381000"/>
            <a:ext cx="56979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Who Gets the Candy?</a:t>
            </a:r>
          </a:p>
        </p:txBody>
      </p:sp>
    </p:spTree>
    <p:extLst>
      <p:ext uri="{BB962C8B-B14F-4D97-AF65-F5344CB8AC3E}">
        <p14:creationId xmlns:p14="http://schemas.microsoft.com/office/powerpoint/2010/main" val="3952466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1SDN01\AppData\Local\Microsoft\Windows\Temporary Internet Files\Content.IE5\VZU0M65U\MC9000711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7028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09800" y="245906"/>
            <a:ext cx="17732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Think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0" y="1218576"/>
            <a:ext cx="26752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Respond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141906"/>
            <a:ext cx="81534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z="1900" dirty="0"/>
              <a:t>Which allocation strategy do you think is most efficient? Why?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900" dirty="0"/>
              <a:t>Which allocation strategy do you think is most fair? Why?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900" dirty="0"/>
              <a:t>What do you think is more important, economic efficiency or economic equity (fairness)? Why?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900" dirty="0"/>
              <a:t>How satisfied were you with the methods used to allocate the candy? Explain.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900" dirty="0"/>
              <a:t>What benefits and/or costs do you foresee if our government allocated public goods and services in the same way?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900" dirty="0"/>
              <a:t>Look at the full list of allocation strategies. For each of the strategies, identify one thing in the United States that we allocate using that strategy.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900" dirty="0"/>
              <a:t>Look at the full list of social economic goals. Which two goals do you think are valued most highly in the United States? Give evidence to support your assertion.</a:t>
            </a:r>
          </a:p>
          <a:p>
            <a:pPr lvl="1"/>
            <a:endParaRPr lang="en-US" sz="2700" dirty="0"/>
          </a:p>
        </p:txBody>
      </p:sp>
      <p:pic>
        <p:nvPicPr>
          <p:cNvPr id="1029" name="Picture 5" descr="C:\Users\F1SDN01\AppData\Local\Microsoft\Windows\Temporary Internet Files\Content.IE5\VZU0M65U\MC9004462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56162"/>
            <a:ext cx="1700784" cy="165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02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A3D2B2-2A97-4DF3-9692-21E22DA120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81C56D-D47B-439B-BE74-17E5DEC28F7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92ECF4C-11F9-4942-953F-6C3EBB446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438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Federal Reserve Bank of Atlanta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Sherilyn Narker</dc:creator>
  <cp:lastModifiedBy>Zimmermann, Jeanne</cp:lastModifiedBy>
  <cp:revision>21</cp:revision>
  <dcterms:created xsi:type="dcterms:W3CDTF">2014-07-07T13:17:45Z</dcterms:created>
  <dcterms:modified xsi:type="dcterms:W3CDTF">2022-02-14T16:17:23Z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05a207ad-ca16-45e6-8df9-7c9d5ebc608b</vt:lpwstr>
  </property>
</Properties>
</file>