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mmermann, Jeanne" initials="ZJ" lastIdx="6" clrIdx="0">
    <p:extLst>
      <p:ext uri="{19B8F6BF-5375-455C-9EA6-DF929625EA0E}">
        <p15:presenceInfo xmlns:p15="http://schemas.microsoft.com/office/powerpoint/2012/main" userId="S-1-5-21-662528488-348457345-1760376032-382213" providerId="AD"/>
      </p:ext>
    </p:extLst>
  </p:cmAuthor>
  <p:cmAuthor id="2" name="Sherilyn Narker" initials="SN" lastIdx="3" clrIdx="1">
    <p:extLst>
      <p:ext uri="{19B8F6BF-5375-455C-9EA6-DF929625EA0E}">
        <p15:presenceInfo xmlns:p15="http://schemas.microsoft.com/office/powerpoint/2012/main" userId="S-1-5-21-796845957-1788223648-725345543-4305" providerId="AD"/>
      </p:ext>
    </p:extLst>
  </p:cmAuthor>
  <p:cmAuthor id="3" name="Zimmermann, Jeanne" initials="ZJ [2]" lastIdx="8" clrIdx="2">
    <p:extLst>
      <p:ext uri="{19B8F6BF-5375-455C-9EA6-DF929625EA0E}">
        <p15:presenceInfo xmlns:p15="http://schemas.microsoft.com/office/powerpoint/2012/main" userId="S::Jeanne.Zimmermann@atl.frb.org::f54a1043-4092-4b1d-b272-f692e05ad4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4B824-84B7-42A7-9142-8B8F45E16BF5}" v="7" dt="2022-02-14T16:51:58.660"/>
    <p1510:client id="{EFBABDE1-94C5-47AB-A66F-9A760D07A031}" v="2" dt="2022-02-15T15:42:20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20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DBE5-FBD5-4A74-952A-0500A271A3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0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DBE5-FBD5-4A74-952A-0500A271A3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1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DBE5-FBD5-4A74-952A-0500A271A3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4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DBE5-FBD5-4A74-952A-0500A271A3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2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DBE5-FBD5-4A74-952A-0500A271A3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2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DBE5-FBD5-4A74-952A-0500A271A3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9627" cy="205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1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DBE5-FBD5-4A74-952A-0500A271A3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3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DBE5-FBD5-4A74-952A-0500A271A3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7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DBE5-FBD5-4A74-952A-0500A271A3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7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DBE5-FBD5-4A74-952A-0500A271A3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2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DBE5-FBD5-4A74-952A-0500A271A3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381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7E16B1-53A3-4A40-B7D1-3C646BDF420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524550" y="6356351"/>
            <a:ext cx="1373204" cy="3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2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569" y="437128"/>
            <a:ext cx="6029324" cy="82867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Are You up to the Test?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00" y="4030720"/>
            <a:ext cx="3263483" cy="2390152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52751" y="1658294"/>
            <a:ext cx="6343490" cy="796373"/>
          </a:xfrm>
        </p:spPr>
        <p:txBody>
          <a:bodyPr>
            <a:normAutofit/>
          </a:bodyPr>
          <a:lstStyle/>
          <a:p>
            <a:r>
              <a:rPr lang="en-US" sz="1800" dirty="0"/>
              <a:t>A look at employment tests, following directions, </a:t>
            </a:r>
            <a:r>
              <a:rPr lang="en-US" sz="1800"/>
              <a:t>and teamwork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3804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429625" cy="565331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600" b="1" dirty="0"/>
              <a:t>You will have 10 minutes to create a chain using the following instructions.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dirty="0"/>
              <a:t>You should have two sheets of a primary color and two sheets of an accent-colored paper.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dirty="0"/>
              <a:t>Fold the paper in half so the top and bottom of the page meet.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dirty="0"/>
              <a:t>Using a ruler, measure and mark two-inch columns across the paper.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dirty="0"/>
              <a:t>Cut the paper into two-inch strips for a total of four strips. Then cut the strips in the center where they were folded for a total of eight strips per piece of paper.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dirty="0"/>
              <a:t>To assemble the chain, take a strip of paper and join the ends with tape, creating a circle. Take the next strip and insert it through the middle of the circle and join the ends with tape. Continue this process using the following sequence.</a:t>
            </a:r>
          </a:p>
          <a:p>
            <a:pPr marL="0" indent="0">
              <a:buNone/>
            </a:pPr>
            <a:r>
              <a:rPr lang="en-US" sz="2600" dirty="0"/>
              <a:t>1.   Six strips of primary</a:t>
            </a:r>
          </a:p>
          <a:p>
            <a:pPr marL="0" indent="0">
              <a:buNone/>
            </a:pPr>
            <a:r>
              <a:rPr lang="en-US" sz="2600" dirty="0"/>
              <a:t>2.   Four strips of accent</a:t>
            </a:r>
          </a:p>
          <a:p>
            <a:pPr marL="0" indent="0">
              <a:buNone/>
            </a:pPr>
            <a:r>
              <a:rPr lang="en-US" sz="2600" dirty="0"/>
              <a:t>3.   Two strips of primary</a:t>
            </a:r>
          </a:p>
          <a:p>
            <a:pPr marL="0" indent="0">
              <a:buNone/>
            </a:pPr>
            <a:r>
              <a:rPr lang="en-US" sz="2600" dirty="0"/>
              <a:t>4.   Six strips of accent</a:t>
            </a:r>
          </a:p>
          <a:p>
            <a:pPr marL="0" indent="0">
              <a:buNone/>
            </a:pPr>
            <a:r>
              <a:rPr lang="en-US" sz="2600" dirty="0"/>
              <a:t>5.   Four strips of primary</a:t>
            </a:r>
          </a:p>
          <a:p>
            <a:pPr marL="0" indent="0">
              <a:buNone/>
            </a:pPr>
            <a:r>
              <a:rPr lang="en-US" sz="2600" dirty="0"/>
              <a:t>6.   Two strips of accent</a:t>
            </a:r>
          </a:p>
        </p:txBody>
      </p:sp>
    </p:spTree>
    <p:extLst>
      <p:ext uri="{BB962C8B-B14F-4D97-AF65-F5344CB8AC3E}">
        <p14:creationId xmlns:p14="http://schemas.microsoft.com/office/powerpoint/2010/main" val="307925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532132" cy="4936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You will now work in teams of four to complete your chains. </a:t>
            </a:r>
          </a:p>
          <a:p>
            <a:pPr marL="0" indent="0">
              <a:buNone/>
            </a:pPr>
            <a:r>
              <a:rPr lang="en-US" sz="1800" b="1" dirty="0"/>
              <a:t>Teamwork</a:t>
            </a:r>
            <a:r>
              <a:rPr lang="en-US" sz="1800" dirty="0"/>
              <a:t> is a crucial part of a business. It is often necessary for colleagues to work well together to be successful. 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</a:rPr>
              <a:t>You will have another 10 minutes to work as a team to create the longest chain. You may use your work from the last round, but y</a:t>
            </a:r>
            <a:r>
              <a:rPr lang="en-US" sz="1800" dirty="0"/>
              <a:t>ou must keep the original sequence. </a:t>
            </a:r>
          </a:p>
          <a:p>
            <a:pPr marL="0" indent="0">
              <a:buNone/>
            </a:pPr>
            <a:r>
              <a:rPr lang="en-US" sz="1800" dirty="0"/>
              <a:t>1.   Six strips of primary</a:t>
            </a:r>
          </a:p>
          <a:p>
            <a:pPr marL="0" indent="0">
              <a:buNone/>
            </a:pPr>
            <a:r>
              <a:rPr lang="en-US" sz="1800" dirty="0"/>
              <a:t>2.   Four strips of accent</a:t>
            </a:r>
          </a:p>
          <a:p>
            <a:pPr marL="0" indent="0">
              <a:buNone/>
            </a:pPr>
            <a:r>
              <a:rPr lang="en-US" sz="1800" dirty="0"/>
              <a:t>3.   Two strips of primary</a:t>
            </a:r>
          </a:p>
          <a:p>
            <a:pPr marL="0" indent="0">
              <a:buNone/>
            </a:pPr>
            <a:r>
              <a:rPr lang="en-US" sz="1800" dirty="0"/>
              <a:t>4.   Six strips of accent</a:t>
            </a:r>
          </a:p>
          <a:p>
            <a:pPr marL="0" indent="0">
              <a:buNone/>
            </a:pPr>
            <a:r>
              <a:rPr lang="en-US" sz="1800" dirty="0"/>
              <a:t>5.   Four strips of primary</a:t>
            </a:r>
          </a:p>
          <a:p>
            <a:pPr marL="0" indent="0">
              <a:buNone/>
            </a:pPr>
            <a:r>
              <a:rPr lang="en-US" sz="1800" dirty="0"/>
              <a:t>6.   Two strips of accent</a:t>
            </a:r>
          </a:p>
          <a:p>
            <a:pPr marL="0" indent="0">
              <a:buNone/>
            </a:pPr>
            <a:endParaRPr lang="en-US" sz="2325" dirty="0"/>
          </a:p>
        </p:txBody>
      </p:sp>
    </p:spTree>
    <p:extLst>
      <p:ext uri="{BB962C8B-B14F-4D97-AF65-F5344CB8AC3E}">
        <p14:creationId xmlns:p14="http://schemas.microsoft.com/office/powerpoint/2010/main" val="630487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70164" y="771525"/>
            <a:ext cx="5297488" cy="5314950"/>
          </a:xfrm>
        </p:spPr>
        <p:txBody>
          <a:bodyPr>
            <a:normAutofit/>
          </a:bodyPr>
          <a:lstStyle/>
          <a:p>
            <a:r>
              <a:rPr lang="en-US" dirty="0"/>
              <a:t>What are some of the differences between working by yourself and working with your team?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Did any of the teams divide up the tasks?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Division of labor </a:t>
            </a:r>
            <a:r>
              <a:rPr lang="en-US" dirty="0"/>
              <a:t>is the assignment of different parts of a process to different people who may </a:t>
            </a:r>
            <a:r>
              <a:rPr lang="en-US" b="1" dirty="0"/>
              <a:t>specialize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06351" y="3998512"/>
            <a:ext cx="29674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2800" dirty="0">
                <a:solidFill>
                  <a:prstClr val="black"/>
                </a:solidFill>
              </a:rPr>
              <a:t>Through </a:t>
            </a:r>
            <a:r>
              <a:rPr lang="en-US" sz="2800" b="1" dirty="0">
                <a:solidFill>
                  <a:prstClr val="black"/>
                </a:solidFill>
              </a:rPr>
              <a:t>specialization</a:t>
            </a:r>
            <a:r>
              <a:rPr lang="en-US" sz="2800" dirty="0">
                <a:solidFill>
                  <a:prstClr val="black"/>
                </a:solidFill>
              </a:rPr>
              <a:t>, workers become more efficient and productive.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2623"/>
          <a:stretch/>
        </p:blipFill>
        <p:spPr>
          <a:xfrm>
            <a:off x="5906351" y="1637253"/>
            <a:ext cx="2730868" cy="212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12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80998" y="586687"/>
            <a:ext cx="4152900" cy="5373688"/>
          </a:xfrm>
        </p:spPr>
        <p:txBody>
          <a:bodyPr>
            <a:normAutofit fontScale="85000" lnSpcReduction="20000"/>
          </a:bodyPr>
          <a:lstStyle/>
          <a:p>
            <a:endParaRPr lang="en-US" sz="3300" dirty="0"/>
          </a:p>
          <a:p>
            <a:r>
              <a:rPr lang="en-US" sz="3300" dirty="0"/>
              <a:t>What are some of the soft skills you used?</a:t>
            </a:r>
          </a:p>
          <a:p>
            <a:pPr marL="0" indent="0">
              <a:buNone/>
            </a:pPr>
            <a:endParaRPr lang="en-US" sz="3300" dirty="0"/>
          </a:p>
          <a:p>
            <a:r>
              <a:rPr lang="en-US" sz="3300" dirty="0"/>
              <a:t>Was communication important when working with your team?</a:t>
            </a:r>
          </a:p>
          <a:p>
            <a:pPr marL="0" indent="0">
              <a:buNone/>
            </a:pPr>
            <a:endParaRPr lang="en-US" sz="3300" dirty="0"/>
          </a:p>
          <a:p>
            <a:r>
              <a:rPr lang="en-US" sz="3300" dirty="0"/>
              <a:t>What are some of the things you and your team talked about?</a:t>
            </a:r>
          </a:p>
          <a:p>
            <a:pPr marL="0" indent="0">
              <a:buNone/>
            </a:pPr>
            <a:endParaRPr lang="en-US" sz="3300" dirty="0"/>
          </a:p>
          <a:p>
            <a:r>
              <a:rPr lang="en-US" sz="3300" dirty="0"/>
              <a:t>Did you see an increase in productivity?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91102" y="586687"/>
            <a:ext cx="3771900" cy="4810125"/>
          </a:xfrm>
          <a:ln w="1905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/>
              <a:t>Common Soft Skills</a:t>
            </a:r>
          </a:p>
          <a:p>
            <a:r>
              <a:rPr lang="en-US" dirty="0"/>
              <a:t>Strong work ethic</a:t>
            </a:r>
          </a:p>
          <a:p>
            <a:r>
              <a:rPr lang="en-US" dirty="0"/>
              <a:t>Positive attitude</a:t>
            </a:r>
          </a:p>
          <a:p>
            <a:r>
              <a:rPr lang="en-US" dirty="0"/>
              <a:t>Working well under pressure</a:t>
            </a:r>
          </a:p>
          <a:p>
            <a:r>
              <a:rPr lang="en-US" dirty="0"/>
              <a:t>Flexibility/adaptability</a:t>
            </a:r>
          </a:p>
          <a:p>
            <a:r>
              <a:rPr lang="en-US" dirty="0"/>
              <a:t>Ability to accept and learn from criticism</a:t>
            </a:r>
          </a:p>
          <a:p>
            <a:r>
              <a:rPr lang="en-US" dirty="0"/>
              <a:t>Self-confidence</a:t>
            </a:r>
          </a:p>
          <a:p>
            <a:r>
              <a:rPr lang="en-US" dirty="0"/>
              <a:t>Good communication skills</a:t>
            </a:r>
          </a:p>
          <a:p>
            <a:r>
              <a:rPr lang="en-US" dirty="0"/>
              <a:t>Time management abilities</a:t>
            </a:r>
          </a:p>
          <a:p>
            <a:r>
              <a:rPr lang="en-US" dirty="0"/>
              <a:t>Problem-solving skills</a:t>
            </a:r>
          </a:p>
          <a:p>
            <a:r>
              <a:rPr lang="en-US" dirty="0"/>
              <a:t>Team player</a:t>
            </a:r>
          </a:p>
        </p:txBody>
      </p:sp>
    </p:spTree>
    <p:extLst>
      <p:ext uri="{BB962C8B-B14F-4D97-AF65-F5344CB8AC3E}">
        <p14:creationId xmlns:p14="http://schemas.microsoft.com/office/powerpoint/2010/main" val="532397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/>
              <a:t>Closure</a:t>
            </a:r>
          </a:p>
          <a:p>
            <a:pPr marL="0" indent="0">
              <a:buNone/>
            </a:pPr>
            <a:r>
              <a:rPr lang="en-US" dirty="0"/>
              <a:t>Each group should write down:</a:t>
            </a:r>
          </a:p>
          <a:p>
            <a:r>
              <a:rPr lang="en-US" b="1" dirty="0"/>
              <a:t>Three things you learned </a:t>
            </a:r>
            <a:r>
              <a:rPr lang="en-US" dirty="0"/>
              <a:t>about developing human capital and/or productivity</a:t>
            </a:r>
          </a:p>
          <a:p>
            <a:r>
              <a:rPr lang="en-US" b="1" dirty="0"/>
              <a:t>Two things you have questions about </a:t>
            </a:r>
            <a:r>
              <a:rPr lang="en-US" dirty="0"/>
              <a:t>when it comes to determining a career path </a:t>
            </a:r>
          </a:p>
          <a:p>
            <a:r>
              <a:rPr lang="en-US" b="1" dirty="0"/>
              <a:t>One thing students feel was most valuable </a:t>
            </a:r>
            <a:r>
              <a:rPr lang="en-US" dirty="0"/>
              <a:t>from this lesson. </a:t>
            </a:r>
          </a:p>
        </p:txBody>
      </p:sp>
    </p:spTree>
    <p:extLst>
      <p:ext uri="{BB962C8B-B14F-4D97-AF65-F5344CB8AC3E}">
        <p14:creationId xmlns:p14="http://schemas.microsoft.com/office/powerpoint/2010/main" val="98396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85800" y="1371600"/>
            <a:ext cx="3886200" cy="43513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Having a career is an important part of </a:t>
            </a:r>
            <a:r>
              <a:rPr lang="en-US" b="1" dirty="0"/>
              <a:t>earning income</a:t>
            </a:r>
            <a:r>
              <a:rPr lang="en-US" dirty="0"/>
              <a:t> and becoming independent.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difference between a </a:t>
            </a:r>
            <a:r>
              <a:rPr lang="en-US" b="1" dirty="0"/>
              <a:t>job</a:t>
            </a:r>
            <a:r>
              <a:rPr lang="en-US" dirty="0"/>
              <a:t> and a </a:t>
            </a:r>
            <a:r>
              <a:rPr lang="en-US" b="1" dirty="0"/>
              <a:t>career</a:t>
            </a:r>
            <a:r>
              <a:rPr lang="en-US" dirty="0"/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63" y="2276475"/>
            <a:ext cx="3792537" cy="2524125"/>
          </a:xfrm>
        </p:spPr>
      </p:pic>
    </p:spTree>
    <p:extLst>
      <p:ext uri="{BB962C8B-B14F-4D97-AF65-F5344CB8AC3E}">
        <p14:creationId xmlns:p14="http://schemas.microsoft.com/office/powerpoint/2010/main" val="298818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85801" y="1371600"/>
            <a:ext cx="4455160" cy="4779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By going to school, you are developing human capital.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Human capital </a:t>
            </a:r>
            <a:r>
              <a:rPr lang="en-US" dirty="0"/>
              <a:t>is the skills, knowledge, and training people possess, measured by their economic value.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Learning new skills can increase a person’s human capital and </a:t>
            </a:r>
            <a:r>
              <a:rPr lang="en-US" b="1" dirty="0"/>
              <a:t>productivity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1028700"/>
            <a:ext cx="3276600" cy="2779713"/>
          </a:xfrm>
        </p:spPr>
      </p:pic>
      <p:sp>
        <p:nvSpPr>
          <p:cNvPr id="4" name="TextBox 3"/>
          <p:cNvSpPr txBox="1"/>
          <p:nvPr/>
        </p:nvSpPr>
        <p:spPr>
          <a:xfrm>
            <a:off x="5606473" y="3808186"/>
            <a:ext cx="307511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2800" dirty="0">
                <a:solidFill>
                  <a:prstClr val="black"/>
                </a:solidFill>
              </a:rPr>
              <a:t>What is a skill you have learned that has made you more productive?</a:t>
            </a:r>
          </a:p>
        </p:txBody>
      </p:sp>
    </p:spTree>
    <p:extLst>
      <p:ext uri="{BB962C8B-B14F-4D97-AF65-F5344CB8AC3E}">
        <p14:creationId xmlns:p14="http://schemas.microsoft.com/office/powerpoint/2010/main" val="55679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85800" y="1371600"/>
            <a:ext cx="3886200" cy="3479800"/>
          </a:xfrm>
        </p:spPr>
        <p:txBody>
          <a:bodyPr/>
          <a:lstStyle/>
          <a:p>
            <a:r>
              <a:rPr lang="en-US" b="1" dirty="0"/>
              <a:t>Career paths </a:t>
            </a:r>
            <a:r>
              <a:rPr lang="en-US" dirty="0"/>
              <a:t>are groups of jobs within a career cluster.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are factors that might lead to someone’s career path choice?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38" y="2460625"/>
            <a:ext cx="3852862" cy="2743200"/>
          </a:xfrm>
        </p:spPr>
      </p:pic>
    </p:spTree>
    <p:extLst>
      <p:ext uri="{BB962C8B-B14F-4D97-AF65-F5344CB8AC3E}">
        <p14:creationId xmlns:p14="http://schemas.microsoft.com/office/powerpoint/2010/main" val="348200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85800" y="1371600"/>
            <a:ext cx="4984750" cy="4857750"/>
          </a:xfrm>
        </p:spPr>
        <p:txBody>
          <a:bodyPr>
            <a:noAutofit/>
          </a:bodyPr>
          <a:lstStyle/>
          <a:p>
            <a:r>
              <a:rPr lang="en-US" dirty="0"/>
              <a:t>What human capital did I have to develop to be qualified as a teacher?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Does a teacher need to have high productivity?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Why would an employer want to hire people who continuously develop their human capital and have high productivity?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5" y="2000250"/>
            <a:ext cx="3476625" cy="2571750"/>
          </a:xfrm>
        </p:spPr>
      </p:pic>
    </p:spTree>
    <p:extLst>
      <p:ext uri="{BB962C8B-B14F-4D97-AF65-F5344CB8AC3E}">
        <p14:creationId xmlns:p14="http://schemas.microsoft.com/office/powerpoint/2010/main" val="305797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85800" y="1371600"/>
            <a:ext cx="4403725" cy="4356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What do the experts say?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What are some of the characteristics of successful hires?</a:t>
            </a:r>
          </a:p>
          <a:p>
            <a:pPr lvl="1"/>
            <a:r>
              <a:rPr lang="en-US" dirty="0"/>
              <a:t>Work well in teams</a:t>
            </a:r>
          </a:p>
          <a:p>
            <a:pPr lvl="1"/>
            <a:r>
              <a:rPr lang="en-US" dirty="0"/>
              <a:t>Mutual respect for coworkers</a:t>
            </a:r>
          </a:p>
          <a:p>
            <a:pPr lvl="1"/>
            <a:r>
              <a:rPr lang="en-US" dirty="0"/>
              <a:t>Follow directions</a:t>
            </a:r>
          </a:p>
          <a:p>
            <a:pPr lvl="1"/>
            <a:r>
              <a:rPr lang="en-US" dirty="0"/>
              <a:t>Learn new processes (therefore, continuously developing human capital)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343525" y="1866900"/>
            <a:ext cx="3800475" cy="30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6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85800" y="1371600"/>
            <a:ext cx="4187825" cy="4619625"/>
          </a:xfrm>
        </p:spPr>
        <p:txBody>
          <a:bodyPr>
            <a:normAutofit/>
          </a:bodyPr>
          <a:lstStyle/>
          <a:p>
            <a:r>
              <a:rPr lang="en-US" dirty="0"/>
              <a:t>What are </a:t>
            </a:r>
            <a:r>
              <a:rPr lang="en-US" b="1" dirty="0"/>
              <a:t>staffing agencies, </a:t>
            </a:r>
            <a:r>
              <a:rPr lang="en-US" dirty="0"/>
              <a:t>and why would a company use one?</a:t>
            </a:r>
          </a:p>
          <a:p>
            <a:pPr marL="0" indent="0">
              <a:buNone/>
            </a:pPr>
            <a:endParaRPr lang="en-US" sz="1350" dirty="0"/>
          </a:p>
          <a:p>
            <a:r>
              <a:rPr lang="en-US" dirty="0"/>
              <a:t>What does </a:t>
            </a:r>
            <a:r>
              <a:rPr lang="en-US" b="1" dirty="0"/>
              <a:t>skills mismatch </a:t>
            </a:r>
            <a:r>
              <a:rPr lang="en-US" dirty="0"/>
              <a:t>mean?</a:t>
            </a:r>
          </a:p>
          <a:p>
            <a:pPr marL="0" indent="0">
              <a:buNone/>
            </a:pPr>
            <a:endParaRPr lang="en-US" sz="1350" dirty="0"/>
          </a:p>
          <a:p>
            <a:r>
              <a:rPr lang="en-US" dirty="0"/>
              <a:t>What are some of the careers mentioned in the webinar other than “skilled labor” jobs?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924425" y="1733550"/>
            <a:ext cx="4219575" cy="34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6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85800" y="1371600"/>
            <a:ext cx="3959225" cy="4279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are </a:t>
            </a:r>
            <a:r>
              <a:rPr lang="en-US" b="1" dirty="0"/>
              <a:t>soft skills?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What does the speaker mean by process or </a:t>
            </a:r>
            <a:r>
              <a:rPr lang="en-US" b="1" dirty="0"/>
              <a:t>employment testing?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Why do you think an employer would test a candidate before making a job offer?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52" y="1143001"/>
            <a:ext cx="3946797" cy="394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50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85800" y="1371600"/>
            <a:ext cx="3043238" cy="3829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Assessment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Students are all candidates for a job. They have been called into the staffing agency to take an employment test.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75" y="1857375"/>
            <a:ext cx="4137025" cy="2752725"/>
          </a:xfrm>
        </p:spPr>
      </p:pic>
    </p:spTree>
    <p:extLst>
      <p:ext uri="{BB962C8B-B14F-4D97-AF65-F5344CB8AC3E}">
        <p14:creationId xmlns:p14="http://schemas.microsoft.com/office/powerpoint/2010/main" val="13034480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6B0050-7A9B-43C4-A5BC-0C472792B5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794495-5873-4627-A1F0-AB7B072192C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AFC794F-2747-43EC-A019-2D080530B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752</Words>
  <Application>Microsoft Office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1_Office Theme</vt:lpstr>
      <vt:lpstr>Are You up to the Test?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Reserve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Up to the Test?</dc:title>
  <dc:creator>Kornegay, Julie L</dc:creator>
  <cp:lastModifiedBy>Loup, Claire</cp:lastModifiedBy>
  <cp:revision>27</cp:revision>
  <cp:lastPrinted>2018-03-05T19:10:16Z</cp:lastPrinted>
  <dcterms:created xsi:type="dcterms:W3CDTF">2018-02-14T17:29:28Z</dcterms:created>
  <dcterms:modified xsi:type="dcterms:W3CDTF">2022-02-15T17:29:13Z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fa4d1fc8-ae23-4d54-b865-3b9daecc039f</vt:lpwstr>
  </property>
</Properties>
</file>