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6"/>
  </p:notesMasterIdLst>
  <p:handoutMasterIdLst>
    <p:handoutMasterId r:id="rId17"/>
  </p:handoutMasterIdLst>
  <p:sldIdLst>
    <p:sldId id="358" r:id="rId5"/>
    <p:sldId id="406" r:id="rId6"/>
    <p:sldId id="419" r:id="rId7"/>
    <p:sldId id="439" r:id="rId8"/>
    <p:sldId id="433" r:id="rId9"/>
    <p:sldId id="434" r:id="rId10"/>
    <p:sldId id="435" r:id="rId11"/>
    <p:sldId id="436" r:id="rId12"/>
    <p:sldId id="437" r:id="rId13"/>
    <p:sldId id="438" r:id="rId14"/>
    <p:sldId id="440" r:id="rId15"/>
  </p:sldIdLst>
  <p:sldSz cx="9144000" cy="6858000" type="screen4x3"/>
  <p:notesSz cx="6858000" cy="9296400"/>
  <p:defaultTextStyle>
    <a:defPPr>
      <a:defRPr lang="en-US"/>
    </a:defPPr>
    <a:lvl1pPr algn="l" rtl="0" eaLnBrk="0" fontAlgn="base" hangingPunct="0">
      <a:spcBef>
        <a:spcPct val="0"/>
      </a:spcBef>
      <a:spcAft>
        <a:spcPct val="0"/>
      </a:spcAft>
      <a:defRPr sz="32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pitchFamily="18" charset="0"/>
        <a:ea typeface="+mn-ea"/>
        <a:cs typeface="+mn-cs"/>
      </a:defRPr>
    </a:lvl5pPr>
    <a:lvl6pPr marL="2286000" algn="l" defTabSz="914400" rtl="0" eaLnBrk="1" latinLnBrk="0" hangingPunct="1">
      <a:defRPr sz="3200" kern="1200">
        <a:solidFill>
          <a:schemeClr val="tx1"/>
        </a:solidFill>
        <a:latin typeface="Times" pitchFamily="18" charset="0"/>
        <a:ea typeface="+mn-ea"/>
        <a:cs typeface="+mn-cs"/>
      </a:defRPr>
    </a:lvl6pPr>
    <a:lvl7pPr marL="2743200" algn="l" defTabSz="914400" rtl="0" eaLnBrk="1" latinLnBrk="0" hangingPunct="1">
      <a:defRPr sz="3200" kern="1200">
        <a:solidFill>
          <a:schemeClr val="tx1"/>
        </a:solidFill>
        <a:latin typeface="Times" pitchFamily="18" charset="0"/>
        <a:ea typeface="+mn-ea"/>
        <a:cs typeface="+mn-cs"/>
      </a:defRPr>
    </a:lvl7pPr>
    <a:lvl8pPr marL="3200400" algn="l" defTabSz="914400" rtl="0" eaLnBrk="1" latinLnBrk="0" hangingPunct="1">
      <a:defRPr sz="3200" kern="1200">
        <a:solidFill>
          <a:schemeClr val="tx1"/>
        </a:solidFill>
        <a:latin typeface="Times" pitchFamily="18" charset="0"/>
        <a:ea typeface="+mn-ea"/>
        <a:cs typeface="+mn-cs"/>
      </a:defRPr>
    </a:lvl8pPr>
    <a:lvl9pPr marL="3657600" algn="l" defTabSz="914400" rtl="0" eaLnBrk="1" latinLnBrk="0" hangingPunct="1">
      <a:defRPr sz="32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immermann, Jeanne" initials="ZJ" lastIdx="6" clrIdx="0">
    <p:extLst>
      <p:ext uri="{19B8F6BF-5375-455C-9EA6-DF929625EA0E}">
        <p15:presenceInfo xmlns:p15="http://schemas.microsoft.com/office/powerpoint/2012/main" userId="S-1-5-21-662528488-348457345-1760376032-382213" providerId="AD"/>
      </p:ext>
    </p:extLst>
  </p:cmAuthor>
  <p:cmAuthor id="2" name="Sherilyn Narker" initials="SN" lastIdx="1" clrIdx="1">
    <p:extLst>
      <p:ext uri="{19B8F6BF-5375-455C-9EA6-DF929625EA0E}">
        <p15:presenceInfo xmlns:p15="http://schemas.microsoft.com/office/powerpoint/2012/main" userId="S-1-5-21-796845957-1788223648-725345543-4305" providerId="AD"/>
      </p:ext>
    </p:extLst>
  </p:cmAuthor>
  <p:cmAuthor id="3" name="Zimmermann, Jeanne" initials="ZJ [2]" lastIdx="7" clrIdx="2">
    <p:extLst>
      <p:ext uri="{19B8F6BF-5375-455C-9EA6-DF929625EA0E}">
        <p15:presenceInfo xmlns:p15="http://schemas.microsoft.com/office/powerpoint/2012/main" userId="S::Jeanne.Zimmermann@atl.frb.org::f54a1043-4092-4b1d-b272-f692e05ad4fa" providerId="AD"/>
      </p:ext>
    </p:extLst>
  </p:cmAuthor>
  <p:cmAuthor id="4" name="Loup, Claire" initials="LC" lastIdx="2" clrIdx="3">
    <p:extLst>
      <p:ext uri="{19B8F6BF-5375-455C-9EA6-DF929625EA0E}">
        <p15:presenceInfo xmlns:p15="http://schemas.microsoft.com/office/powerpoint/2012/main" userId="S::Claire.Loup@atl.frb.org::f17b10e4-94f0-430c-a2fa-a04db265ff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36BED"/>
    <a:srgbClr val="19543B"/>
    <a:srgbClr val="A6C7F8"/>
    <a:srgbClr val="004E0D"/>
    <a:srgbClr val="ACE3A3"/>
    <a:srgbClr val="7DA577"/>
    <a:srgbClr val="92C08A"/>
    <a:srgbClr val="002A07"/>
    <a:srgbClr val="E9E6B3"/>
    <a:srgbClr val="FFFC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A4FD04-3CEC-4A24-B036-6131A5277FBD}" v="3" dt="2022-02-15T15:38:15.558"/>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ferSingleView="1">
    <p:restoredLeft sz="16270" autoAdjust="0"/>
    <p:restoredTop sz="94700" autoAdjust="0"/>
  </p:normalViewPr>
  <p:slideViewPr>
    <p:cSldViewPr>
      <p:cViewPr varScale="1">
        <p:scale>
          <a:sx n="111" d="100"/>
          <a:sy n="111" d="100"/>
        </p:scale>
        <p:origin x="1398"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p:scale>
          <a:sx n="100" d="100"/>
          <a:sy n="100" d="100"/>
        </p:scale>
        <p:origin x="-246" y="1266"/>
      </p:cViewPr>
      <p:guideLst>
        <p:guide orient="horz" pos="2929"/>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945" tIns="46472" rIns="92945" bIns="46472" numCol="1" anchor="t" anchorCtr="0" compatLnSpc="1">
            <a:prstTxWarp prst="textNoShape">
              <a:avLst/>
            </a:prstTxWarp>
          </a:bodyPr>
          <a:lstStyle>
            <a:lvl1pPr defTabSz="930275">
              <a:defRPr sz="1200"/>
            </a:lvl1pPr>
          </a:lstStyle>
          <a:p>
            <a:endParaRPr lang="en-US" dirty="0"/>
          </a:p>
        </p:txBody>
      </p:sp>
      <p:sp>
        <p:nvSpPr>
          <p:cNvPr id="63491"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2945" tIns="46472" rIns="92945" bIns="46472" numCol="1" anchor="t" anchorCtr="0" compatLnSpc="1">
            <a:prstTxWarp prst="textNoShape">
              <a:avLst/>
            </a:prstTxWarp>
          </a:bodyPr>
          <a:lstStyle>
            <a:lvl1pPr algn="r" defTabSz="930275">
              <a:defRPr sz="1200"/>
            </a:lvl1pPr>
          </a:lstStyle>
          <a:p>
            <a:endParaRPr lang="en-US" dirty="0"/>
          </a:p>
        </p:txBody>
      </p:sp>
      <p:sp>
        <p:nvSpPr>
          <p:cNvPr id="63492"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2945" tIns="46472" rIns="92945" bIns="46472" numCol="1" anchor="b" anchorCtr="0" compatLnSpc="1">
            <a:prstTxWarp prst="textNoShape">
              <a:avLst/>
            </a:prstTxWarp>
          </a:bodyPr>
          <a:lstStyle>
            <a:lvl1pPr defTabSz="930275">
              <a:defRPr sz="1200"/>
            </a:lvl1pPr>
          </a:lstStyle>
          <a:p>
            <a:endParaRPr lang="en-US" dirty="0"/>
          </a:p>
        </p:txBody>
      </p:sp>
      <p:sp>
        <p:nvSpPr>
          <p:cNvPr id="63493"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2945" tIns="46472" rIns="92945" bIns="46472" numCol="1" anchor="b" anchorCtr="0" compatLnSpc="1">
            <a:prstTxWarp prst="textNoShape">
              <a:avLst/>
            </a:prstTxWarp>
          </a:bodyPr>
          <a:lstStyle>
            <a:lvl1pPr algn="r" defTabSz="930275">
              <a:defRPr sz="1200"/>
            </a:lvl1pPr>
          </a:lstStyle>
          <a:p>
            <a:fld id="{27F5BD52-6508-4BD5-A217-B073916FF40A}" type="slidenum">
              <a:rPr lang="en-US"/>
              <a:pPr/>
              <a:t>‹#›</a:t>
            </a:fld>
            <a:endParaRPr lang="en-US" dirty="0"/>
          </a:p>
        </p:txBody>
      </p:sp>
    </p:spTree>
    <p:extLst>
      <p:ext uri="{BB962C8B-B14F-4D97-AF65-F5344CB8AC3E}">
        <p14:creationId xmlns:p14="http://schemas.microsoft.com/office/powerpoint/2010/main" val="429974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945" tIns="46472" rIns="92945" bIns="46472" numCol="1" anchor="t" anchorCtr="0" compatLnSpc="1">
            <a:prstTxWarp prst="textNoShape">
              <a:avLst/>
            </a:prstTxWarp>
          </a:bodyPr>
          <a:lstStyle>
            <a:lvl1pPr defTabSz="930275">
              <a:defRPr sz="1200"/>
            </a:lvl1pPr>
          </a:lstStyle>
          <a:p>
            <a:endParaRPr lang="en-US" dirty="0"/>
          </a:p>
        </p:txBody>
      </p:sp>
      <p:sp>
        <p:nvSpPr>
          <p:cNvPr id="7171"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2945" tIns="46472" rIns="92945" bIns="46472" numCol="1" anchor="t" anchorCtr="0" compatLnSpc="1">
            <a:prstTxWarp prst="textNoShape">
              <a:avLst/>
            </a:prstTxWarp>
          </a:bodyPr>
          <a:lstStyle>
            <a:lvl1pPr algn="r" defTabSz="930275">
              <a:defRPr sz="1200"/>
            </a:lvl1pPr>
          </a:lstStyle>
          <a:p>
            <a:endParaRPr lang="en-US" dirty="0"/>
          </a:p>
        </p:txBody>
      </p:sp>
      <p:sp>
        <p:nvSpPr>
          <p:cNvPr id="7172"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898525" y="4432300"/>
            <a:ext cx="5027613" cy="4183063"/>
          </a:xfrm>
          <a:prstGeom prst="rect">
            <a:avLst/>
          </a:prstGeom>
          <a:noFill/>
          <a:ln w="9525">
            <a:noFill/>
            <a:miter lim="800000"/>
            <a:headEnd/>
            <a:tailEnd/>
          </a:ln>
          <a:effectLst/>
        </p:spPr>
        <p:txBody>
          <a:bodyPr vert="horz" wrap="square" lIns="92945" tIns="46472" rIns="92945" bIns="4647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4"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2945" tIns="46472" rIns="92945" bIns="46472" numCol="1" anchor="b" anchorCtr="0" compatLnSpc="1">
            <a:prstTxWarp prst="textNoShape">
              <a:avLst/>
            </a:prstTxWarp>
          </a:bodyPr>
          <a:lstStyle>
            <a:lvl1pPr defTabSz="930275">
              <a:defRPr sz="1200"/>
            </a:lvl1pPr>
          </a:lstStyle>
          <a:p>
            <a:endParaRPr lang="en-US" dirty="0"/>
          </a:p>
        </p:txBody>
      </p:sp>
      <p:sp>
        <p:nvSpPr>
          <p:cNvPr id="7175"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2945" tIns="46472" rIns="92945" bIns="46472" numCol="1" anchor="b" anchorCtr="0" compatLnSpc="1">
            <a:prstTxWarp prst="textNoShape">
              <a:avLst/>
            </a:prstTxWarp>
          </a:bodyPr>
          <a:lstStyle>
            <a:lvl1pPr algn="r" defTabSz="930275">
              <a:defRPr sz="1200"/>
            </a:lvl1pPr>
          </a:lstStyle>
          <a:p>
            <a:fld id="{BF8D7822-2F74-4FBA-8EA1-0240175A7BD0}" type="slidenum">
              <a:rPr lang="en-US"/>
              <a:pPr/>
              <a:t>‹#›</a:t>
            </a:fld>
            <a:endParaRPr lang="en-US" dirty="0"/>
          </a:p>
        </p:txBody>
      </p:sp>
    </p:spTree>
    <p:extLst>
      <p:ext uri="{BB962C8B-B14F-4D97-AF65-F5344CB8AC3E}">
        <p14:creationId xmlns:p14="http://schemas.microsoft.com/office/powerpoint/2010/main" val="21474283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700" kern="1200">
        <a:solidFill>
          <a:schemeClr val="tx1"/>
        </a:solidFill>
        <a:latin typeface="Arial" charset="0"/>
        <a:ea typeface="+mn-ea"/>
        <a:cs typeface="+mn-cs"/>
      </a:defRPr>
    </a:lvl1pPr>
    <a:lvl2pPr marL="457200" algn="l" rtl="0" fontAlgn="base">
      <a:spcBef>
        <a:spcPct val="30000"/>
      </a:spcBef>
      <a:spcAft>
        <a:spcPct val="0"/>
      </a:spcAft>
      <a:defRPr sz="700" kern="1200">
        <a:solidFill>
          <a:schemeClr val="tx1"/>
        </a:solidFill>
        <a:latin typeface="Arial" charset="0"/>
        <a:ea typeface="+mn-ea"/>
        <a:cs typeface="+mn-cs"/>
      </a:defRPr>
    </a:lvl2pPr>
    <a:lvl3pPr marL="914400" algn="l" rtl="0" fontAlgn="base">
      <a:spcBef>
        <a:spcPct val="30000"/>
      </a:spcBef>
      <a:spcAft>
        <a:spcPct val="0"/>
      </a:spcAft>
      <a:defRPr sz="700" kern="1200">
        <a:solidFill>
          <a:schemeClr val="tx1"/>
        </a:solidFill>
        <a:latin typeface="Arial" charset="0"/>
        <a:ea typeface="+mn-ea"/>
        <a:cs typeface="+mn-cs"/>
      </a:defRPr>
    </a:lvl3pPr>
    <a:lvl4pPr marL="1371600" algn="l" rtl="0" fontAlgn="base">
      <a:spcBef>
        <a:spcPct val="30000"/>
      </a:spcBef>
      <a:spcAft>
        <a:spcPct val="0"/>
      </a:spcAft>
      <a:defRPr sz="700" kern="1200">
        <a:solidFill>
          <a:schemeClr val="tx1"/>
        </a:solidFill>
        <a:latin typeface="Arial" charset="0"/>
        <a:ea typeface="+mn-ea"/>
        <a:cs typeface="+mn-cs"/>
      </a:defRPr>
    </a:lvl4pPr>
    <a:lvl5pPr marL="1828800" algn="l" rtl="0" fontAlgn="base">
      <a:spcBef>
        <a:spcPct val="30000"/>
      </a:spcBef>
      <a:spcAft>
        <a:spcPct val="0"/>
      </a:spcAft>
      <a:defRPr sz="7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7D3535-0167-4F9D-B19C-8FF3532AA0BA}" type="slidenum">
              <a:rPr lang="en-US"/>
              <a:pPr/>
              <a:t>1</a:t>
            </a:fld>
            <a:endParaRPr lang="en-US" dirty="0"/>
          </a:p>
        </p:txBody>
      </p:sp>
      <p:sp>
        <p:nvSpPr>
          <p:cNvPr id="499714" name="Rectangle 2"/>
          <p:cNvSpPr>
            <a:spLocks noGrp="1" noRot="1" noChangeAspect="1" noChangeArrowheads="1" noTextEdit="1"/>
          </p:cNvSpPr>
          <p:nvPr>
            <p:ph type="sldImg"/>
          </p:nvPr>
        </p:nvSpPr>
        <p:spPr bwMode="auto">
          <a:xfrm>
            <a:off x="1106488" y="696913"/>
            <a:ext cx="4648200" cy="3486150"/>
          </a:xfrm>
          <a:prstGeom prst="rect">
            <a:avLst/>
          </a:prstGeom>
          <a:solidFill>
            <a:srgbClr val="FFFFFF"/>
          </a:solidFill>
          <a:ln>
            <a:solidFill>
              <a:srgbClr val="000000"/>
            </a:solidFill>
            <a:miter lim="800000"/>
            <a:headEnd/>
            <a:tailEnd/>
          </a:ln>
        </p:spPr>
      </p:sp>
      <p:sp>
        <p:nvSpPr>
          <p:cNvPr id="499715" name="Rectangle 3"/>
          <p:cNvSpPr>
            <a:spLocks noGrp="1" noChangeArrowheads="1"/>
          </p:cNvSpPr>
          <p:nvPr>
            <p:ph type="body" idx="1"/>
          </p:nvPr>
        </p:nvSpPr>
        <p:spPr bwMode="auto">
          <a:xfrm>
            <a:off x="898525" y="4432300"/>
            <a:ext cx="5027613" cy="4183063"/>
          </a:xfrm>
          <a:prstGeom prst="rect">
            <a:avLst/>
          </a:prstGeom>
          <a:solidFill>
            <a:srgbClr val="FFFFFF"/>
          </a:solidFill>
          <a:ln>
            <a:solidFill>
              <a:srgbClr val="000000"/>
            </a:solidFill>
            <a:miter lim="800000"/>
            <a:headEnd/>
            <a:tailEnd/>
          </a:ln>
        </p:spPr>
        <p:txBody>
          <a:bodyPr/>
          <a:lstStyle/>
          <a:p>
            <a:endParaRPr lang="en-US" sz="1200" i="1" dirty="0">
              <a:cs typeface="Times New Roman" pitchFamily="18" charset="0"/>
            </a:endParaRPr>
          </a:p>
        </p:txBody>
      </p:sp>
    </p:spTree>
    <p:extLst>
      <p:ext uri="{BB962C8B-B14F-4D97-AF65-F5344CB8AC3E}">
        <p14:creationId xmlns:p14="http://schemas.microsoft.com/office/powerpoint/2010/main" val="751650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12" name="Rectangle 16"/>
          <p:cNvSpPr>
            <a:spLocks noGrp="1" noChangeArrowheads="1"/>
          </p:cNvSpPr>
          <p:nvPr>
            <p:ph type="ctrTitle"/>
          </p:nvPr>
        </p:nvSpPr>
        <p:spPr>
          <a:xfrm>
            <a:off x="457200" y="1219200"/>
            <a:ext cx="7010400" cy="1905000"/>
          </a:xfrm>
        </p:spPr>
        <p:txBody>
          <a:bodyPr anchor="t"/>
          <a:lstStyle>
            <a:lvl1pPr algn="r">
              <a:lnSpc>
                <a:spcPct val="150000"/>
              </a:lnSpc>
              <a:defRPr/>
            </a:lvl1pPr>
          </a:lstStyle>
          <a:p>
            <a:r>
              <a:rPr lang="en-US"/>
              <a:t>Click to edit Master title style</a:t>
            </a:r>
          </a:p>
        </p:txBody>
      </p:sp>
      <p:pic>
        <p:nvPicPr>
          <p:cNvPr id="4" name="Picture 3">
            <a:extLst>
              <a:ext uri="{FF2B5EF4-FFF2-40B4-BE49-F238E27FC236}">
                <a16:creationId xmlns:a16="http://schemas.microsoft.com/office/drawing/2014/main" id="{39810162-97AC-0A41-8947-FB3A7BFC56E7}"/>
              </a:ext>
            </a:extLst>
          </p:cNvPr>
          <p:cNvPicPr>
            <a:picLocks noChangeAspect="1"/>
          </p:cNvPicPr>
          <p:nvPr userDrawn="1"/>
        </p:nvPicPr>
        <p:blipFill>
          <a:blip r:embed="rId2"/>
          <a:stretch>
            <a:fillRect/>
          </a:stretch>
        </p:blipFill>
        <p:spPr>
          <a:xfrm>
            <a:off x="7524550" y="6356351"/>
            <a:ext cx="1373204" cy="32652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7200" y="292100"/>
            <a:ext cx="2197100" cy="5651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5900" y="292100"/>
            <a:ext cx="6438900" cy="5651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92100"/>
            <a:ext cx="8775700" cy="609600"/>
          </a:xfrm>
        </p:spPr>
        <p:txBody>
          <a:bodyPr/>
          <a:lstStyle/>
          <a:p>
            <a:r>
              <a:rPr lang="en-US"/>
              <a:t>Click to edit Master title style</a:t>
            </a:r>
          </a:p>
        </p:txBody>
      </p:sp>
      <p:sp>
        <p:nvSpPr>
          <p:cNvPr id="3" name="Text Placeholder 2"/>
          <p:cNvSpPr>
            <a:spLocks noGrp="1"/>
          </p:cNvSpPr>
          <p:nvPr>
            <p:ph type="body" sz="half" idx="1"/>
          </p:nvPr>
        </p:nvSpPr>
        <p:spPr>
          <a:xfrm>
            <a:off x="215900" y="1447800"/>
            <a:ext cx="4216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84700" y="1447800"/>
            <a:ext cx="4216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114300" y="5943600"/>
            <a:ext cx="8686800" cy="152400"/>
          </a:xfrm>
        </p:spPr>
        <p:txBody>
          <a:bodyPr/>
          <a:lstStyle>
            <a:lvl1pPr>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dirty="0"/>
          </a:p>
        </p:txBody>
      </p:sp>
      <p:pic>
        <p:nvPicPr>
          <p:cNvPr id="5" name="Picture 4">
            <a:extLst>
              <a:ext uri="{FF2B5EF4-FFF2-40B4-BE49-F238E27FC236}">
                <a16:creationId xmlns:a16="http://schemas.microsoft.com/office/drawing/2014/main" id="{FE5C91DB-69BF-4E47-BC60-23A438859582}"/>
              </a:ext>
            </a:extLst>
          </p:cNvPr>
          <p:cNvPicPr>
            <a:picLocks noChangeAspect="1"/>
          </p:cNvPicPr>
          <p:nvPr userDrawn="1"/>
        </p:nvPicPr>
        <p:blipFill>
          <a:blip r:embed="rId2"/>
          <a:stretch>
            <a:fillRect/>
          </a:stretch>
        </p:blipFill>
        <p:spPr>
          <a:xfrm>
            <a:off x="7524550" y="6356351"/>
            <a:ext cx="1373204" cy="32652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5900" y="1447800"/>
            <a:ext cx="4216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84700" y="1447800"/>
            <a:ext cx="4216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7957B15-0FEB-FC42-8930-01B608242CA2}"/>
              </a:ext>
            </a:extLst>
          </p:cNvPr>
          <p:cNvPicPr>
            <a:picLocks noChangeAspect="1"/>
          </p:cNvPicPr>
          <p:nvPr userDrawn="1"/>
        </p:nvPicPr>
        <p:blipFill>
          <a:blip r:embed="rId14" cstate="screen">
            <a:extLst>
              <a:ext uri="{28A0092B-C50C-407E-A947-70E740481C1C}">
                <a14:useLocalDpi xmlns:a14="http://schemas.microsoft.com/office/drawing/2010/main"/>
              </a:ext>
            </a:extLst>
          </a:blip>
          <a:srcRect/>
          <a:stretch/>
        </p:blipFill>
        <p:spPr>
          <a:xfrm>
            <a:off x="7315200" y="6298395"/>
            <a:ext cx="1573593" cy="357210"/>
          </a:xfrm>
          <a:prstGeom prst="rect">
            <a:avLst/>
          </a:prstGeom>
        </p:spPr>
      </p:pic>
      <p:pic>
        <p:nvPicPr>
          <p:cNvPr id="9" name="Picture 8">
            <a:extLst>
              <a:ext uri="{FF2B5EF4-FFF2-40B4-BE49-F238E27FC236}">
                <a16:creationId xmlns:a16="http://schemas.microsoft.com/office/drawing/2014/main" id="{16D182F3-EDBC-1642-834A-FDB563AC0823}"/>
              </a:ext>
            </a:extLst>
          </p:cNvPr>
          <p:cNvPicPr>
            <a:picLocks noChangeAspect="1"/>
          </p:cNvPicPr>
          <p:nvPr userDrawn="1"/>
        </p:nvPicPr>
        <p:blipFill rotWithShape="1">
          <a:blip r:embed="rId15">
            <a:duotone>
              <a:schemeClr val="bg2">
                <a:shade val="45000"/>
                <a:satMod val="135000"/>
              </a:schemeClr>
              <a:prstClr val="white"/>
            </a:duotone>
            <a:alphaModFix amt="5000"/>
          </a:blip>
          <a:srcRect l="25231" r="-2250"/>
          <a:stretch/>
        </p:blipFill>
        <p:spPr>
          <a:xfrm>
            <a:off x="0" y="1152144"/>
            <a:ext cx="4419600" cy="6809496"/>
          </a:xfrm>
          <a:prstGeom prst="rect">
            <a:avLst/>
          </a:prstGeom>
        </p:spPr>
      </p:pic>
      <p:sp>
        <p:nvSpPr>
          <p:cNvPr id="1039" name="Rectangle 15"/>
          <p:cNvSpPr>
            <a:spLocks noGrp="1" noChangeArrowheads="1"/>
          </p:cNvSpPr>
          <p:nvPr>
            <p:ph type="title"/>
          </p:nvPr>
        </p:nvSpPr>
        <p:spPr bwMode="auto">
          <a:xfrm>
            <a:off x="228600" y="292100"/>
            <a:ext cx="87757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40" name="Rectangle 16"/>
          <p:cNvSpPr>
            <a:spLocks noGrp="1" noChangeArrowheads="1"/>
          </p:cNvSpPr>
          <p:nvPr>
            <p:ph type="body" idx="1"/>
          </p:nvPr>
        </p:nvSpPr>
        <p:spPr bwMode="auto">
          <a:xfrm>
            <a:off x="215900" y="1447800"/>
            <a:ext cx="85852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1" name="Rectangle 17"/>
          <p:cNvSpPr>
            <a:spLocks noGrp="1" noChangeArrowheads="1"/>
          </p:cNvSpPr>
          <p:nvPr>
            <p:ph type="ftr" sz="quarter" idx="3"/>
          </p:nvPr>
        </p:nvSpPr>
        <p:spPr bwMode="auto">
          <a:xfrm>
            <a:off x="114300" y="5943600"/>
            <a:ext cx="86868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b="1">
                <a:solidFill>
                  <a:srgbClr val="002A07"/>
                </a:solidFill>
                <a:latin typeface="+mn-lt"/>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fontAlgn="base">
        <a:spcBef>
          <a:spcPct val="0"/>
        </a:spcBef>
        <a:spcAft>
          <a:spcPct val="0"/>
        </a:spcAft>
        <a:defRPr sz="3200" b="1">
          <a:solidFill>
            <a:schemeClr val="tx1"/>
          </a:solidFill>
          <a:latin typeface="+mj-lt"/>
          <a:ea typeface="+mj-ea"/>
          <a:cs typeface="+mj-cs"/>
        </a:defRPr>
      </a:lvl1pPr>
      <a:lvl2pPr algn="l" rtl="0" fontAlgn="base">
        <a:spcBef>
          <a:spcPct val="0"/>
        </a:spcBef>
        <a:spcAft>
          <a:spcPct val="0"/>
        </a:spcAft>
        <a:defRPr sz="3200" b="1">
          <a:solidFill>
            <a:schemeClr val="tx1"/>
          </a:solidFill>
          <a:latin typeface="Arial" charset="0"/>
        </a:defRPr>
      </a:lvl2pPr>
      <a:lvl3pPr algn="l" rtl="0" fontAlgn="base">
        <a:spcBef>
          <a:spcPct val="0"/>
        </a:spcBef>
        <a:spcAft>
          <a:spcPct val="0"/>
        </a:spcAft>
        <a:defRPr sz="3200" b="1">
          <a:solidFill>
            <a:schemeClr val="tx1"/>
          </a:solidFill>
          <a:latin typeface="Arial" charset="0"/>
        </a:defRPr>
      </a:lvl3pPr>
      <a:lvl4pPr algn="l" rtl="0" fontAlgn="base">
        <a:spcBef>
          <a:spcPct val="0"/>
        </a:spcBef>
        <a:spcAft>
          <a:spcPct val="0"/>
        </a:spcAft>
        <a:defRPr sz="3200" b="1">
          <a:solidFill>
            <a:schemeClr val="tx1"/>
          </a:solidFill>
          <a:latin typeface="Arial" charset="0"/>
        </a:defRPr>
      </a:lvl4pPr>
      <a:lvl5pPr algn="l" rtl="0" fontAlgn="base">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228600" indent="-228600" algn="l" rtl="0" fontAlgn="base">
        <a:spcBef>
          <a:spcPct val="20000"/>
        </a:spcBef>
        <a:spcAft>
          <a:spcPct val="0"/>
        </a:spcAft>
        <a:buClr>
          <a:srgbClr val="19543B"/>
        </a:buClr>
        <a:buFont typeface="Times" pitchFamily="18" charset="0"/>
        <a:buChar char="•"/>
        <a:defRPr sz="2000" b="1">
          <a:solidFill>
            <a:schemeClr val="tx1"/>
          </a:solidFill>
          <a:latin typeface="+mn-lt"/>
          <a:ea typeface="+mn-ea"/>
          <a:cs typeface="+mn-cs"/>
        </a:defRPr>
      </a:lvl1pPr>
      <a:lvl2pPr marL="444500" indent="-214313" algn="l" rtl="0" fontAlgn="base">
        <a:spcBef>
          <a:spcPct val="20000"/>
        </a:spcBef>
        <a:spcAft>
          <a:spcPct val="0"/>
        </a:spcAft>
        <a:buClr>
          <a:srgbClr val="19543B"/>
        </a:buClr>
        <a:buFont typeface="Times" pitchFamily="18" charset="0"/>
        <a:buChar char="•"/>
        <a:defRPr b="1">
          <a:solidFill>
            <a:srgbClr val="595959"/>
          </a:solidFill>
          <a:latin typeface="+mn-lt"/>
        </a:defRPr>
      </a:lvl2pPr>
      <a:lvl3pPr marL="647700" indent="-190500" algn="l" rtl="0" fontAlgn="base">
        <a:spcBef>
          <a:spcPct val="20000"/>
        </a:spcBef>
        <a:spcAft>
          <a:spcPct val="0"/>
        </a:spcAft>
        <a:buClr>
          <a:srgbClr val="19543B"/>
        </a:buClr>
        <a:buFont typeface="Times" pitchFamily="18" charset="0"/>
        <a:buChar char="•"/>
        <a:defRPr sz="1600">
          <a:solidFill>
            <a:schemeClr val="tx1"/>
          </a:solidFill>
          <a:latin typeface="+mn-lt"/>
        </a:defRPr>
      </a:lvl3pPr>
      <a:lvl4pPr marL="874713" indent="-215900" algn="l" rtl="0" fontAlgn="base">
        <a:spcBef>
          <a:spcPct val="20000"/>
        </a:spcBef>
        <a:spcAft>
          <a:spcPct val="0"/>
        </a:spcAft>
        <a:buClr>
          <a:srgbClr val="19543B"/>
        </a:buClr>
        <a:buFont typeface="Times" pitchFamily="18" charset="0"/>
        <a:buChar char="•"/>
        <a:defRPr sz="1400" b="1">
          <a:solidFill>
            <a:srgbClr val="595959"/>
          </a:solidFill>
          <a:latin typeface="+mn-lt"/>
        </a:defRPr>
      </a:lvl4pPr>
      <a:lvl5pPr marL="1092200" indent="-215900" algn="l" rtl="0" fontAlgn="base">
        <a:spcBef>
          <a:spcPct val="20000"/>
        </a:spcBef>
        <a:spcAft>
          <a:spcPct val="0"/>
        </a:spcAft>
        <a:buClr>
          <a:srgbClr val="19543B"/>
        </a:buClr>
        <a:buFont typeface="Times" pitchFamily="18" charset="0"/>
        <a:buChar char="•"/>
        <a:defRPr sz="1400" b="1">
          <a:solidFill>
            <a:schemeClr val="bg2"/>
          </a:solidFill>
          <a:latin typeface="+mn-lt"/>
        </a:defRPr>
      </a:lvl5pPr>
      <a:lvl6pPr marL="1549400" indent="-215900" algn="l" rtl="0" fontAlgn="base">
        <a:spcBef>
          <a:spcPct val="20000"/>
        </a:spcBef>
        <a:spcAft>
          <a:spcPct val="0"/>
        </a:spcAft>
        <a:buClr>
          <a:srgbClr val="19543B"/>
        </a:buClr>
        <a:buFont typeface="Times" pitchFamily="18" charset="0"/>
        <a:buChar char="•"/>
        <a:defRPr sz="1400" b="1">
          <a:solidFill>
            <a:schemeClr val="bg2"/>
          </a:solidFill>
          <a:latin typeface="+mn-lt"/>
        </a:defRPr>
      </a:lvl6pPr>
      <a:lvl7pPr marL="2006600" indent="-215900" algn="l" rtl="0" fontAlgn="base">
        <a:spcBef>
          <a:spcPct val="20000"/>
        </a:spcBef>
        <a:spcAft>
          <a:spcPct val="0"/>
        </a:spcAft>
        <a:buClr>
          <a:srgbClr val="19543B"/>
        </a:buClr>
        <a:buFont typeface="Times" pitchFamily="18" charset="0"/>
        <a:buChar char="•"/>
        <a:defRPr sz="1400" b="1">
          <a:solidFill>
            <a:schemeClr val="bg2"/>
          </a:solidFill>
          <a:latin typeface="+mn-lt"/>
        </a:defRPr>
      </a:lvl7pPr>
      <a:lvl8pPr marL="2463800" indent="-215900" algn="l" rtl="0" fontAlgn="base">
        <a:spcBef>
          <a:spcPct val="20000"/>
        </a:spcBef>
        <a:spcAft>
          <a:spcPct val="0"/>
        </a:spcAft>
        <a:buClr>
          <a:srgbClr val="19543B"/>
        </a:buClr>
        <a:buFont typeface="Times" pitchFamily="18" charset="0"/>
        <a:buChar char="•"/>
        <a:defRPr sz="1400" b="1">
          <a:solidFill>
            <a:schemeClr val="bg2"/>
          </a:solidFill>
          <a:latin typeface="+mn-lt"/>
        </a:defRPr>
      </a:lvl8pPr>
      <a:lvl9pPr marL="2921000" indent="-215900" algn="l" rtl="0" fontAlgn="base">
        <a:spcBef>
          <a:spcPct val="20000"/>
        </a:spcBef>
        <a:spcAft>
          <a:spcPct val="0"/>
        </a:spcAft>
        <a:buClr>
          <a:srgbClr val="19543B"/>
        </a:buClr>
        <a:buFont typeface="Times" pitchFamily="18" charset="0"/>
        <a:buChar char="•"/>
        <a:defRPr sz="1400" b="1">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ctrTitle"/>
          </p:nvPr>
        </p:nvSpPr>
        <p:spPr>
          <a:xfrm>
            <a:off x="553943" y="457200"/>
            <a:ext cx="8209057" cy="1905000"/>
          </a:xfrm>
        </p:spPr>
        <p:txBody>
          <a:bodyPr/>
          <a:lstStyle/>
          <a:p>
            <a:pPr algn="l">
              <a:lnSpc>
                <a:spcPct val="100000"/>
              </a:lnSpc>
            </a:pPr>
            <a:r>
              <a:rPr lang="en-US" sz="3600" dirty="0">
                <a:latin typeface="Calibri Light" panose="020F0302020204030204" pitchFamily="34" charset="0"/>
                <a:cs typeface="Calibri Light" panose="020F0302020204030204" pitchFamily="34" charset="0"/>
              </a:rPr>
              <a:t>How Many Workers Should I Hire? </a:t>
            </a:r>
            <a:br>
              <a:rPr lang="en-US" sz="2800" dirty="0">
                <a:latin typeface="Calibri Light" panose="020F0302020204030204" pitchFamily="34" charset="0"/>
                <a:cs typeface="Calibri Light" panose="020F0302020204030204" pitchFamily="34" charset="0"/>
              </a:rPr>
            </a:br>
            <a:br>
              <a:rPr lang="en-US" sz="2800" dirty="0">
                <a:latin typeface="Calibri Light" panose="020F0302020204030204" pitchFamily="34" charset="0"/>
                <a:cs typeface="Calibri Light" panose="020F0302020204030204" pitchFamily="34" charset="0"/>
              </a:rPr>
            </a:br>
            <a:r>
              <a:rPr lang="en-US" sz="2000" dirty="0">
                <a:solidFill>
                  <a:srgbClr val="004E0D"/>
                </a:solidFill>
                <a:latin typeface="Calibri Light" panose="020F0302020204030204" pitchFamily="34" charset="0"/>
                <a:cs typeface="Calibri Light" panose="020F0302020204030204" pitchFamily="34" charset="0"/>
              </a:rPr>
              <a:t>The profit-maximizing quantity of labor in a perfectly competitive labor market.</a:t>
            </a:r>
          </a:p>
        </p:txBody>
      </p:sp>
      <p:sp>
        <p:nvSpPr>
          <p:cNvPr id="498700" name="Text Box 12"/>
          <p:cNvSpPr txBox="1">
            <a:spLocks noChangeArrowheads="1"/>
          </p:cNvSpPr>
          <p:nvPr/>
        </p:nvSpPr>
        <p:spPr bwMode="auto">
          <a:xfrm>
            <a:off x="553943" y="3676373"/>
            <a:ext cx="8209057" cy="1938992"/>
          </a:xfrm>
          <a:prstGeom prst="rect">
            <a:avLst/>
          </a:prstGeom>
          <a:noFill/>
          <a:ln w="9525">
            <a:noFill/>
            <a:miter lim="800000"/>
            <a:headEnd/>
            <a:tailEnd/>
          </a:ln>
          <a:effectLst/>
        </p:spPr>
        <p:txBody>
          <a:bodyPr wrap="square">
            <a:spAutoFit/>
          </a:bodyPr>
          <a:lstStyle/>
          <a:p>
            <a:pPr>
              <a:spcAft>
                <a:spcPct val="20000"/>
              </a:spcAft>
            </a:pPr>
            <a:r>
              <a:rPr lang="en-US" sz="2000" dirty="0">
                <a:solidFill>
                  <a:srgbClr val="136BED"/>
                </a:solidFill>
                <a:latin typeface="Calibri" panose="020F0502020204030204" pitchFamily="34" charset="0"/>
                <a:cs typeface="Calibri" panose="020F0502020204030204" pitchFamily="34" charset="0"/>
              </a:rPr>
              <a:t>Instructor’s note:  </a:t>
            </a:r>
          </a:p>
          <a:p>
            <a:pPr>
              <a:spcAft>
                <a:spcPct val="20000"/>
              </a:spcAft>
            </a:pPr>
            <a:r>
              <a:rPr lang="en-US" sz="2000" dirty="0">
                <a:solidFill>
                  <a:srgbClr val="136BED"/>
                </a:solidFill>
                <a:latin typeface="Calibri" panose="020F0502020204030204" pitchFamily="34" charset="0"/>
                <a:cs typeface="Calibri" panose="020F0502020204030204" pitchFamily="34" charset="0"/>
              </a:rPr>
              <a:t>These slides contain multiple steps of animation. While in slide show mode, you will need to click multiple times to view all aspects of each slide. Please familiarize yourself with the slides before using in your class.</a:t>
            </a:r>
          </a:p>
          <a:p>
            <a:pPr>
              <a:spcAft>
                <a:spcPct val="20000"/>
              </a:spcAft>
            </a:pPr>
            <a:endParaRPr lang="en-US" b="1" dirty="0">
              <a:latin typeface="Times New Roman" panose="02020603050405020304" pitchFamily="18" charset="0"/>
              <a:cs typeface="Times New Roman" panose="02020603050405020304" pitchFamily="18" charset="0"/>
            </a:endParaRPr>
          </a:p>
        </p:txBody>
      </p:sp>
      <p:sp>
        <p:nvSpPr>
          <p:cNvPr id="498701" name="Line 13"/>
          <p:cNvSpPr>
            <a:spLocks noChangeShapeType="1"/>
          </p:cNvSpPr>
          <p:nvPr/>
        </p:nvSpPr>
        <p:spPr bwMode="auto">
          <a:xfrm>
            <a:off x="2524871" y="2590800"/>
            <a:ext cx="4267200" cy="1"/>
          </a:xfrm>
          <a:prstGeom prst="line">
            <a:avLst/>
          </a:prstGeom>
          <a:noFill/>
          <a:ln w="6350">
            <a:solidFill>
              <a:schemeClr val="bg2"/>
            </a:solidFill>
            <a:round/>
            <a:headEnd/>
            <a:tailEnd/>
          </a:ln>
          <a:effectLst/>
        </p:spPr>
        <p:txBody>
          <a:bodyPr wrap="none" anchor="ctr"/>
          <a:lstStyle/>
          <a:p>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92100"/>
            <a:ext cx="9144000" cy="609600"/>
          </a:xfrm>
        </p:spPr>
        <p:txBody>
          <a:bodyPr/>
          <a:lstStyle/>
          <a:p>
            <a:pPr algn="ctr"/>
            <a:r>
              <a:rPr lang="en-US" sz="2800" dirty="0"/>
              <a:t>Determining Returns to Scale</a:t>
            </a:r>
          </a:p>
        </p:txBody>
      </p:sp>
      <p:grpSp>
        <p:nvGrpSpPr>
          <p:cNvPr id="11" name="Group 10"/>
          <p:cNvGrpSpPr/>
          <p:nvPr/>
        </p:nvGrpSpPr>
        <p:grpSpPr>
          <a:xfrm>
            <a:off x="1143000" y="1447800"/>
            <a:ext cx="6096000" cy="457200"/>
            <a:chOff x="1143000" y="1447800"/>
            <a:chExt cx="6096000" cy="457200"/>
          </a:xfrm>
        </p:grpSpPr>
        <p:sp>
          <p:nvSpPr>
            <p:cNvPr id="2" name="Rectangle 1"/>
            <p:cNvSpPr/>
            <p:nvPr/>
          </p:nvSpPr>
          <p:spPr bwMode="auto">
            <a:xfrm>
              <a:off x="1143000" y="1447800"/>
              <a:ext cx="1600200" cy="45720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pitchFamily="18" charset="0"/>
                </a:rPr>
                <a:t>Field 1</a:t>
              </a:r>
            </a:p>
          </p:txBody>
        </p:sp>
        <p:sp>
          <p:nvSpPr>
            <p:cNvPr id="8" name="Rectangle 7"/>
            <p:cNvSpPr/>
            <p:nvPr/>
          </p:nvSpPr>
          <p:spPr bwMode="auto">
            <a:xfrm>
              <a:off x="5638800" y="1447800"/>
              <a:ext cx="1600200" cy="45720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pitchFamily="18" charset="0"/>
                </a:rPr>
                <a:t>Field 2</a:t>
              </a:r>
            </a:p>
          </p:txBody>
        </p:sp>
      </p:grpSp>
      <p:grpSp>
        <p:nvGrpSpPr>
          <p:cNvPr id="6" name="Group 5"/>
          <p:cNvGrpSpPr/>
          <p:nvPr/>
        </p:nvGrpSpPr>
        <p:grpSpPr>
          <a:xfrm>
            <a:off x="1251050" y="1972550"/>
            <a:ext cx="5753100" cy="2532185"/>
            <a:chOff x="1295400" y="1981200"/>
            <a:chExt cx="5753100" cy="2532185"/>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1354" t="3472" r="10937" b="2778"/>
            <a:stretch/>
          </p:blipFill>
          <p:spPr>
            <a:xfrm>
              <a:off x="1295400" y="1981200"/>
              <a:ext cx="1219200" cy="2532185"/>
            </a:xfrm>
            <a:prstGeom prst="rect">
              <a:avLst/>
            </a:prstGeom>
          </p:spPr>
        </p:pic>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1354" t="3472" r="10937" b="2778"/>
            <a:stretch/>
          </p:blipFill>
          <p:spPr>
            <a:xfrm>
              <a:off x="5829300" y="1981200"/>
              <a:ext cx="1219200" cy="2532185"/>
            </a:xfrm>
            <a:prstGeom prst="rect">
              <a:avLst/>
            </a:prstGeom>
          </p:spPr>
        </p:pic>
      </p:grpSp>
      <p:sp>
        <p:nvSpPr>
          <p:cNvPr id="14" name="Rectangle 13"/>
          <p:cNvSpPr/>
          <p:nvPr/>
        </p:nvSpPr>
        <p:spPr bwMode="auto">
          <a:xfrm>
            <a:off x="4216299" y="2001215"/>
            <a:ext cx="1600200" cy="4572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300" b="0" i="0" u="none" strike="noStrike" cap="none" normalizeH="0" baseline="0" dirty="0">
                <a:ln>
                  <a:noFill/>
                </a:ln>
                <a:solidFill>
                  <a:schemeClr val="tx1"/>
                </a:solidFill>
                <a:effectLst/>
                <a:latin typeface="Times" pitchFamily="18" charset="0"/>
              </a:rPr>
              <a:t>Seed Drill 2</a:t>
            </a:r>
          </a:p>
        </p:txBody>
      </p:sp>
      <p:sp>
        <p:nvSpPr>
          <p:cNvPr id="15" name="Rectangle 14"/>
          <p:cNvSpPr/>
          <p:nvPr/>
        </p:nvSpPr>
        <p:spPr bwMode="auto">
          <a:xfrm>
            <a:off x="2527401" y="1993900"/>
            <a:ext cx="1600200" cy="4572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300" b="0" i="0" u="none" strike="noStrike" cap="none" normalizeH="0" baseline="0" dirty="0">
                <a:ln>
                  <a:noFill/>
                </a:ln>
                <a:solidFill>
                  <a:schemeClr val="tx1"/>
                </a:solidFill>
                <a:effectLst/>
                <a:latin typeface="Times" pitchFamily="18" charset="0"/>
              </a:rPr>
              <a:t>Seed Drill 1</a:t>
            </a:r>
          </a:p>
        </p:txBody>
      </p:sp>
      <p:grpSp>
        <p:nvGrpSpPr>
          <p:cNvPr id="56" name="Group 55"/>
          <p:cNvGrpSpPr/>
          <p:nvPr/>
        </p:nvGrpSpPr>
        <p:grpSpPr>
          <a:xfrm>
            <a:off x="2755900" y="2571699"/>
            <a:ext cx="2352022" cy="483589"/>
            <a:chOff x="2755900" y="2571699"/>
            <a:chExt cx="2352022" cy="483589"/>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5900" y="2571699"/>
              <a:ext cx="726422" cy="483589"/>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500" y="2571699"/>
              <a:ext cx="726422" cy="483589"/>
            </a:xfrm>
            <a:prstGeom prst="rect">
              <a:avLst/>
            </a:prstGeom>
          </p:spPr>
        </p:pic>
      </p:grpSp>
      <p:grpSp>
        <p:nvGrpSpPr>
          <p:cNvPr id="57" name="Group 56"/>
          <p:cNvGrpSpPr/>
          <p:nvPr/>
        </p:nvGrpSpPr>
        <p:grpSpPr>
          <a:xfrm>
            <a:off x="2527401" y="3918228"/>
            <a:ext cx="3270149" cy="595063"/>
            <a:chOff x="2527401" y="3918228"/>
            <a:chExt cx="3270149" cy="595063"/>
          </a:xfrm>
        </p:grpSpPr>
        <p:sp>
          <p:nvSpPr>
            <p:cNvPr id="17" name="Rectangle 16"/>
            <p:cNvSpPr/>
            <p:nvPr/>
          </p:nvSpPr>
          <p:spPr bwMode="auto">
            <a:xfrm>
              <a:off x="2527401" y="3918228"/>
              <a:ext cx="1600200" cy="592015"/>
            </a:xfrm>
            <a:prstGeom prst="rect">
              <a:avLst/>
            </a:prstGeom>
            <a:solidFill>
              <a:srgbClr val="A6C7F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Team </a:t>
              </a:r>
              <a:r>
                <a:rPr kumimoji="0" lang="en-US" sz="1800" b="0" i="0" u="none" strike="noStrike" cap="none" normalizeH="0" baseline="0" dirty="0">
                  <a:ln>
                    <a:noFill/>
                  </a:ln>
                  <a:solidFill>
                    <a:schemeClr val="tx1"/>
                  </a:solidFill>
                  <a:effectLst/>
                </a:rPr>
                <a:t>1 Farmworkers</a:t>
              </a:r>
            </a:p>
          </p:txBody>
        </p:sp>
        <p:sp>
          <p:nvSpPr>
            <p:cNvPr id="18" name="Rectangle 17"/>
            <p:cNvSpPr/>
            <p:nvPr/>
          </p:nvSpPr>
          <p:spPr bwMode="auto">
            <a:xfrm>
              <a:off x="4197350" y="3921276"/>
              <a:ext cx="1600200" cy="592015"/>
            </a:xfrm>
            <a:prstGeom prst="rect">
              <a:avLst/>
            </a:prstGeom>
            <a:solidFill>
              <a:srgbClr val="A6C7F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Team 2</a:t>
              </a:r>
              <a:r>
                <a:rPr kumimoji="0" lang="en-US" sz="1800" b="0" i="0" u="none" strike="noStrike" cap="none" normalizeH="0" baseline="0" dirty="0">
                  <a:ln>
                    <a:noFill/>
                  </a:ln>
                  <a:solidFill>
                    <a:schemeClr val="tx1"/>
                  </a:solidFill>
                  <a:effectLst/>
                </a:rPr>
                <a:t> Farmworkers</a:t>
              </a:r>
            </a:p>
          </p:txBody>
        </p:sp>
      </p:grpSp>
      <p:grpSp>
        <p:nvGrpSpPr>
          <p:cNvPr id="21" name="Group 20"/>
          <p:cNvGrpSpPr/>
          <p:nvPr/>
        </p:nvGrpSpPr>
        <p:grpSpPr>
          <a:xfrm>
            <a:off x="1380125" y="2158052"/>
            <a:ext cx="5088047" cy="251911"/>
            <a:chOff x="1380125" y="2158052"/>
            <a:chExt cx="5088047" cy="251911"/>
          </a:xfrm>
        </p:grpSpPr>
        <p:sp>
          <p:nvSpPr>
            <p:cNvPr id="12" name="TextBox 11"/>
            <p:cNvSpPr txBox="1"/>
            <p:nvPr/>
          </p:nvSpPr>
          <p:spPr>
            <a:xfrm>
              <a:off x="1380125" y="2163742"/>
              <a:ext cx="562975" cy="246221"/>
            </a:xfrm>
            <a:prstGeom prst="rect">
              <a:avLst/>
            </a:prstGeom>
            <a:noFill/>
          </p:spPr>
          <p:txBody>
            <a:bodyPr wrap="none" rtlCol="0">
              <a:spAutoFit/>
            </a:bodyPr>
            <a:lstStyle/>
            <a:p>
              <a:r>
                <a:rPr lang="en-US" sz="1000" b="1" dirty="0"/>
                <a:t>CORN</a:t>
              </a:r>
            </a:p>
          </p:txBody>
        </p:sp>
        <p:sp>
          <p:nvSpPr>
            <p:cNvPr id="20" name="TextBox 19"/>
            <p:cNvSpPr txBox="1"/>
            <p:nvPr/>
          </p:nvSpPr>
          <p:spPr>
            <a:xfrm>
              <a:off x="5905197" y="2158052"/>
              <a:ext cx="562975" cy="246221"/>
            </a:xfrm>
            <a:prstGeom prst="rect">
              <a:avLst/>
            </a:prstGeom>
            <a:noFill/>
          </p:spPr>
          <p:txBody>
            <a:bodyPr wrap="none" rtlCol="0">
              <a:spAutoFit/>
            </a:bodyPr>
            <a:lstStyle/>
            <a:p>
              <a:r>
                <a:rPr lang="en-US" sz="1000" b="1" dirty="0"/>
                <a:t>CORN</a:t>
              </a:r>
            </a:p>
          </p:txBody>
        </p:sp>
      </p:grpSp>
      <p:grpSp>
        <p:nvGrpSpPr>
          <p:cNvPr id="22" name="Group 21"/>
          <p:cNvGrpSpPr/>
          <p:nvPr/>
        </p:nvGrpSpPr>
        <p:grpSpPr>
          <a:xfrm>
            <a:off x="1380125" y="2289624"/>
            <a:ext cx="5088047" cy="251911"/>
            <a:chOff x="1380125" y="2158052"/>
            <a:chExt cx="5088047" cy="251911"/>
          </a:xfrm>
        </p:grpSpPr>
        <p:sp>
          <p:nvSpPr>
            <p:cNvPr id="23" name="TextBox 22"/>
            <p:cNvSpPr txBox="1"/>
            <p:nvPr/>
          </p:nvSpPr>
          <p:spPr>
            <a:xfrm>
              <a:off x="1380125" y="2163742"/>
              <a:ext cx="562975" cy="246221"/>
            </a:xfrm>
            <a:prstGeom prst="rect">
              <a:avLst/>
            </a:prstGeom>
            <a:noFill/>
          </p:spPr>
          <p:txBody>
            <a:bodyPr wrap="none" rtlCol="0">
              <a:spAutoFit/>
            </a:bodyPr>
            <a:lstStyle/>
            <a:p>
              <a:r>
                <a:rPr lang="en-US" sz="1000" b="1" dirty="0"/>
                <a:t>CORN</a:t>
              </a:r>
            </a:p>
          </p:txBody>
        </p:sp>
        <p:sp>
          <p:nvSpPr>
            <p:cNvPr id="24" name="TextBox 23"/>
            <p:cNvSpPr txBox="1"/>
            <p:nvPr/>
          </p:nvSpPr>
          <p:spPr>
            <a:xfrm>
              <a:off x="5905197" y="2158052"/>
              <a:ext cx="562975" cy="246221"/>
            </a:xfrm>
            <a:prstGeom prst="rect">
              <a:avLst/>
            </a:prstGeom>
            <a:noFill/>
          </p:spPr>
          <p:txBody>
            <a:bodyPr wrap="none" rtlCol="0">
              <a:spAutoFit/>
            </a:bodyPr>
            <a:lstStyle/>
            <a:p>
              <a:r>
                <a:rPr lang="en-US" sz="1000" b="1" dirty="0"/>
                <a:t>CORN</a:t>
              </a:r>
            </a:p>
          </p:txBody>
        </p:sp>
      </p:grpSp>
      <p:grpSp>
        <p:nvGrpSpPr>
          <p:cNvPr id="25" name="Group 24"/>
          <p:cNvGrpSpPr/>
          <p:nvPr/>
        </p:nvGrpSpPr>
        <p:grpSpPr>
          <a:xfrm>
            <a:off x="1380125" y="2427893"/>
            <a:ext cx="5088047" cy="251911"/>
            <a:chOff x="1380125" y="2158052"/>
            <a:chExt cx="5088047" cy="251911"/>
          </a:xfrm>
        </p:grpSpPr>
        <p:sp>
          <p:nvSpPr>
            <p:cNvPr id="26" name="TextBox 25"/>
            <p:cNvSpPr txBox="1"/>
            <p:nvPr/>
          </p:nvSpPr>
          <p:spPr>
            <a:xfrm>
              <a:off x="1380125" y="2163742"/>
              <a:ext cx="562975" cy="246221"/>
            </a:xfrm>
            <a:prstGeom prst="rect">
              <a:avLst/>
            </a:prstGeom>
            <a:noFill/>
          </p:spPr>
          <p:txBody>
            <a:bodyPr wrap="none" rtlCol="0">
              <a:spAutoFit/>
            </a:bodyPr>
            <a:lstStyle/>
            <a:p>
              <a:r>
                <a:rPr lang="en-US" sz="1000" b="1" dirty="0"/>
                <a:t>CORN</a:t>
              </a:r>
            </a:p>
          </p:txBody>
        </p:sp>
        <p:sp>
          <p:nvSpPr>
            <p:cNvPr id="27" name="TextBox 26"/>
            <p:cNvSpPr txBox="1"/>
            <p:nvPr/>
          </p:nvSpPr>
          <p:spPr>
            <a:xfrm>
              <a:off x="5905197" y="2158052"/>
              <a:ext cx="562975" cy="246221"/>
            </a:xfrm>
            <a:prstGeom prst="rect">
              <a:avLst/>
            </a:prstGeom>
            <a:noFill/>
          </p:spPr>
          <p:txBody>
            <a:bodyPr wrap="none" rtlCol="0">
              <a:spAutoFit/>
            </a:bodyPr>
            <a:lstStyle/>
            <a:p>
              <a:r>
                <a:rPr lang="en-US" sz="1000" b="1" dirty="0"/>
                <a:t>CORN</a:t>
              </a:r>
            </a:p>
          </p:txBody>
        </p:sp>
      </p:grpSp>
      <p:grpSp>
        <p:nvGrpSpPr>
          <p:cNvPr id="28" name="Group 27"/>
          <p:cNvGrpSpPr/>
          <p:nvPr/>
        </p:nvGrpSpPr>
        <p:grpSpPr>
          <a:xfrm>
            <a:off x="1380125" y="2559465"/>
            <a:ext cx="5088047" cy="251911"/>
            <a:chOff x="1380125" y="2158052"/>
            <a:chExt cx="5088047" cy="251911"/>
          </a:xfrm>
        </p:grpSpPr>
        <p:sp>
          <p:nvSpPr>
            <p:cNvPr id="29" name="TextBox 28"/>
            <p:cNvSpPr txBox="1"/>
            <p:nvPr/>
          </p:nvSpPr>
          <p:spPr>
            <a:xfrm>
              <a:off x="1380125" y="2163742"/>
              <a:ext cx="562975" cy="246221"/>
            </a:xfrm>
            <a:prstGeom prst="rect">
              <a:avLst/>
            </a:prstGeom>
            <a:noFill/>
          </p:spPr>
          <p:txBody>
            <a:bodyPr wrap="none" rtlCol="0">
              <a:spAutoFit/>
            </a:bodyPr>
            <a:lstStyle/>
            <a:p>
              <a:r>
                <a:rPr lang="en-US" sz="1000" b="1" dirty="0"/>
                <a:t>CORN</a:t>
              </a:r>
            </a:p>
          </p:txBody>
        </p:sp>
        <p:sp>
          <p:nvSpPr>
            <p:cNvPr id="30" name="TextBox 29"/>
            <p:cNvSpPr txBox="1"/>
            <p:nvPr/>
          </p:nvSpPr>
          <p:spPr>
            <a:xfrm>
              <a:off x="5905197" y="2158052"/>
              <a:ext cx="562975" cy="246221"/>
            </a:xfrm>
            <a:prstGeom prst="rect">
              <a:avLst/>
            </a:prstGeom>
            <a:noFill/>
          </p:spPr>
          <p:txBody>
            <a:bodyPr wrap="none" rtlCol="0">
              <a:spAutoFit/>
            </a:bodyPr>
            <a:lstStyle/>
            <a:p>
              <a:r>
                <a:rPr lang="en-US" sz="1000" b="1" dirty="0"/>
                <a:t>CORN</a:t>
              </a:r>
            </a:p>
          </p:txBody>
        </p:sp>
      </p:grpSp>
      <p:sp>
        <p:nvSpPr>
          <p:cNvPr id="37" name="TextBox 36"/>
          <p:cNvSpPr txBox="1"/>
          <p:nvPr/>
        </p:nvSpPr>
        <p:spPr>
          <a:xfrm>
            <a:off x="1992669" y="5877240"/>
            <a:ext cx="4510337" cy="584775"/>
          </a:xfrm>
          <a:prstGeom prst="rect">
            <a:avLst/>
          </a:prstGeom>
          <a:noFill/>
        </p:spPr>
        <p:txBody>
          <a:bodyPr wrap="none" rtlCol="0">
            <a:spAutoFit/>
          </a:bodyPr>
          <a:lstStyle/>
          <a:p>
            <a:r>
              <a:rPr lang="en-US" dirty="0"/>
              <a:t>Work Period = 30 seconds</a:t>
            </a:r>
          </a:p>
        </p:txBody>
      </p:sp>
      <p:grpSp>
        <p:nvGrpSpPr>
          <p:cNvPr id="41" name="Group 40"/>
          <p:cNvGrpSpPr/>
          <p:nvPr/>
        </p:nvGrpSpPr>
        <p:grpSpPr>
          <a:xfrm>
            <a:off x="289224" y="4957399"/>
            <a:ext cx="8632658" cy="609602"/>
            <a:chOff x="289224" y="4957399"/>
            <a:chExt cx="8632658" cy="609602"/>
          </a:xfrm>
        </p:grpSpPr>
        <p:sp>
          <p:nvSpPr>
            <p:cNvPr id="39" name="Rectangle 38"/>
            <p:cNvSpPr/>
            <p:nvPr/>
          </p:nvSpPr>
          <p:spPr bwMode="auto">
            <a:xfrm>
              <a:off x="289224" y="4957400"/>
              <a:ext cx="1415232" cy="60960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pitchFamily="18" charset="0"/>
                </a:rPr>
                <a:t>LOAN</a:t>
              </a:r>
            </a:p>
          </p:txBody>
        </p:sp>
        <p:sp>
          <p:nvSpPr>
            <p:cNvPr id="40" name="Rectangle 39"/>
            <p:cNvSpPr/>
            <p:nvPr/>
          </p:nvSpPr>
          <p:spPr bwMode="auto">
            <a:xfrm>
              <a:off x="7506650" y="4957399"/>
              <a:ext cx="1415232" cy="60960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pitchFamily="18" charset="0"/>
                </a:rPr>
                <a:t>LOAN</a:t>
              </a:r>
            </a:p>
          </p:txBody>
        </p:sp>
      </p:grpSp>
      <p:sp>
        <p:nvSpPr>
          <p:cNvPr id="46" name="Rectangle 45"/>
          <p:cNvSpPr/>
          <p:nvPr/>
        </p:nvSpPr>
        <p:spPr bwMode="auto">
          <a:xfrm>
            <a:off x="1293412" y="3963154"/>
            <a:ext cx="1134475" cy="494843"/>
          </a:xfrm>
          <a:prstGeom prst="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pitchFamily="18" charset="0"/>
            </a:endParaRPr>
          </a:p>
        </p:txBody>
      </p:sp>
      <p:sp>
        <p:nvSpPr>
          <p:cNvPr id="47" name="Rectangle 46"/>
          <p:cNvSpPr/>
          <p:nvPr/>
        </p:nvSpPr>
        <p:spPr bwMode="auto">
          <a:xfrm>
            <a:off x="5827312" y="3969861"/>
            <a:ext cx="1134475" cy="494843"/>
          </a:xfrm>
          <a:prstGeom prst="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pitchFamily="18" charset="0"/>
            </a:endParaRPr>
          </a:p>
        </p:txBody>
      </p:sp>
      <p:sp>
        <p:nvSpPr>
          <p:cNvPr id="38" name="Rectangle 37"/>
          <p:cNvSpPr/>
          <p:nvPr/>
        </p:nvSpPr>
        <p:spPr>
          <a:xfrm>
            <a:off x="3427478" y="1325848"/>
            <a:ext cx="1587294" cy="584775"/>
          </a:xfrm>
          <a:prstGeom prst="rect">
            <a:avLst/>
          </a:prstGeom>
        </p:spPr>
        <p:txBody>
          <a:bodyPr wrap="none">
            <a:spAutoFit/>
          </a:bodyPr>
          <a:lstStyle/>
          <a:p>
            <a:r>
              <a:rPr lang="en-US" dirty="0"/>
              <a:t>Round 1</a:t>
            </a:r>
          </a:p>
        </p:txBody>
      </p:sp>
      <p:grpSp>
        <p:nvGrpSpPr>
          <p:cNvPr id="55" name="Group 54"/>
          <p:cNvGrpSpPr/>
          <p:nvPr/>
        </p:nvGrpSpPr>
        <p:grpSpPr>
          <a:xfrm>
            <a:off x="2743200" y="4621781"/>
            <a:ext cx="2004967" cy="776848"/>
            <a:chOff x="2743200" y="4621781"/>
            <a:chExt cx="2004967" cy="776848"/>
          </a:xfrm>
        </p:grpSpPr>
        <p:pic>
          <p:nvPicPr>
            <p:cNvPr id="48" name="Picture 47"/>
            <p:cNvPicPr>
              <a:picLocks noChangeAspect="1"/>
            </p:cNvPicPr>
            <p:nvPr/>
          </p:nvPicPr>
          <p:blipFill>
            <a:blip r:embed="rId4"/>
            <a:stretch>
              <a:fillRect/>
            </a:stretch>
          </p:blipFill>
          <p:spPr>
            <a:xfrm>
              <a:off x="2743200" y="4674729"/>
              <a:ext cx="533400" cy="723900"/>
            </a:xfrm>
            <a:prstGeom prst="rect">
              <a:avLst/>
            </a:prstGeom>
          </p:spPr>
        </p:pic>
        <p:pic>
          <p:nvPicPr>
            <p:cNvPr id="49" name="Picture 48"/>
            <p:cNvPicPr>
              <a:picLocks noChangeAspect="1"/>
            </p:cNvPicPr>
            <p:nvPr/>
          </p:nvPicPr>
          <p:blipFill>
            <a:blip r:embed="rId4"/>
            <a:stretch>
              <a:fillRect/>
            </a:stretch>
          </p:blipFill>
          <p:spPr>
            <a:xfrm>
              <a:off x="4214767" y="4621781"/>
              <a:ext cx="533400" cy="723900"/>
            </a:xfrm>
            <a:prstGeom prst="rect">
              <a:avLst/>
            </a:prstGeom>
          </p:spPr>
        </p:pic>
      </p:grpSp>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1177" y="3108236"/>
            <a:ext cx="726422" cy="483589"/>
          </a:xfrm>
          <a:prstGeom prst="rect">
            <a:avLst/>
          </a:prstGeom>
        </p:spPr>
      </p:pic>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2378" y="3108236"/>
            <a:ext cx="726422" cy="483589"/>
          </a:xfrm>
          <a:prstGeom prst="rect">
            <a:avLst/>
          </a:prstGeom>
        </p:spPr>
      </p:pic>
      <p:pic>
        <p:nvPicPr>
          <p:cNvPr id="52" name="Picture 51"/>
          <p:cNvPicPr>
            <a:picLocks noChangeAspect="1"/>
          </p:cNvPicPr>
          <p:nvPr/>
        </p:nvPicPr>
        <p:blipFill>
          <a:blip r:embed="rId4"/>
          <a:stretch>
            <a:fillRect/>
          </a:stretch>
        </p:blipFill>
        <p:spPr>
          <a:xfrm>
            <a:off x="3414720" y="4671681"/>
            <a:ext cx="533400" cy="723900"/>
          </a:xfrm>
          <a:prstGeom prst="rect">
            <a:avLst/>
          </a:prstGeom>
        </p:spPr>
      </p:pic>
      <p:pic>
        <p:nvPicPr>
          <p:cNvPr id="53" name="Picture 52"/>
          <p:cNvPicPr>
            <a:picLocks noChangeAspect="1"/>
          </p:cNvPicPr>
          <p:nvPr/>
        </p:nvPicPr>
        <p:blipFill>
          <a:blip r:embed="rId4"/>
          <a:stretch>
            <a:fillRect/>
          </a:stretch>
        </p:blipFill>
        <p:spPr>
          <a:xfrm>
            <a:off x="4927285" y="4621781"/>
            <a:ext cx="533400" cy="723900"/>
          </a:xfrm>
          <a:prstGeom prst="rect">
            <a:avLst/>
          </a:prstGeom>
        </p:spPr>
      </p:pic>
      <p:sp>
        <p:nvSpPr>
          <p:cNvPr id="54" name="Rectangle 53"/>
          <p:cNvSpPr/>
          <p:nvPr/>
        </p:nvSpPr>
        <p:spPr>
          <a:xfrm>
            <a:off x="3410156" y="1320225"/>
            <a:ext cx="1587294" cy="584775"/>
          </a:xfrm>
          <a:prstGeom prst="rect">
            <a:avLst/>
          </a:prstGeom>
        </p:spPr>
        <p:txBody>
          <a:bodyPr wrap="none">
            <a:spAutoFit/>
          </a:bodyPr>
          <a:lstStyle/>
          <a:p>
            <a:r>
              <a:rPr lang="en-US" dirty="0"/>
              <a:t>Round 2</a:t>
            </a:r>
          </a:p>
        </p:txBody>
      </p:sp>
      <p:sp>
        <p:nvSpPr>
          <p:cNvPr id="58" name="TextBox 57"/>
          <p:cNvSpPr txBox="1"/>
          <p:nvPr/>
        </p:nvSpPr>
        <p:spPr>
          <a:xfrm>
            <a:off x="190500" y="5659122"/>
            <a:ext cx="8763000" cy="861774"/>
          </a:xfrm>
          <a:prstGeom prst="rect">
            <a:avLst/>
          </a:prstGeom>
          <a:noFill/>
        </p:spPr>
        <p:txBody>
          <a:bodyPr wrap="square" rtlCol="0">
            <a:spAutoFit/>
          </a:bodyPr>
          <a:lstStyle/>
          <a:p>
            <a:pPr algn="ctr"/>
            <a:r>
              <a:rPr lang="en-US" sz="2400" dirty="0"/>
              <a:t>Labor and capital increased by 100% in round 2. Did output increase by 100%, more than 100%, or  less than 100%?</a:t>
            </a:r>
          </a:p>
        </p:txBody>
      </p:sp>
    </p:spTree>
    <p:extLst>
      <p:ext uri="{BB962C8B-B14F-4D97-AF65-F5344CB8AC3E}">
        <p14:creationId xmlns:p14="http://schemas.microsoft.com/office/powerpoint/2010/main" val="81393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500"/>
                                        <p:tgtEl>
                                          <p:spTgt spid="5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0" nodeType="clickEffect">
                                  <p:stCondLst>
                                    <p:cond delay="0"/>
                                  </p:stCondLst>
                                  <p:childTnLst>
                                    <p:animEffect transition="out" filter="fade">
                                      <p:cBhvr>
                                        <p:cTn id="64" dur="500"/>
                                        <p:tgtEl>
                                          <p:spTgt spid="38"/>
                                        </p:tgtEl>
                                      </p:cBhvr>
                                    </p:animEffect>
                                    <p:set>
                                      <p:cBhvr>
                                        <p:cTn id="65" dur="1" fill="hold">
                                          <p:stCondLst>
                                            <p:cond delay="499"/>
                                          </p:stCondLst>
                                        </p:cTn>
                                        <p:tgtEl>
                                          <p:spTgt spid="3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750"/>
                                        <p:tgtEl>
                                          <p:spTgt spid="5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fade">
                                      <p:cBhvr>
                                        <p:cTn id="75" dur="500"/>
                                        <p:tgtEl>
                                          <p:spTgt spid="5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500"/>
                                        <p:tgtEl>
                                          <p:spTgt spid="5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fade">
                                      <p:cBhvr>
                                        <p:cTn id="85" dur="500"/>
                                        <p:tgtEl>
                                          <p:spTgt spid="52"/>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53"/>
                                        </p:tgtEl>
                                        <p:attrNameLst>
                                          <p:attrName>style.visibility</p:attrName>
                                        </p:attrNameLst>
                                      </p:cBhvr>
                                      <p:to>
                                        <p:strVal val="visible"/>
                                      </p:to>
                                    </p:set>
                                    <p:animEffect transition="in" filter="fade">
                                      <p:cBhvr>
                                        <p:cTn id="90" dur="500"/>
                                        <p:tgtEl>
                                          <p:spTgt spid="53"/>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1" nodeType="clickEffect">
                                  <p:stCondLst>
                                    <p:cond delay="0"/>
                                  </p:stCondLst>
                                  <p:childTnLst>
                                    <p:animEffect transition="out" filter="fade">
                                      <p:cBhvr>
                                        <p:cTn id="94" dur="500"/>
                                        <p:tgtEl>
                                          <p:spTgt spid="37"/>
                                        </p:tgtEl>
                                      </p:cBhvr>
                                    </p:animEffect>
                                    <p:set>
                                      <p:cBhvr>
                                        <p:cTn id="95" dur="1" fill="hold">
                                          <p:stCondLst>
                                            <p:cond delay="499"/>
                                          </p:stCondLst>
                                        </p:cTn>
                                        <p:tgtEl>
                                          <p:spTgt spid="37"/>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58"/>
                                        </p:tgtEl>
                                        <p:attrNameLst>
                                          <p:attrName>style.visibility</p:attrName>
                                        </p:attrNameLst>
                                      </p:cBhvr>
                                      <p:to>
                                        <p:strVal val="visible"/>
                                      </p:to>
                                    </p:set>
                                    <p:animEffect transition="in" filter="fade">
                                      <p:cBhvr>
                                        <p:cTn id="10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37" grpId="0"/>
      <p:bldP spid="37" grpId="1"/>
      <p:bldP spid="38" grpId="0"/>
      <p:bldP spid="54"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Returns to Scale</a:t>
            </a:r>
          </a:p>
        </p:txBody>
      </p:sp>
      <p:pic>
        <p:nvPicPr>
          <p:cNvPr id="5" name="Picture 4"/>
          <p:cNvPicPr>
            <a:picLocks noChangeAspect="1"/>
          </p:cNvPicPr>
          <p:nvPr/>
        </p:nvPicPr>
        <p:blipFill>
          <a:blip r:embed="rId2"/>
          <a:stretch>
            <a:fillRect/>
          </a:stretch>
        </p:blipFill>
        <p:spPr>
          <a:xfrm>
            <a:off x="3352800" y="2478074"/>
            <a:ext cx="3795054" cy="2681288"/>
          </a:xfrm>
          <a:prstGeom prst="rect">
            <a:avLst/>
          </a:prstGeom>
        </p:spPr>
      </p:pic>
      <p:sp>
        <p:nvSpPr>
          <p:cNvPr id="6" name="Rectangle 5"/>
          <p:cNvSpPr/>
          <p:nvPr/>
        </p:nvSpPr>
        <p:spPr>
          <a:xfrm>
            <a:off x="74371" y="1295400"/>
            <a:ext cx="9067800" cy="1366528"/>
          </a:xfrm>
          <a:prstGeom prst="rect">
            <a:avLst/>
          </a:prstGeom>
        </p:spPr>
        <p:txBody>
          <a:bodyPr wrap="square">
            <a:spAutoFit/>
          </a:bodyPr>
          <a:lstStyle/>
          <a:p>
            <a:pPr marL="0" marR="0">
              <a:lnSpc>
                <a:spcPct val="115000"/>
              </a:lnSpc>
              <a:spcBef>
                <a:spcPts val="0"/>
              </a:spcBef>
              <a:spcAft>
                <a:spcPts val="1000"/>
              </a:spcAft>
            </a:pPr>
            <a:r>
              <a:rPr lang="en-US" sz="2400" b="1" dirty="0">
                <a:latin typeface="Calibri" panose="020F0502020204030204" pitchFamily="34" charset="0"/>
                <a:ea typeface="Times New Roman" panose="02020603050405020304" pitchFamily="18" charset="0"/>
                <a:cs typeface="Calibri" panose="020F0502020204030204" pitchFamily="34" charset="0"/>
              </a:rPr>
              <a:t>Essential Question Two: </a:t>
            </a:r>
            <a:r>
              <a:rPr lang="en-US" sz="2400" dirty="0">
                <a:latin typeface="Calibri" panose="020F0502020204030204" pitchFamily="34" charset="0"/>
                <a:ea typeface="Times New Roman" panose="02020603050405020304" pitchFamily="18" charset="0"/>
                <a:cs typeface="Calibri" panose="020F0502020204030204" pitchFamily="34" charset="0"/>
              </a:rPr>
              <a:t>Are the returns to scale for a firm increasing, decreasing, or constant when doubling the quantity of labor and capital used in production?</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p:cNvSpPr txBox="1"/>
          <p:nvPr/>
        </p:nvSpPr>
        <p:spPr>
          <a:xfrm>
            <a:off x="4960152" y="4114800"/>
            <a:ext cx="389850" cy="338554"/>
          </a:xfrm>
          <a:prstGeom prst="rect">
            <a:avLst/>
          </a:prstGeom>
          <a:noFill/>
        </p:spPr>
        <p:txBody>
          <a:bodyPr wrap="none" rtlCol="0">
            <a:spAutoFit/>
          </a:bodyPr>
          <a:lstStyle/>
          <a:p>
            <a:r>
              <a:rPr lang="en-US" sz="1600" dirty="0"/>
              <a:t>15</a:t>
            </a:r>
          </a:p>
        </p:txBody>
      </p:sp>
      <p:sp>
        <p:nvSpPr>
          <p:cNvPr id="8" name="TextBox 7"/>
          <p:cNvSpPr txBox="1"/>
          <p:nvPr/>
        </p:nvSpPr>
        <p:spPr>
          <a:xfrm>
            <a:off x="6172200" y="4648200"/>
            <a:ext cx="389850" cy="338554"/>
          </a:xfrm>
          <a:prstGeom prst="rect">
            <a:avLst/>
          </a:prstGeom>
          <a:noFill/>
        </p:spPr>
        <p:txBody>
          <a:bodyPr wrap="none" rtlCol="0">
            <a:spAutoFit/>
          </a:bodyPr>
          <a:lstStyle/>
          <a:p>
            <a:r>
              <a:rPr lang="en-US" sz="1600" dirty="0"/>
              <a:t>34</a:t>
            </a:r>
          </a:p>
        </p:txBody>
      </p:sp>
      <p:sp>
        <p:nvSpPr>
          <p:cNvPr id="9" name="TextBox 8"/>
          <p:cNvSpPr txBox="1"/>
          <p:nvPr/>
        </p:nvSpPr>
        <p:spPr>
          <a:xfrm>
            <a:off x="125267" y="5159362"/>
            <a:ext cx="8723077" cy="1446550"/>
          </a:xfrm>
          <a:prstGeom prst="rect">
            <a:avLst/>
          </a:prstGeom>
          <a:noFill/>
        </p:spPr>
        <p:txBody>
          <a:bodyPr wrap="square" rtlCol="0">
            <a:spAutoFit/>
          </a:bodyPr>
          <a:lstStyle/>
          <a:p>
            <a:pPr algn="ctr"/>
            <a:r>
              <a:rPr lang="en-US" sz="2400" dirty="0">
                <a:solidFill>
                  <a:srgbClr val="FF0000"/>
                </a:solidFill>
              </a:rPr>
              <a:t>It is increasing; output more than doubles when labor and capital are doubled and average total cost falls from $1.00 per bushel to $0.88.</a:t>
            </a:r>
          </a:p>
          <a:p>
            <a:pPr algn="ctr"/>
            <a:r>
              <a:rPr lang="en-US" sz="2000" u="sng" dirty="0"/>
              <a:t>ATC = (Wage X # of workers) + (Rent X # of drills)</a:t>
            </a:r>
          </a:p>
          <a:p>
            <a:pPr algn="ctr"/>
            <a:r>
              <a:rPr lang="en-US" sz="2000" dirty="0"/>
              <a:t># of units of output</a:t>
            </a:r>
          </a:p>
        </p:txBody>
      </p:sp>
      <p:sp>
        <p:nvSpPr>
          <p:cNvPr id="10" name="Rectangle 9"/>
          <p:cNvSpPr/>
          <p:nvPr/>
        </p:nvSpPr>
        <p:spPr>
          <a:xfrm>
            <a:off x="37179" y="2734417"/>
            <a:ext cx="2902915" cy="892552"/>
          </a:xfrm>
          <a:prstGeom prst="rect">
            <a:avLst/>
          </a:prstGeom>
        </p:spPr>
        <p:txBody>
          <a:bodyPr wrap="square">
            <a:spAutoFit/>
          </a:bodyPr>
          <a:lstStyle/>
          <a:p>
            <a:r>
              <a:rPr lang="en-US" sz="2600" i="1" dirty="0">
                <a:latin typeface="Times New Roman" panose="02020603050405020304" pitchFamily="18" charset="0"/>
                <a:ea typeface="Calibri" panose="020F0502020204030204" pitchFamily="34" charset="0"/>
                <a:cs typeface="Times New Roman" panose="02020603050405020304" pitchFamily="18" charset="0"/>
              </a:rPr>
              <a:t>Wage = $5 per   farmworker</a:t>
            </a:r>
            <a:endParaRPr lang="en-US" sz="2600" dirty="0"/>
          </a:p>
        </p:txBody>
      </p:sp>
      <p:sp>
        <p:nvSpPr>
          <p:cNvPr id="11" name="Rectangle 10"/>
          <p:cNvSpPr/>
          <p:nvPr/>
        </p:nvSpPr>
        <p:spPr>
          <a:xfrm>
            <a:off x="89295" y="3886701"/>
            <a:ext cx="2958705" cy="892552"/>
          </a:xfrm>
          <a:prstGeom prst="rect">
            <a:avLst/>
          </a:prstGeom>
        </p:spPr>
        <p:txBody>
          <a:bodyPr wrap="square">
            <a:spAutoFit/>
          </a:bodyPr>
          <a:lstStyle/>
          <a:p>
            <a:r>
              <a:rPr lang="en-US" sz="2600" i="1" dirty="0">
                <a:latin typeface="Times New Roman" panose="02020603050405020304" pitchFamily="18" charset="0"/>
                <a:ea typeface="Calibri" panose="020F0502020204030204" pitchFamily="34" charset="0"/>
                <a:cs typeface="Times New Roman" panose="02020603050405020304" pitchFamily="18" charset="0"/>
              </a:rPr>
              <a:t>Rent per seed drill = $10</a:t>
            </a:r>
            <a:endParaRPr lang="en-US" sz="2600" dirty="0"/>
          </a:p>
        </p:txBody>
      </p:sp>
    </p:spTree>
    <p:extLst>
      <p:ext uri="{BB962C8B-B14F-4D97-AF65-F5344CB8AC3E}">
        <p14:creationId xmlns:p14="http://schemas.microsoft.com/office/powerpoint/2010/main" val="256804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292100"/>
            <a:ext cx="9144000" cy="609600"/>
          </a:xfrm>
        </p:spPr>
        <p:txBody>
          <a:bodyPr/>
          <a:lstStyle/>
          <a:p>
            <a:pPr algn="ctr"/>
            <a:r>
              <a:rPr lang="en-US" sz="2800" dirty="0"/>
              <a:t>What Are We Producing?</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682" y="1981200"/>
            <a:ext cx="7458635" cy="2971800"/>
          </a:xfrm>
          <a:prstGeom prst="rect">
            <a:avLst/>
          </a:prstGeom>
        </p:spPr>
      </p:pic>
      <p:sp>
        <p:nvSpPr>
          <p:cNvPr id="13" name="Rectangle 12"/>
          <p:cNvSpPr/>
          <p:nvPr/>
        </p:nvSpPr>
        <p:spPr>
          <a:xfrm>
            <a:off x="2386151" y="5170726"/>
            <a:ext cx="4371711" cy="861774"/>
          </a:xfrm>
          <a:prstGeom prst="rect">
            <a:avLst/>
          </a:prstGeom>
        </p:spPr>
        <p:txBody>
          <a:bodyPr wrap="none">
            <a:spAutoFit/>
          </a:bodyPr>
          <a:lstStyle/>
          <a:p>
            <a:pPr algn="ctr"/>
            <a:r>
              <a:rPr lang="en-US" dirty="0"/>
              <a:t>CORN!</a:t>
            </a:r>
          </a:p>
          <a:p>
            <a:pPr algn="ctr"/>
            <a:r>
              <a:rPr lang="en-US" sz="1800" dirty="0"/>
              <a:t>(Lots and lots of corn! Consumers like corn!)</a:t>
            </a:r>
          </a:p>
        </p:txBody>
      </p:sp>
    </p:spTree>
    <p:extLst>
      <p:ext uri="{BB962C8B-B14F-4D97-AF65-F5344CB8AC3E}">
        <p14:creationId xmlns:p14="http://schemas.microsoft.com/office/powerpoint/2010/main" val="404477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92100"/>
            <a:ext cx="9144000" cy="609600"/>
          </a:xfrm>
        </p:spPr>
        <p:txBody>
          <a:bodyPr/>
          <a:lstStyle/>
          <a:p>
            <a:pPr algn="ctr"/>
            <a:r>
              <a:rPr lang="en-US" sz="2800" dirty="0"/>
              <a:t>How Are We Producing CORN?</a:t>
            </a:r>
          </a:p>
        </p:txBody>
      </p:sp>
      <p:grpSp>
        <p:nvGrpSpPr>
          <p:cNvPr id="11" name="Group 10"/>
          <p:cNvGrpSpPr/>
          <p:nvPr/>
        </p:nvGrpSpPr>
        <p:grpSpPr>
          <a:xfrm>
            <a:off x="1143000" y="1447800"/>
            <a:ext cx="6096000" cy="457200"/>
            <a:chOff x="1143000" y="1447800"/>
            <a:chExt cx="6096000" cy="457200"/>
          </a:xfrm>
        </p:grpSpPr>
        <p:sp>
          <p:nvSpPr>
            <p:cNvPr id="2" name="Rectangle 1"/>
            <p:cNvSpPr/>
            <p:nvPr/>
          </p:nvSpPr>
          <p:spPr bwMode="auto">
            <a:xfrm>
              <a:off x="1143000" y="1447800"/>
              <a:ext cx="1600200" cy="45720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pitchFamily="18" charset="0"/>
                </a:rPr>
                <a:t>Field 1</a:t>
              </a:r>
            </a:p>
          </p:txBody>
        </p:sp>
        <p:sp>
          <p:nvSpPr>
            <p:cNvPr id="8" name="Rectangle 7"/>
            <p:cNvSpPr/>
            <p:nvPr/>
          </p:nvSpPr>
          <p:spPr bwMode="auto">
            <a:xfrm>
              <a:off x="5638800" y="1447800"/>
              <a:ext cx="1600200" cy="45720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pitchFamily="18" charset="0"/>
                </a:rPr>
                <a:t>Field 2</a:t>
              </a:r>
            </a:p>
          </p:txBody>
        </p:sp>
      </p:grpSp>
      <p:grpSp>
        <p:nvGrpSpPr>
          <p:cNvPr id="6" name="Group 5"/>
          <p:cNvGrpSpPr/>
          <p:nvPr/>
        </p:nvGrpSpPr>
        <p:grpSpPr>
          <a:xfrm>
            <a:off x="1251050" y="1972550"/>
            <a:ext cx="5753100" cy="2532185"/>
            <a:chOff x="1295400" y="1981200"/>
            <a:chExt cx="5753100" cy="2532185"/>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1354" t="3472" r="10937" b="2778"/>
            <a:stretch/>
          </p:blipFill>
          <p:spPr>
            <a:xfrm>
              <a:off x="1295400" y="1981200"/>
              <a:ext cx="1219200" cy="2532185"/>
            </a:xfrm>
            <a:prstGeom prst="rect">
              <a:avLst/>
            </a:prstGeom>
          </p:spPr>
        </p:pic>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1354" t="3472" r="10937" b="2778"/>
            <a:stretch/>
          </p:blipFill>
          <p:spPr>
            <a:xfrm>
              <a:off x="5829300" y="1981200"/>
              <a:ext cx="1219200" cy="2532185"/>
            </a:xfrm>
            <a:prstGeom prst="rect">
              <a:avLst/>
            </a:prstGeom>
          </p:spPr>
        </p:pic>
      </p:grpSp>
      <p:sp>
        <p:nvSpPr>
          <p:cNvPr id="14" name="Rectangle 13"/>
          <p:cNvSpPr/>
          <p:nvPr/>
        </p:nvSpPr>
        <p:spPr bwMode="auto">
          <a:xfrm>
            <a:off x="4216299" y="2001215"/>
            <a:ext cx="1600200" cy="4572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300" b="0" i="0" u="none" strike="noStrike" cap="none" normalizeH="0" baseline="0" dirty="0">
                <a:ln>
                  <a:noFill/>
                </a:ln>
                <a:solidFill>
                  <a:schemeClr val="tx1"/>
                </a:solidFill>
                <a:effectLst/>
                <a:latin typeface="Times" pitchFamily="18" charset="0"/>
              </a:rPr>
              <a:t>Seed Drill 2</a:t>
            </a:r>
          </a:p>
        </p:txBody>
      </p:sp>
      <p:sp>
        <p:nvSpPr>
          <p:cNvPr id="15" name="Rectangle 14"/>
          <p:cNvSpPr/>
          <p:nvPr/>
        </p:nvSpPr>
        <p:spPr bwMode="auto">
          <a:xfrm>
            <a:off x="2527401" y="1993900"/>
            <a:ext cx="1600200" cy="4572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300" b="0" i="0" u="none" strike="noStrike" cap="none" normalizeH="0" baseline="0" dirty="0">
                <a:ln>
                  <a:noFill/>
                </a:ln>
                <a:solidFill>
                  <a:schemeClr val="tx1"/>
                </a:solidFill>
                <a:effectLst/>
                <a:latin typeface="Times" pitchFamily="18" charset="0"/>
              </a:rPr>
              <a:t>Seed Drill 1</a:t>
            </a:r>
          </a:p>
        </p:txBody>
      </p:sp>
      <p:grpSp>
        <p:nvGrpSpPr>
          <p:cNvPr id="9" name="Group 8"/>
          <p:cNvGrpSpPr/>
          <p:nvPr/>
        </p:nvGrpSpPr>
        <p:grpSpPr>
          <a:xfrm>
            <a:off x="2755900" y="2571699"/>
            <a:ext cx="2857500" cy="820093"/>
            <a:chOff x="2743200" y="2837245"/>
            <a:chExt cx="2857500" cy="820093"/>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2837245"/>
              <a:ext cx="1231900" cy="820093"/>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8800" y="2837245"/>
              <a:ext cx="1231900" cy="820093"/>
            </a:xfrm>
            <a:prstGeom prst="rect">
              <a:avLst/>
            </a:prstGeom>
          </p:spPr>
        </p:pic>
      </p:grpSp>
      <p:sp>
        <p:nvSpPr>
          <p:cNvPr id="17" name="Rectangle 16"/>
          <p:cNvSpPr/>
          <p:nvPr/>
        </p:nvSpPr>
        <p:spPr bwMode="auto">
          <a:xfrm>
            <a:off x="2527401" y="3918228"/>
            <a:ext cx="1600200" cy="592015"/>
          </a:xfrm>
          <a:prstGeom prst="rect">
            <a:avLst/>
          </a:prstGeom>
          <a:solidFill>
            <a:srgbClr val="A6C7F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Team </a:t>
            </a:r>
            <a:r>
              <a:rPr kumimoji="0" lang="en-US" sz="1800" b="0" i="0" u="none" strike="noStrike" cap="none" normalizeH="0" baseline="0" dirty="0">
                <a:ln>
                  <a:noFill/>
                </a:ln>
                <a:solidFill>
                  <a:schemeClr val="tx1"/>
                </a:solidFill>
                <a:effectLst/>
              </a:rPr>
              <a:t>1 Farmworkers</a:t>
            </a:r>
          </a:p>
        </p:txBody>
      </p:sp>
      <p:sp>
        <p:nvSpPr>
          <p:cNvPr id="18" name="Rectangle 17"/>
          <p:cNvSpPr/>
          <p:nvPr/>
        </p:nvSpPr>
        <p:spPr bwMode="auto">
          <a:xfrm>
            <a:off x="4197350" y="3921276"/>
            <a:ext cx="1600200" cy="592015"/>
          </a:xfrm>
          <a:prstGeom prst="rect">
            <a:avLst/>
          </a:prstGeom>
          <a:solidFill>
            <a:srgbClr val="A6C7F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Team 2</a:t>
            </a:r>
            <a:r>
              <a:rPr kumimoji="0" lang="en-US" sz="1800" b="0" i="0" u="none" strike="noStrike" cap="none" normalizeH="0" baseline="0" dirty="0">
                <a:ln>
                  <a:noFill/>
                </a:ln>
                <a:solidFill>
                  <a:schemeClr val="tx1"/>
                </a:solidFill>
                <a:effectLst/>
              </a:rPr>
              <a:t> Farmworkers</a:t>
            </a:r>
          </a:p>
        </p:txBody>
      </p:sp>
      <p:grpSp>
        <p:nvGrpSpPr>
          <p:cNvPr id="10" name="Group 9"/>
          <p:cNvGrpSpPr/>
          <p:nvPr/>
        </p:nvGrpSpPr>
        <p:grpSpPr>
          <a:xfrm>
            <a:off x="2542185" y="4527312"/>
            <a:ext cx="3221533" cy="1377775"/>
            <a:chOff x="2571750" y="4534870"/>
            <a:chExt cx="3221533" cy="1377775"/>
          </a:xfrm>
        </p:grpSpPr>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7633" t="12500" r="4867" b="12500"/>
            <a:stretch/>
          </p:blipFill>
          <p:spPr>
            <a:xfrm>
              <a:off x="2571750" y="4534870"/>
              <a:ext cx="1600200" cy="1371600"/>
            </a:xfrm>
            <a:prstGeom prst="rect">
              <a:avLst/>
            </a:prstGeom>
          </p:spPr>
        </p:pic>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7633" t="12500" r="4867" b="12500"/>
            <a:stretch/>
          </p:blipFill>
          <p:spPr>
            <a:xfrm>
              <a:off x="4193083" y="4541045"/>
              <a:ext cx="1600200" cy="1371600"/>
            </a:xfrm>
            <a:prstGeom prst="rect">
              <a:avLst/>
            </a:prstGeom>
          </p:spPr>
        </p:pic>
      </p:grpSp>
      <p:grpSp>
        <p:nvGrpSpPr>
          <p:cNvPr id="21" name="Group 20"/>
          <p:cNvGrpSpPr/>
          <p:nvPr/>
        </p:nvGrpSpPr>
        <p:grpSpPr>
          <a:xfrm>
            <a:off x="1380125" y="2158052"/>
            <a:ext cx="5088047" cy="251911"/>
            <a:chOff x="1380125" y="2158052"/>
            <a:chExt cx="5088047" cy="251911"/>
          </a:xfrm>
        </p:grpSpPr>
        <p:sp>
          <p:nvSpPr>
            <p:cNvPr id="12" name="TextBox 11"/>
            <p:cNvSpPr txBox="1"/>
            <p:nvPr/>
          </p:nvSpPr>
          <p:spPr>
            <a:xfrm>
              <a:off x="1380125" y="2163742"/>
              <a:ext cx="562975" cy="246221"/>
            </a:xfrm>
            <a:prstGeom prst="rect">
              <a:avLst/>
            </a:prstGeom>
            <a:noFill/>
          </p:spPr>
          <p:txBody>
            <a:bodyPr wrap="none" rtlCol="0">
              <a:spAutoFit/>
            </a:bodyPr>
            <a:lstStyle/>
            <a:p>
              <a:r>
                <a:rPr lang="en-US" sz="1000" b="1" dirty="0"/>
                <a:t>CORN</a:t>
              </a:r>
            </a:p>
          </p:txBody>
        </p:sp>
        <p:sp>
          <p:nvSpPr>
            <p:cNvPr id="20" name="TextBox 19"/>
            <p:cNvSpPr txBox="1"/>
            <p:nvPr/>
          </p:nvSpPr>
          <p:spPr>
            <a:xfrm>
              <a:off x="5905197" y="2158052"/>
              <a:ext cx="562975" cy="246221"/>
            </a:xfrm>
            <a:prstGeom prst="rect">
              <a:avLst/>
            </a:prstGeom>
            <a:noFill/>
          </p:spPr>
          <p:txBody>
            <a:bodyPr wrap="none" rtlCol="0">
              <a:spAutoFit/>
            </a:bodyPr>
            <a:lstStyle/>
            <a:p>
              <a:r>
                <a:rPr lang="en-US" sz="1000" b="1" dirty="0"/>
                <a:t>CORN</a:t>
              </a:r>
            </a:p>
          </p:txBody>
        </p:sp>
      </p:grpSp>
      <p:grpSp>
        <p:nvGrpSpPr>
          <p:cNvPr id="22" name="Group 21"/>
          <p:cNvGrpSpPr/>
          <p:nvPr/>
        </p:nvGrpSpPr>
        <p:grpSpPr>
          <a:xfrm>
            <a:off x="1380125" y="2289624"/>
            <a:ext cx="5088047" cy="251911"/>
            <a:chOff x="1380125" y="2158052"/>
            <a:chExt cx="5088047" cy="251911"/>
          </a:xfrm>
        </p:grpSpPr>
        <p:sp>
          <p:nvSpPr>
            <p:cNvPr id="23" name="TextBox 22"/>
            <p:cNvSpPr txBox="1"/>
            <p:nvPr/>
          </p:nvSpPr>
          <p:spPr>
            <a:xfrm>
              <a:off x="1380125" y="2163742"/>
              <a:ext cx="562975" cy="246221"/>
            </a:xfrm>
            <a:prstGeom prst="rect">
              <a:avLst/>
            </a:prstGeom>
            <a:noFill/>
          </p:spPr>
          <p:txBody>
            <a:bodyPr wrap="none" rtlCol="0">
              <a:spAutoFit/>
            </a:bodyPr>
            <a:lstStyle/>
            <a:p>
              <a:r>
                <a:rPr lang="en-US" sz="1000" b="1" dirty="0"/>
                <a:t>CORN</a:t>
              </a:r>
            </a:p>
          </p:txBody>
        </p:sp>
        <p:sp>
          <p:nvSpPr>
            <p:cNvPr id="24" name="TextBox 23"/>
            <p:cNvSpPr txBox="1"/>
            <p:nvPr/>
          </p:nvSpPr>
          <p:spPr>
            <a:xfrm>
              <a:off x="5905197" y="2158052"/>
              <a:ext cx="562975" cy="246221"/>
            </a:xfrm>
            <a:prstGeom prst="rect">
              <a:avLst/>
            </a:prstGeom>
            <a:noFill/>
          </p:spPr>
          <p:txBody>
            <a:bodyPr wrap="none" rtlCol="0">
              <a:spAutoFit/>
            </a:bodyPr>
            <a:lstStyle/>
            <a:p>
              <a:r>
                <a:rPr lang="en-US" sz="1000" b="1" dirty="0"/>
                <a:t>CORN</a:t>
              </a:r>
            </a:p>
          </p:txBody>
        </p:sp>
      </p:grpSp>
      <p:grpSp>
        <p:nvGrpSpPr>
          <p:cNvPr id="25" name="Group 24"/>
          <p:cNvGrpSpPr/>
          <p:nvPr/>
        </p:nvGrpSpPr>
        <p:grpSpPr>
          <a:xfrm>
            <a:off x="1380125" y="2427893"/>
            <a:ext cx="5088047" cy="251911"/>
            <a:chOff x="1380125" y="2158052"/>
            <a:chExt cx="5088047" cy="251911"/>
          </a:xfrm>
        </p:grpSpPr>
        <p:sp>
          <p:nvSpPr>
            <p:cNvPr id="26" name="TextBox 25"/>
            <p:cNvSpPr txBox="1"/>
            <p:nvPr/>
          </p:nvSpPr>
          <p:spPr>
            <a:xfrm>
              <a:off x="1380125" y="2163742"/>
              <a:ext cx="562975" cy="246221"/>
            </a:xfrm>
            <a:prstGeom prst="rect">
              <a:avLst/>
            </a:prstGeom>
            <a:noFill/>
          </p:spPr>
          <p:txBody>
            <a:bodyPr wrap="none" rtlCol="0">
              <a:spAutoFit/>
            </a:bodyPr>
            <a:lstStyle/>
            <a:p>
              <a:r>
                <a:rPr lang="en-US" sz="1000" b="1" dirty="0"/>
                <a:t>CORN</a:t>
              </a:r>
            </a:p>
          </p:txBody>
        </p:sp>
        <p:sp>
          <p:nvSpPr>
            <p:cNvPr id="27" name="TextBox 26"/>
            <p:cNvSpPr txBox="1"/>
            <p:nvPr/>
          </p:nvSpPr>
          <p:spPr>
            <a:xfrm>
              <a:off x="5905197" y="2158052"/>
              <a:ext cx="562975" cy="246221"/>
            </a:xfrm>
            <a:prstGeom prst="rect">
              <a:avLst/>
            </a:prstGeom>
            <a:noFill/>
          </p:spPr>
          <p:txBody>
            <a:bodyPr wrap="none" rtlCol="0">
              <a:spAutoFit/>
            </a:bodyPr>
            <a:lstStyle/>
            <a:p>
              <a:r>
                <a:rPr lang="en-US" sz="1000" b="1" dirty="0"/>
                <a:t>CORN</a:t>
              </a:r>
            </a:p>
          </p:txBody>
        </p:sp>
      </p:grpSp>
      <p:grpSp>
        <p:nvGrpSpPr>
          <p:cNvPr id="28" name="Group 27"/>
          <p:cNvGrpSpPr/>
          <p:nvPr/>
        </p:nvGrpSpPr>
        <p:grpSpPr>
          <a:xfrm>
            <a:off x="1380125" y="2559465"/>
            <a:ext cx="5088047" cy="251911"/>
            <a:chOff x="1380125" y="2158052"/>
            <a:chExt cx="5088047" cy="251911"/>
          </a:xfrm>
        </p:grpSpPr>
        <p:sp>
          <p:nvSpPr>
            <p:cNvPr id="29" name="TextBox 28"/>
            <p:cNvSpPr txBox="1"/>
            <p:nvPr/>
          </p:nvSpPr>
          <p:spPr>
            <a:xfrm>
              <a:off x="1380125" y="2163742"/>
              <a:ext cx="562975" cy="246221"/>
            </a:xfrm>
            <a:prstGeom prst="rect">
              <a:avLst/>
            </a:prstGeom>
            <a:noFill/>
          </p:spPr>
          <p:txBody>
            <a:bodyPr wrap="none" rtlCol="0">
              <a:spAutoFit/>
            </a:bodyPr>
            <a:lstStyle/>
            <a:p>
              <a:r>
                <a:rPr lang="en-US" sz="1000" b="1" dirty="0"/>
                <a:t>CORN</a:t>
              </a:r>
            </a:p>
          </p:txBody>
        </p:sp>
        <p:sp>
          <p:nvSpPr>
            <p:cNvPr id="30" name="TextBox 29"/>
            <p:cNvSpPr txBox="1"/>
            <p:nvPr/>
          </p:nvSpPr>
          <p:spPr>
            <a:xfrm>
              <a:off x="5905197" y="2158052"/>
              <a:ext cx="562975" cy="246221"/>
            </a:xfrm>
            <a:prstGeom prst="rect">
              <a:avLst/>
            </a:prstGeom>
            <a:noFill/>
          </p:spPr>
          <p:txBody>
            <a:bodyPr wrap="none" rtlCol="0">
              <a:spAutoFit/>
            </a:bodyPr>
            <a:lstStyle/>
            <a:p>
              <a:r>
                <a:rPr lang="en-US" sz="1000" b="1" dirty="0"/>
                <a:t>CORN</a:t>
              </a:r>
            </a:p>
          </p:txBody>
        </p:sp>
      </p:grpSp>
      <p:grpSp>
        <p:nvGrpSpPr>
          <p:cNvPr id="34" name="Group 33"/>
          <p:cNvGrpSpPr/>
          <p:nvPr/>
        </p:nvGrpSpPr>
        <p:grpSpPr>
          <a:xfrm>
            <a:off x="2859132" y="4662426"/>
            <a:ext cx="2714333" cy="426104"/>
            <a:chOff x="2836310" y="2779105"/>
            <a:chExt cx="2714333" cy="426104"/>
          </a:xfrm>
        </p:grpSpPr>
        <p:sp>
          <p:nvSpPr>
            <p:cNvPr id="35" name="TextBox 34"/>
            <p:cNvSpPr txBox="1"/>
            <p:nvPr/>
          </p:nvSpPr>
          <p:spPr>
            <a:xfrm rot="1162971">
              <a:off x="2836310" y="2805099"/>
              <a:ext cx="1114921" cy="400110"/>
            </a:xfrm>
            <a:prstGeom prst="rect">
              <a:avLst/>
            </a:prstGeom>
            <a:noFill/>
          </p:spPr>
          <p:txBody>
            <a:bodyPr wrap="none" rtlCol="0">
              <a:spAutoFit/>
            </a:bodyPr>
            <a:lstStyle/>
            <a:p>
              <a:r>
                <a:rPr lang="en-US" sz="2000" b="1" dirty="0">
                  <a:solidFill>
                    <a:srgbClr val="136BED"/>
                  </a:solidFill>
                </a:rPr>
                <a:t>Variable</a:t>
              </a:r>
            </a:p>
          </p:txBody>
        </p:sp>
        <p:sp>
          <p:nvSpPr>
            <p:cNvPr id="36" name="TextBox 35"/>
            <p:cNvSpPr txBox="1"/>
            <p:nvPr/>
          </p:nvSpPr>
          <p:spPr>
            <a:xfrm rot="1162971">
              <a:off x="4435722" y="2779105"/>
              <a:ext cx="1114921" cy="400110"/>
            </a:xfrm>
            <a:prstGeom prst="rect">
              <a:avLst/>
            </a:prstGeom>
            <a:noFill/>
          </p:spPr>
          <p:txBody>
            <a:bodyPr wrap="none" rtlCol="0">
              <a:spAutoFit/>
            </a:bodyPr>
            <a:lstStyle/>
            <a:p>
              <a:r>
                <a:rPr lang="en-US" sz="2000" b="1" dirty="0">
                  <a:solidFill>
                    <a:srgbClr val="136BED"/>
                  </a:solidFill>
                </a:rPr>
                <a:t>Variable</a:t>
              </a:r>
            </a:p>
          </p:txBody>
        </p:sp>
      </p:grpSp>
      <p:sp>
        <p:nvSpPr>
          <p:cNvPr id="37" name="TextBox 36"/>
          <p:cNvSpPr txBox="1"/>
          <p:nvPr/>
        </p:nvSpPr>
        <p:spPr>
          <a:xfrm>
            <a:off x="1872432" y="5869069"/>
            <a:ext cx="4510337" cy="584775"/>
          </a:xfrm>
          <a:prstGeom prst="rect">
            <a:avLst/>
          </a:prstGeom>
          <a:noFill/>
        </p:spPr>
        <p:txBody>
          <a:bodyPr wrap="none" rtlCol="0">
            <a:spAutoFit/>
          </a:bodyPr>
          <a:lstStyle/>
          <a:p>
            <a:r>
              <a:rPr lang="en-US" dirty="0"/>
              <a:t>Work Period = 30 seconds</a:t>
            </a:r>
          </a:p>
        </p:txBody>
      </p:sp>
      <p:grpSp>
        <p:nvGrpSpPr>
          <p:cNvPr id="41" name="Group 40"/>
          <p:cNvGrpSpPr/>
          <p:nvPr/>
        </p:nvGrpSpPr>
        <p:grpSpPr>
          <a:xfrm>
            <a:off x="289224" y="4957399"/>
            <a:ext cx="8632658" cy="609602"/>
            <a:chOff x="289224" y="4957399"/>
            <a:chExt cx="8632658" cy="609602"/>
          </a:xfrm>
        </p:grpSpPr>
        <p:sp>
          <p:nvSpPr>
            <p:cNvPr id="39" name="Rectangle 38"/>
            <p:cNvSpPr/>
            <p:nvPr/>
          </p:nvSpPr>
          <p:spPr bwMode="auto">
            <a:xfrm>
              <a:off x="289224" y="4957400"/>
              <a:ext cx="1415232" cy="60960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pitchFamily="18" charset="0"/>
                </a:rPr>
                <a:t>LOAN</a:t>
              </a:r>
            </a:p>
          </p:txBody>
        </p:sp>
        <p:sp>
          <p:nvSpPr>
            <p:cNvPr id="40" name="Rectangle 39"/>
            <p:cNvSpPr/>
            <p:nvPr/>
          </p:nvSpPr>
          <p:spPr bwMode="auto">
            <a:xfrm>
              <a:off x="7506650" y="4957399"/>
              <a:ext cx="1415232" cy="60960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pitchFamily="18" charset="0"/>
                </a:rPr>
                <a:t>LOAN</a:t>
              </a:r>
            </a:p>
          </p:txBody>
        </p:sp>
      </p:grpSp>
      <p:grpSp>
        <p:nvGrpSpPr>
          <p:cNvPr id="45" name="Group 44"/>
          <p:cNvGrpSpPr/>
          <p:nvPr/>
        </p:nvGrpSpPr>
        <p:grpSpPr>
          <a:xfrm>
            <a:off x="1572718" y="1700516"/>
            <a:ext cx="6781800" cy="1535471"/>
            <a:chOff x="1572718" y="1700516"/>
            <a:chExt cx="6781800" cy="1535471"/>
          </a:xfrm>
        </p:grpSpPr>
        <p:grpSp>
          <p:nvGrpSpPr>
            <p:cNvPr id="33" name="Group 32"/>
            <p:cNvGrpSpPr/>
            <p:nvPr/>
          </p:nvGrpSpPr>
          <p:grpSpPr>
            <a:xfrm>
              <a:off x="2822139" y="2748328"/>
              <a:ext cx="2742674" cy="487659"/>
              <a:chOff x="2822139" y="2748328"/>
              <a:chExt cx="2742674" cy="487659"/>
            </a:xfrm>
          </p:grpSpPr>
          <p:sp>
            <p:nvSpPr>
              <p:cNvPr id="31" name="TextBox 30"/>
              <p:cNvSpPr txBox="1"/>
              <p:nvPr/>
            </p:nvSpPr>
            <p:spPr>
              <a:xfrm rot="1162971">
                <a:off x="2822139" y="2774322"/>
                <a:ext cx="1143262" cy="461665"/>
              </a:xfrm>
              <a:prstGeom prst="rect">
                <a:avLst/>
              </a:prstGeom>
              <a:noFill/>
            </p:spPr>
            <p:txBody>
              <a:bodyPr wrap="none" rtlCol="0">
                <a:spAutoFit/>
              </a:bodyPr>
              <a:lstStyle/>
              <a:p>
                <a:r>
                  <a:rPr lang="en-US" sz="2400" b="1" dirty="0">
                    <a:solidFill>
                      <a:srgbClr val="FF0000"/>
                    </a:solidFill>
                  </a:rPr>
                  <a:t>FIXED</a:t>
                </a:r>
              </a:p>
            </p:txBody>
          </p:sp>
          <p:sp>
            <p:nvSpPr>
              <p:cNvPr id="32" name="TextBox 31"/>
              <p:cNvSpPr txBox="1"/>
              <p:nvPr/>
            </p:nvSpPr>
            <p:spPr>
              <a:xfrm rot="1162971">
                <a:off x="4421551" y="2748328"/>
                <a:ext cx="1143262" cy="461665"/>
              </a:xfrm>
              <a:prstGeom prst="rect">
                <a:avLst/>
              </a:prstGeom>
              <a:noFill/>
            </p:spPr>
            <p:txBody>
              <a:bodyPr wrap="none" rtlCol="0">
                <a:spAutoFit/>
              </a:bodyPr>
              <a:lstStyle/>
              <a:p>
                <a:r>
                  <a:rPr lang="en-US" sz="2400" b="1" dirty="0">
                    <a:solidFill>
                      <a:srgbClr val="FF0000"/>
                    </a:solidFill>
                  </a:rPr>
                  <a:t>FIXED</a:t>
                </a:r>
              </a:p>
            </p:txBody>
          </p:sp>
        </p:grpSp>
        <p:grpSp>
          <p:nvGrpSpPr>
            <p:cNvPr id="42" name="Group 41"/>
            <p:cNvGrpSpPr/>
            <p:nvPr/>
          </p:nvGrpSpPr>
          <p:grpSpPr>
            <a:xfrm>
              <a:off x="1572718" y="1700516"/>
              <a:ext cx="6781800" cy="426678"/>
              <a:chOff x="2822139" y="2748328"/>
              <a:chExt cx="2742674" cy="487659"/>
            </a:xfrm>
          </p:grpSpPr>
          <p:sp>
            <p:nvSpPr>
              <p:cNvPr id="43" name="TextBox 42"/>
              <p:cNvSpPr txBox="1"/>
              <p:nvPr/>
            </p:nvSpPr>
            <p:spPr>
              <a:xfrm rot="1162971">
                <a:off x="2822139" y="2774322"/>
                <a:ext cx="1143262" cy="461665"/>
              </a:xfrm>
              <a:prstGeom prst="rect">
                <a:avLst/>
              </a:prstGeom>
              <a:noFill/>
            </p:spPr>
            <p:txBody>
              <a:bodyPr wrap="none" rtlCol="0">
                <a:spAutoFit/>
              </a:bodyPr>
              <a:lstStyle/>
              <a:p>
                <a:r>
                  <a:rPr lang="en-US" sz="2400" b="1" dirty="0">
                    <a:solidFill>
                      <a:srgbClr val="FF0000"/>
                    </a:solidFill>
                  </a:rPr>
                  <a:t>FIXED</a:t>
                </a:r>
              </a:p>
            </p:txBody>
          </p:sp>
          <p:sp>
            <p:nvSpPr>
              <p:cNvPr id="44" name="TextBox 43"/>
              <p:cNvSpPr txBox="1"/>
              <p:nvPr/>
            </p:nvSpPr>
            <p:spPr>
              <a:xfrm rot="1162971">
                <a:off x="4421551" y="2748328"/>
                <a:ext cx="1143262" cy="461665"/>
              </a:xfrm>
              <a:prstGeom prst="rect">
                <a:avLst/>
              </a:prstGeom>
              <a:noFill/>
            </p:spPr>
            <p:txBody>
              <a:bodyPr wrap="none" rtlCol="0">
                <a:spAutoFit/>
              </a:bodyPr>
              <a:lstStyle/>
              <a:p>
                <a:r>
                  <a:rPr lang="en-US" sz="2400" b="1" dirty="0">
                    <a:solidFill>
                      <a:srgbClr val="FF0000"/>
                    </a:solidFill>
                  </a:rPr>
                  <a:t>FIXED</a:t>
                </a:r>
              </a:p>
            </p:txBody>
          </p:sp>
        </p:grpSp>
      </p:grpSp>
      <p:sp>
        <p:nvSpPr>
          <p:cNvPr id="46" name="Rectangle 45"/>
          <p:cNvSpPr/>
          <p:nvPr/>
        </p:nvSpPr>
        <p:spPr bwMode="auto">
          <a:xfrm>
            <a:off x="1293412" y="3963154"/>
            <a:ext cx="1134475" cy="494843"/>
          </a:xfrm>
          <a:prstGeom prst="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pitchFamily="18" charset="0"/>
            </a:endParaRPr>
          </a:p>
        </p:txBody>
      </p:sp>
      <p:sp>
        <p:nvSpPr>
          <p:cNvPr id="47" name="Rectangle 46"/>
          <p:cNvSpPr/>
          <p:nvPr/>
        </p:nvSpPr>
        <p:spPr bwMode="auto">
          <a:xfrm>
            <a:off x="5827312" y="3969861"/>
            <a:ext cx="1134475" cy="494843"/>
          </a:xfrm>
          <a:prstGeom prst="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pitchFamily="18" charset="0"/>
            </a:endParaRPr>
          </a:p>
        </p:txBody>
      </p:sp>
    </p:spTree>
    <p:extLst>
      <p:ext uri="{BB962C8B-B14F-4D97-AF65-F5344CB8AC3E}">
        <p14:creationId xmlns:p14="http://schemas.microsoft.com/office/powerpoint/2010/main" val="113118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8" grpId="0" animBg="1"/>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9067800" cy="533400"/>
          </a:xfrm>
        </p:spPr>
        <p:txBody>
          <a:bodyPr/>
          <a:lstStyle/>
          <a:p>
            <a:pPr algn="ctr"/>
            <a:r>
              <a:rPr lang="en-US" sz="2200" dirty="0">
                <a:solidFill>
                  <a:srgbClr val="136BED"/>
                </a:solidFill>
              </a:rPr>
              <a:t>EQ: How many farmworkers should we hire to maximize profits?</a:t>
            </a:r>
          </a:p>
        </p:txBody>
      </p:sp>
      <p:sp>
        <p:nvSpPr>
          <p:cNvPr id="4" name="Title 1"/>
          <p:cNvSpPr txBox="1">
            <a:spLocks/>
          </p:cNvSpPr>
          <p:nvPr/>
        </p:nvSpPr>
        <p:spPr bwMode="auto">
          <a:xfrm>
            <a:off x="0" y="292100"/>
            <a:ext cx="9144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b="1">
                <a:solidFill>
                  <a:schemeClr val="tx1"/>
                </a:solidFill>
                <a:latin typeface="+mj-lt"/>
                <a:ea typeface="+mj-ea"/>
                <a:cs typeface="+mj-cs"/>
              </a:defRPr>
            </a:lvl1pPr>
            <a:lvl2pPr algn="l" rtl="0" fontAlgn="base">
              <a:spcBef>
                <a:spcPct val="0"/>
              </a:spcBef>
              <a:spcAft>
                <a:spcPct val="0"/>
              </a:spcAft>
              <a:defRPr sz="3200" b="1">
                <a:solidFill>
                  <a:schemeClr val="tx1"/>
                </a:solidFill>
                <a:latin typeface="Arial" charset="0"/>
              </a:defRPr>
            </a:lvl2pPr>
            <a:lvl3pPr algn="l" rtl="0" fontAlgn="base">
              <a:spcBef>
                <a:spcPct val="0"/>
              </a:spcBef>
              <a:spcAft>
                <a:spcPct val="0"/>
              </a:spcAft>
              <a:defRPr sz="3200" b="1">
                <a:solidFill>
                  <a:schemeClr val="tx1"/>
                </a:solidFill>
                <a:latin typeface="Arial" charset="0"/>
              </a:defRPr>
            </a:lvl3pPr>
            <a:lvl4pPr algn="l" rtl="0" fontAlgn="base">
              <a:spcBef>
                <a:spcPct val="0"/>
              </a:spcBef>
              <a:spcAft>
                <a:spcPct val="0"/>
              </a:spcAft>
              <a:defRPr sz="3200" b="1">
                <a:solidFill>
                  <a:schemeClr val="tx1"/>
                </a:solidFill>
                <a:latin typeface="Arial" charset="0"/>
              </a:defRPr>
            </a:lvl4pPr>
            <a:lvl5pPr algn="l" rtl="0" fontAlgn="base">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a:lstStyle>
          <a:p>
            <a:pPr algn="ctr" eaLnBrk="1" hangingPunct="1"/>
            <a:r>
              <a:rPr lang="en-US" sz="2800" kern="0" dirty="0"/>
              <a:t>What Do We Want to Know?</a:t>
            </a:r>
          </a:p>
        </p:txBody>
      </p:sp>
      <p:pic>
        <p:nvPicPr>
          <p:cNvPr id="7" name="Picture 6"/>
          <p:cNvPicPr>
            <a:picLocks noChangeAspect="1"/>
          </p:cNvPicPr>
          <p:nvPr/>
        </p:nvPicPr>
        <p:blipFill>
          <a:blip r:embed="rId2"/>
          <a:stretch>
            <a:fillRect/>
          </a:stretch>
        </p:blipFill>
        <p:spPr>
          <a:xfrm>
            <a:off x="304800" y="2313590"/>
            <a:ext cx="6019800" cy="2847975"/>
          </a:xfrm>
          <a:prstGeom prst="rect">
            <a:avLst/>
          </a:prstGeom>
        </p:spPr>
      </p:pic>
      <p:grpSp>
        <p:nvGrpSpPr>
          <p:cNvPr id="20" name="Group 19"/>
          <p:cNvGrpSpPr/>
          <p:nvPr/>
        </p:nvGrpSpPr>
        <p:grpSpPr>
          <a:xfrm>
            <a:off x="1408176" y="2551054"/>
            <a:ext cx="3581400" cy="3779964"/>
            <a:chOff x="1905000" y="2590802"/>
            <a:chExt cx="3581400" cy="3779964"/>
          </a:xfrm>
        </p:grpSpPr>
        <p:cxnSp>
          <p:nvCxnSpPr>
            <p:cNvPr id="11" name="Straight Arrow Connector 10"/>
            <p:cNvCxnSpPr/>
            <p:nvPr/>
          </p:nvCxnSpPr>
          <p:spPr bwMode="auto">
            <a:xfrm flipH="1" flipV="1">
              <a:off x="1905000" y="2590802"/>
              <a:ext cx="381000" cy="2743198"/>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1020" r="11845"/>
            <a:stretch/>
          </p:blipFill>
          <p:spPr>
            <a:xfrm>
              <a:off x="2209800" y="5334000"/>
              <a:ext cx="533400" cy="1036766"/>
            </a:xfrm>
            <a:prstGeom prst="rect">
              <a:avLst/>
            </a:prstGeom>
            <a:ln>
              <a:noFill/>
            </a:ln>
            <a:effectLst>
              <a:softEdge rad="112500"/>
            </a:effectLst>
          </p:spPr>
        </p:pic>
        <p:sp>
          <p:nvSpPr>
            <p:cNvPr id="19" name="TextBox 18"/>
            <p:cNvSpPr txBox="1"/>
            <p:nvPr/>
          </p:nvSpPr>
          <p:spPr>
            <a:xfrm>
              <a:off x="2667000" y="5559995"/>
              <a:ext cx="2819400" cy="584775"/>
            </a:xfrm>
            <a:prstGeom prst="rect">
              <a:avLst/>
            </a:prstGeom>
            <a:noFill/>
          </p:spPr>
          <p:txBody>
            <a:bodyPr wrap="square" rtlCol="0">
              <a:spAutoFit/>
            </a:bodyPr>
            <a:lstStyle/>
            <a:p>
              <a:r>
                <a:rPr lang="en-US" sz="1600" dirty="0"/>
                <a:t>The number of times CORN is written in 30 seconds.</a:t>
              </a:r>
            </a:p>
          </p:txBody>
        </p:sp>
      </p:grpSp>
      <p:grpSp>
        <p:nvGrpSpPr>
          <p:cNvPr id="23" name="Group 22"/>
          <p:cNvGrpSpPr/>
          <p:nvPr/>
        </p:nvGrpSpPr>
        <p:grpSpPr>
          <a:xfrm>
            <a:off x="2256982" y="2554777"/>
            <a:ext cx="3719050" cy="3779964"/>
            <a:chOff x="1905000" y="2590802"/>
            <a:chExt cx="3719050" cy="3779964"/>
          </a:xfrm>
        </p:grpSpPr>
        <p:cxnSp>
          <p:nvCxnSpPr>
            <p:cNvPr id="24" name="Straight Arrow Connector 23"/>
            <p:cNvCxnSpPr/>
            <p:nvPr/>
          </p:nvCxnSpPr>
          <p:spPr bwMode="auto">
            <a:xfrm flipH="1" flipV="1">
              <a:off x="1905000" y="2590802"/>
              <a:ext cx="381000" cy="2743198"/>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1020" r="11845"/>
            <a:stretch/>
          </p:blipFill>
          <p:spPr>
            <a:xfrm>
              <a:off x="2209800" y="5334000"/>
              <a:ext cx="533400" cy="1036766"/>
            </a:xfrm>
            <a:prstGeom prst="rect">
              <a:avLst/>
            </a:prstGeom>
          </p:spPr>
        </p:pic>
        <p:sp>
          <p:nvSpPr>
            <p:cNvPr id="26" name="TextBox 25"/>
            <p:cNvSpPr txBox="1"/>
            <p:nvPr/>
          </p:nvSpPr>
          <p:spPr>
            <a:xfrm>
              <a:off x="2804650" y="5426330"/>
              <a:ext cx="2819400" cy="830997"/>
            </a:xfrm>
            <a:prstGeom prst="rect">
              <a:avLst/>
            </a:prstGeom>
            <a:noFill/>
          </p:spPr>
          <p:txBody>
            <a:bodyPr wrap="square" rtlCol="0">
              <a:spAutoFit/>
            </a:bodyPr>
            <a:lstStyle/>
            <a:p>
              <a:r>
                <a:rPr lang="en-US" sz="1600" dirty="0"/>
                <a:t>The additional amount of CORN produced by each additional farmworker.</a:t>
              </a:r>
            </a:p>
          </p:txBody>
        </p:sp>
      </p:grpSp>
      <p:sp>
        <p:nvSpPr>
          <p:cNvPr id="27" name="Rectangle 26"/>
          <p:cNvSpPr/>
          <p:nvPr/>
        </p:nvSpPr>
        <p:spPr>
          <a:xfrm>
            <a:off x="337442" y="1713503"/>
            <a:ext cx="7998152" cy="492443"/>
          </a:xfrm>
          <a:prstGeom prst="rect">
            <a:avLst/>
          </a:prstGeom>
        </p:spPr>
        <p:txBody>
          <a:bodyPr wrap="none">
            <a:spAutoFit/>
          </a:bodyPr>
          <a:lstStyle/>
          <a:p>
            <a:r>
              <a:rPr lang="en-US" sz="2600" i="1" dirty="0">
                <a:latin typeface="Times New Roman" panose="02020603050405020304" pitchFamily="18" charset="0"/>
                <a:ea typeface="Calibri" panose="020F0502020204030204" pitchFamily="34" charset="0"/>
                <a:cs typeface="Times New Roman" panose="02020603050405020304" pitchFamily="18" charset="0"/>
              </a:rPr>
              <a:t>The number of workers up to the point where MRP=MFC!</a:t>
            </a:r>
            <a:endParaRPr lang="en-US" sz="2600" dirty="0"/>
          </a:p>
        </p:txBody>
      </p:sp>
      <p:grpSp>
        <p:nvGrpSpPr>
          <p:cNvPr id="45" name="Group 44"/>
          <p:cNvGrpSpPr/>
          <p:nvPr/>
        </p:nvGrpSpPr>
        <p:grpSpPr>
          <a:xfrm>
            <a:off x="0" y="1685705"/>
            <a:ext cx="8263693" cy="492444"/>
            <a:chOff x="76200" y="1750410"/>
            <a:chExt cx="8263693" cy="492444"/>
          </a:xfrm>
        </p:grpSpPr>
        <p:sp>
          <p:nvSpPr>
            <p:cNvPr id="9" name="Rectangle 8"/>
            <p:cNvSpPr/>
            <p:nvPr/>
          </p:nvSpPr>
          <p:spPr>
            <a:xfrm>
              <a:off x="76200" y="1750411"/>
              <a:ext cx="3905108" cy="492443"/>
            </a:xfrm>
            <a:prstGeom prst="rect">
              <a:avLst/>
            </a:prstGeom>
          </p:spPr>
          <p:txBody>
            <a:bodyPr wrap="none">
              <a:spAutoFit/>
            </a:bodyPr>
            <a:lstStyle/>
            <a:p>
              <a:r>
                <a:rPr lang="en-US" sz="2600" i="1" dirty="0">
                  <a:latin typeface="Times New Roman" panose="02020603050405020304" pitchFamily="18" charset="0"/>
                  <a:ea typeface="Calibri" panose="020F0502020204030204" pitchFamily="34" charset="0"/>
                  <a:cs typeface="Times New Roman" panose="02020603050405020304" pitchFamily="18" charset="0"/>
                </a:rPr>
                <a:t>Wage = $5 per farmworker</a:t>
              </a:r>
              <a:endParaRPr lang="en-US" sz="2600" dirty="0"/>
            </a:p>
          </p:txBody>
        </p:sp>
        <p:sp>
          <p:nvSpPr>
            <p:cNvPr id="28" name="Rectangle 27"/>
            <p:cNvSpPr/>
            <p:nvPr/>
          </p:nvSpPr>
          <p:spPr>
            <a:xfrm>
              <a:off x="4191000" y="1750410"/>
              <a:ext cx="4148893" cy="492443"/>
            </a:xfrm>
            <a:prstGeom prst="rect">
              <a:avLst/>
            </a:prstGeom>
          </p:spPr>
          <p:txBody>
            <a:bodyPr wrap="none">
              <a:spAutoFit/>
            </a:bodyPr>
            <a:lstStyle/>
            <a:p>
              <a:r>
                <a:rPr lang="en-US" sz="2600" i="1" dirty="0">
                  <a:latin typeface="Times New Roman" panose="02020603050405020304" pitchFamily="18" charset="0"/>
                  <a:ea typeface="Calibri" panose="020F0502020204030204" pitchFamily="34" charset="0"/>
                  <a:cs typeface="Times New Roman" panose="02020603050405020304" pitchFamily="18" charset="0"/>
                </a:rPr>
                <a:t>Price = $8 per bushel of corn</a:t>
              </a:r>
              <a:endParaRPr lang="en-US" sz="2600" dirty="0"/>
            </a:p>
          </p:txBody>
        </p:sp>
      </p:grpSp>
      <p:grpSp>
        <p:nvGrpSpPr>
          <p:cNvPr id="29" name="Group 28"/>
          <p:cNvGrpSpPr/>
          <p:nvPr/>
        </p:nvGrpSpPr>
        <p:grpSpPr>
          <a:xfrm>
            <a:off x="3124020" y="2522689"/>
            <a:ext cx="3678931" cy="3762894"/>
            <a:chOff x="1870538" y="2590802"/>
            <a:chExt cx="3678931" cy="3762894"/>
          </a:xfrm>
        </p:grpSpPr>
        <p:cxnSp>
          <p:nvCxnSpPr>
            <p:cNvPr id="30" name="Straight Arrow Connector 29"/>
            <p:cNvCxnSpPr/>
            <p:nvPr/>
          </p:nvCxnSpPr>
          <p:spPr bwMode="auto">
            <a:xfrm flipH="1" flipV="1">
              <a:off x="1905000" y="2590802"/>
              <a:ext cx="381000" cy="2743198"/>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0538" y="5675884"/>
              <a:ext cx="872662" cy="577518"/>
            </a:xfrm>
            <a:prstGeom prst="rect">
              <a:avLst/>
            </a:prstGeom>
          </p:spPr>
        </p:pic>
        <p:sp>
          <p:nvSpPr>
            <p:cNvPr id="32" name="TextBox 31"/>
            <p:cNvSpPr txBox="1"/>
            <p:nvPr/>
          </p:nvSpPr>
          <p:spPr>
            <a:xfrm>
              <a:off x="2806269" y="5522699"/>
              <a:ext cx="2743200" cy="830997"/>
            </a:xfrm>
            <a:prstGeom prst="rect">
              <a:avLst/>
            </a:prstGeom>
            <a:noFill/>
          </p:spPr>
          <p:txBody>
            <a:bodyPr wrap="square" rtlCol="0">
              <a:spAutoFit/>
            </a:bodyPr>
            <a:lstStyle/>
            <a:p>
              <a:r>
                <a:rPr lang="en-US" sz="1600" dirty="0"/>
                <a:t>Total Revenue Product = Price per Bushel X Number of Bushels of CORN.</a:t>
              </a:r>
            </a:p>
          </p:txBody>
        </p:sp>
      </p:grpSp>
      <p:grpSp>
        <p:nvGrpSpPr>
          <p:cNvPr id="33" name="Group 32"/>
          <p:cNvGrpSpPr/>
          <p:nvPr/>
        </p:nvGrpSpPr>
        <p:grpSpPr>
          <a:xfrm>
            <a:off x="3870029" y="2429575"/>
            <a:ext cx="3510215" cy="3866568"/>
            <a:chOff x="1905000" y="2590802"/>
            <a:chExt cx="3510215" cy="3866568"/>
          </a:xfrm>
        </p:grpSpPr>
        <p:cxnSp>
          <p:nvCxnSpPr>
            <p:cNvPr id="34" name="Straight Arrow Connector 33"/>
            <p:cNvCxnSpPr/>
            <p:nvPr/>
          </p:nvCxnSpPr>
          <p:spPr bwMode="auto">
            <a:xfrm flipH="1" flipV="1">
              <a:off x="1905000" y="2590802"/>
              <a:ext cx="381000" cy="2743198"/>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8110" y="5675884"/>
              <a:ext cx="677330" cy="677330"/>
            </a:xfrm>
            <a:prstGeom prst="rect">
              <a:avLst/>
            </a:prstGeom>
          </p:spPr>
        </p:pic>
        <p:sp>
          <p:nvSpPr>
            <p:cNvPr id="36" name="TextBox 35"/>
            <p:cNvSpPr txBox="1"/>
            <p:nvPr/>
          </p:nvSpPr>
          <p:spPr>
            <a:xfrm>
              <a:off x="2672015" y="5626373"/>
              <a:ext cx="2743200" cy="830997"/>
            </a:xfrm>
            <a:prstGeom prst="rect">
              <a:avLst/>
            </a:prstGeom>
            <a:noFill/>
          </p:spPr>
          <p:txBody>
            <a:bodyPr wrap="square" rtlCol="0">
              <a:spAutoFit/>
            </a:bodyPr>
            <a:lstStyle/>
            <a:p>
              <a:r>
                <a:rPr lang="en-US" sz="1600" dirty="0"/>
                <a:t>Total Factor Cost = Wage per Worker X Number of farmworkers.</a:t>
              </a:r>
            </a:p>
          </p:txBody>
        </p:sp>
      </p:grpSp>
      <p:grpSp>
        <p:nvGrpSpPr>
          <p:cNvPr id="37" name="Group 36"/>
          <p:cNvGrpSpPr/>
          <p:nvPr/>
        </p:nvGrpSpPr>
        <p:grpSpPr>
          <a:xfrm>
            <a:off x="5496682" y="2489529"/>
            <a:ext cx="3418717" cy="3965346"/>
            <a:chOff x="1905000" y="2590802"/>
            <a:chExt cx="3844705" cy="3965346"/>
          </a:xfrm>
        </p:grpSpPr>
        <p:cxnSp>
          <p:nvCxnSpPr>
            <p:cNvPr id="38" name="Straight Arrow Connector 37"/>
            <p:cNvCxnSpPr/>
            <p:nvPr/>
          </p:nvCxnSpPr>
          <p:spPr bwMode="auto">
            <a:xfrm flipH="1" flipV="1">
              <a:off x="1905000" y="2590802"/>
              <a:ext cx="381000" cy="2743198"/>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8110" y="5675884"/>
              <a:ext cx="677330" cy="677330"/>
            </a:xfrm>
            <a:prstGeom prst="rect">
              <a:avLst/>
            </a:prstGeom>
          </p:spPr>
        </p:pic>
        <p:sp>
          <p:nvSpPr>
            <p:cNvPr id="40" name="TextBox 39"/>
            <p:cNvSpPr txBox="1"/>
            <p:nvPr/>
          </p:nvSpPr>
          <p:spPr>
            <a:xfrm>
              <a:off x="2933901" y="5540485"/>
              <a:ext cx="2815804" cy="1015663"/>
            </a:xfrm>
            <a:prstGeom prst="rect">
              <a:avLst/>
            </a:prstGeom>
            <a:noFill/>
          </p:spPr>
          <p:txBody>
            <a:bodyPr wrap="square" rtlCol="0">
              <a:spAutoFit/>
            </a:bodyPr>
            <a:lstStyle/>
            <a:p>
              <a:r>
                <a:rPr lang="en-US" sz="1500" dirty="0"/>
                <a:t>Marginal Factor Cost = Wage per Worker X number of additional farmworkers hired each round.</a:t>
              </a:r>
            </a:p>
          </p:txBody>
        </p:sp>
      </p:grpSp>
      <p:grpSp>
        <p:nvGrpSpPr>
          <p:cNvPr id="41" name="Group 40"/>
          <p:cNvGrpSpPr/>
          <p:nvPr/>
        </p:nvGrpSpPr>
        <p:grpSpPr>
          <a:xfrm>
            <a:off x="3478998" y="2501066"/>
            <a:ext cx="3570685" cy="3879866"/>
            <a:chOff x="712481" y="2590802"/>
            <a:chExt cx="3570685" cy="3879866"/>
          </a:xfrm>
        </p:grpSpPr>
        <p:cxnSp>
          <p:nvCxnSpPr>
            <p:cNvPr id="42" name="Straight Arrow Connector 41"/>
            <p:cNvCxnSpPr/>
            <p:nvPr/>
          </p:nvCxnSpPr>
          <p:spPr bwMode="auto">
            <a:xfrm flipH="1" flipV="1">
              <a:off x="1905000" y="2590802"/>
              <a:ext cx="381000" cy="2743198"/>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481" y="5893150"/>
              <a:ext cx="872662" cy="577518"/>
            </a:xfrm>
            <a:prstGeom prst="rect">
              <a:avLst/>
            </a:prstGeom>
          </p:spPr>
        </p:pic>
        <p:sp>
          <p:nvSpPr>
            <p:cNvPr id="44" name="TextBox 43"/>
            <p:cNvSpPr txBox="1"/>
            <p:nvPr/>
          </p:nvSpPr>
          <p:spPr>
            <a:xfrm>
              <a:off x="1539966" y="5818580"/>
              <a:ext cx="2743200" cy="584775"/>
            </a:xfrm>
            <a:prstGeom prst="rect">
              <a:avLst/>
            </a:prstGeom>
            <a:noFill/>
          </p:spPr>
          <p:txBody>
            <a:bodyPr wrap="square" rtlCol="0">
              <a:spAutoFit/>
            </a:bodyPr>
            <a:lstStyle/>
            <a:p>
              <a:r>
                <a:rPr lang="en-US" sz="1600" dirty="0"/>
                <a:t>Marginal Revenue Product = Price per Bushel X MPP.</a:t>
              </a:r>
            </a:p>
          </p:txBody>
        </p:sp>
      </p:grpSp>
      <p:grpSp>
        <p:nvGrpSpPr>
          <p:cNvPr id="48" name="Group 47"/>
          <p:cNvGrpSpPr/>
          <p:nvPr/>
        </p:nvGrpSpPr>
        <p:grpSpPr>
          <a:xfrm>
            <a:off x="4731092" y="2296525"/>
            <a:ext cx="1376896" cy="368583"/>
            <a:chOff x="4775292" y="2285227"/>
            <a:chExt cx="1376896" cy="368583"/>
          </a:xfrm>
        </p:grpSpPr>
        <p:sp>
          <p:nvSpPr>
            <p:cNvPr id="46" name="Oval 45"/>
            <p:cNvSpPr/>
            <p:nvPr/>
          </p:nvSpPr>
          <p:spPr bwMode="auto">
            <a:xfrm>
              <a:off x="4775292" y="2285227"/>
              <a:ext cx="540067" cy="35341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pitchFamily="18" charset="0"/>
              </a:endParaRPr>
            </a:p>
          </p:txBody>
        </p:sp>
        <p:sp>
          <p:nvSpPr>
            <p:cNvPr id="47" name="Oval 46"/>
            <p:cNvSpPr/>
            <p:nvPr/>
          </p:nvSpPr>
          <p:spPr bwMode="auto">
            <a:xfrm>
              <a:off x="5612121" y="2300400"/>
              <a:ext cx="540067" cy="35341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pitchFamily="18" charset="0"/>
              </a:endParaRPr>
            </a:p>
          </p:txBody>
        </p:sp>
      </p:grpSp>
    </p:spTree>
    <p:extLst>
      <p:ext uri="{BB962C8B-B14F-4D97-AF65-F5344CB8AC3E}">
        <p14:creationId xmlns:p14="http://schemas.microsoft.com/office/powerpoint/2010/main" val="121463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3"/>
                                        </p:tgtEl>
                                      </p:cBhvr>
                                    </p:animEffect>
                                    <p:set>
                                      <p:cBhvr>
                                        <p:cTn id="22" dur="1" fill="hold">
                                          <p:stCondLst>
                                            <p:cond delay="499"/>
                                          </p:stCondLst>
                                        </p:cTn>
                                        <p:tgtEl>
                                          <p:spTgt spid="2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9"/>
                                        </p:tgtEl>
                                      </p:cBhvr>
                                    </p:animEffect>
                                    <p:set>
                                      <p:cBhvr>
                                        <p:cTn id="32" dur="1" fill="hold">
                                          <p:stCondLst>
                                            <p:cond delay="499"/>
                                          </p:stCondLst>
                                        </p:cTn>
                                        <p:tgtEl>
                                          <p:spTgt spid="2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33"/>
                                        </p:tgtEl>
                                      </p:cBhvr>
                                    </p:animEffect>
                                    <p:set>
                                      <p:cBhvr>
                                        <p:cTn id="42" dur="1" fill="hold">
                                          <p:stCondLst>
                                            <p:cond delay="499"/>
                                          </p:stCondLst>
                                        </p:cTn>
                                        <p:tgtEl>
                                          <p:spTgt spid="3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41"/>
                                        </p:tgtEl>
                                      </p:cBhvr>
                                    </p:animEffect>
                                    <p:set>
                                      <p:cBhvr>
                                        <p:cTn id="52" dur="1" fill="hold">
                                          <p:stCondLst>
                                            <p:cond delay="499"/>
                                          </p:stCondLst>
                                        </p:cTn>
                                        <p:tgtEl>
                                          <p:spTgt spid="4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45"/>
                                        </p:tgtEl>
                                      </p:cBhvr>
                                    </p:animEffect>
                                    <p:set>
                                      <p:cBhvr>
                                        <p:cTn id="62" dur="1" fill="hold">
                                          <p:stCondLst>
                                            <p:cond delay="499"/>
                                          </p:stCondLst>
                                        </p:cTn>
                                        <p:tgtEl>
                                          <p:spTgt spid="4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37"/>
                                        </p:tgtEl>
                                      </p:cBhvr>
                                    </p:animEffect>
                                    <p:set>
                                      <p:cBhvr>
                                        <p:cTn id="67" dur="1" fill="hold">
                                          <p:stCondLst>
                                            <p:cond delay="499"/>
                                          </p:stCondLst>
                                        </p:cTn>
                                        <p:tgtEl>
                                          <p:spTgt spid="3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Do We Need?</a:t>
            </a:r>
          </a:p>
        </p:txBody>
      </p:sp>
      <p:pic>
        <p:nvPicPr>
          <p:cNvPr id="4" name="Picture 3"/>
          <p:cNvPicPr>
            <a:picLocks noChangeAspect="1"/>
          </p:cNvPicPr>
          <p:nvPr/>
        </p:nvPicPr>
        <p:blipFill>
          <a:blip r:embed="rId2"/>
          <a:stretch>
            <a:fillRect/>
          </a:stretch>
        </p:blipFill>
        <p:spPr>
          <a:xfrm>
            <a:off x="1066800" y="1752600"/>
            <a:ext cx="7787548" cy="3714750"/>
          </a:xfrm>
          <a:prstGeom prst="rect">
            <a:avLst/>
          </a:prstGeom>
        </p:spPr>
      </p:pic>
      <p:sp>
        <p:nvSpPr>
          <p:cNvPr id="5" name="TextBox 4"/>
          <p:cNvSpPr txBox="1"/>
          <p:nvPr/>
        </p:nvSpPr>
        <p:spPr>
          <a:xfrm>
            <a:off x="441685" y="1615577"/>
            <a:ext cx="1519968" cy="584775"/>
          </a:xfrm>
          <a:prstGeom prst="rect">
            <a:avLst/>
          </a:prstGeom>
          <a:noFill/>
        </p:spPr>
        <p:txBody>
          <a:bodyPr wrap="none" rtlCol="0">
            <a:spAutoFit/>
          </a:bodyPr>
          <a:lstStyle/>
          <a:p>
            <a:r>
              <a:rPr lang="en-US" dirty="0"/>
              <a:t>Ready? </a:t>
            </a:r>
          </a:p>
        </p:txBody>
      </p:sp>
      <p:grpSp>
        <p:nvGrpSpPr>
          <p:cNvPr id="8" name="Group 7"/>
          <p:cNvGrpSpPr/>
          <p:nvPr/>
        </p:nvGrpSpPr>
        <p:grpSpPr>
          <a:xfrm>
            <a:off x="2431373" y="5024548"/>
            <a:ext cx="4621366" cy="1327156"/>
            <a:chOff x="2431373" y="5024548"/>
            <a:chExt cx="4621366" cy="1327156"/>
          </a:xfrm>
        </p:grpSpPr>
        <p:sp>
          <p:nvSpPr>
            <p:cNvPr id="6" name="TextBox 5"/>
            <p:cNvSpPr txBox="1"/>
            <p:nvPr/>
          </p:nvSpPr>
          <p:spPr>
            <a:xfrm>
              <a:off x="2431373" y="5028265"/>
              <a:ext cx="1718739" cy="1323439"/>
            </a:xfrm>
            <a:prstGeom prst="rect">
              <a:avLst/>
            </a:prstGeom>
            <a:noFill/>
          </p:spPr>
          <p:txBody>
            <a:bodyPr wrap="none" rtlCol="0">
              <a:spAutoFit/>
            </a:bodyPr>
            <a:lstStyle/>
            <a:p>
              <a:pPr algn="ctr"/>
              <a:r>
                <a:rPr lang="en-US" sz="2000" b="1" u="sng" dirty="0"/>
                <a:t>Team One</a:t>
              </a:r>
            </a:p>
            <a:p>
              <a:pPr algn="ctr"/>
              <a:r>
                <a:rPr lang="en-US" sz="2000" dirty="0"/>
                <a:t>Worker</a:t>
              </a:r>
            </a:p>
            <a:p>
              <a:pPr algn="ctr"/>
              <a:r>
                <a:rPr lang="en-US" sz="2000" dirty="0"/>
                <a:t>Recorder</a:t>
              </a:r>
            </a:p>
            <a:p>
              <a:pPr algn="ctr"/>
              <a:r>
                <a:rPr lang="en-US" sz="2000" dirty="0"/>
                <a:t>Mathematician</a:t>
              </a:r>
            </a:p>
          </p:txBody>
        </p:sp>
        <p:sp>
          <p:nvSpPr>
            <p:cNvPr id="7" name="TextBox 6"/>
            <p:cNvSpPr txBox="1"/>
            <p:nvPr/>
          </p:nvSpPr>
          <p:spPr>
            <a:xfrm>
              <a:off x="5334000" y="5024548"/>
              <a:ext cx="1718739" cy="1323439"/>
            </a:xfrm>
            <a:prstGeom prst="rect">
              <a:avLst/>
            </a:prstGeom>
            <a:noFill/>
          </p:spPr>
          <p:txBody>
            <a:bodyPr wrap="none" rtlCol="0">
              <a:spAutoFit/>
            </a:bodyPr>
            <a:lstStyle/>
            <a:p>
              <a:pPr algn="ctr"/>
              <a:r>
                <a:rPr lang="en-US" sz="2000" b="1" u="sng" dirty="0"/>
                <a:t>Team Two</a:t>
              </a:r>
            </a:p>
            <a:p>
              <a:pPr algn="ctr"/>
              <a:r>
                <a:rPr lang="en-US" sz="2000" dirty="0"/>
                <a:t>Worker</a:t>
              </a:r>
            </a:p>
            <a:p>
              <a:pPr algn="ctr"/>
              <a:r>
                <a:rPr lang="en-US" sz="2000" dirty="0"/>
                <a:t>Recorder</a:t>
              </a:r>
            </a:p>
            <a:p>
              <a:pPr algn="ctr"/>
              <a:r>
                <a:rPr lang="en-US" sz="2000" dirty="0"/>
                <a:t>Mathematician</a:t>
              </a:r>
            </a:p>
          </p:txBody>
        </p:sp>
      </p:grpSp>
      <p:sp>
        <p:nvSpPr>
          <p:cNvPr id="9" name="TextBox 8"/>
          <p:cNvSpPr txBox="1"/>
          <p:nvPr/>
        </p:nvSpPr>
        <p:spPr>
          <a:xfrm>
            <a:off x="441685" y="2146090"/>
            <a:ext cx="1757019" cy="584775"/>
          </a:xfrm>
          <a:prstGeom prst="rect">
            <a:avLst/>
          </a:prstGeom>
          <a:noFill/>
        </p:spPr>
        <p:txBody>
          <a:bodyPr wrap="none" rtlCol="0">
            <a:spAutoFit/>
          </a:bodyPr>
          <a:lstStyle/>
          <a:p>
            <a:r>
              <a:rPr lang="en-US" dirty="0">
                <a:solidFill>
                  <a:srgbClr val="00B050"/>
                </a:solidFill>
              </a:rPr>
              <a:t>Let’s go!</a:t>
            </a:r>
            <a:r>
              <a:rPr lang="en-US" dirty="0"/>
              <a:t> </a:t>
            </a:r>
          </a:p>
        </p:txBody>
      </p:sp>
    </p:spTree>
    <p:extLst>
      <p:ext uri="{BB962C8B-B14F-4D97-AF65-F5344CB8AC3E}">
        <p14:creationId xmlns:p14="http://schemas.microsoft.com/office/powerpoint/2010/main" val="425070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for Math! Sample Calculation…</a:t>
            </a:r>
          </a:p>
        </p:txBody>
      </p:sp>
      <p:pic>
        <p:nvPicPr>
          <p:cNvPr id="4" name="Picture 3"/>
          <p:cNvPicPr>
            <a:picLocks noChangeAspect="1"/>
          </p:cNvPicPr>
          <p:nvPr/>
        </p:nvPicPr>
        <p:blipFill>
          <a:blip r:embed="rId2"/>
          <a:stretch>
            <a:fillRect/>
          </a:stretch>
        </p:blipFill>
        <p:spPr>
          <a:xfrm>
            <a:off x="1606550" y="2209800"/>
            <a:ext cx="6019800" cy="2847975"/>
          </a:xfrm>
          <a:prstGeom prst="rect">
            <a:avLst/>
          </a:prstGeom>
        </p:spPr>
      </p:pic>
      <p:sp>
        <p:nvSpPr>
          <p:cNvPr id="5" name="TextBox 4"/>
          <p:cNvSpPr txBox="1"/>
          <p:nvPr/>
        </p:nvSpPr>
        <p:spPr>
          <a:xfrm>
            <a:off x="2667000" y="2971800"/>
            <a:ext cx="389850" cy="338554"/>
          </a:xfrm>
          <a:prstGeom prst="rect">
            <a:avLst/>
          </a:prstGeom>
          <a:noFill/>
        </p:spPr>
        <p:txBody>
          <a:bodyPr wrap="none" rtlCol="0">
            <a:spAutoFit/>
          </a:bodyPr>
          <a:lstStyle/>
          <a:p>
            <a:r>
              <a:rPr lang="en-US" sz="1600" dirty="0"/>
              <a:t>10</a:t>
            </a:r>
          </a:p>
        </p:txBody>
      </p:sp>
      <p:sp>
        <p:nvSpPr>
          <p:cNvPr id="6" name="TextBox 5"/>
          <p:cNvSpPr txBox="1"/>
          <p:nvPr/>
        </p:nvSpPr>
        <p:spPr>
          <a:xfrm>
            <a:off x="3505200" y="2971800"/>
            <a:ext cx="389850" cy="338554"/>
          </a:xfrm>
          <a:prstGeom prst="rect">
            <a:avLst/>
          </a:prstGeom>
          <a:noFill/>
        </p:spPr>
        <p:txBody>
          <a:bodyPr wrap="none" rtlCol="0">
            <a:spAutoFit/>
          </a:bodyPr>
          <a:lstStyle/>
          <a:p>
            <a:r>
              <a:rPr lang="en-US" sz="1600" dirty="0"/>
              <a:t>10</a:t>
            </a:r>
          </a:p>
        </p:txBody>
      </p:sp>
      <p:sp>
        <p:nvSpPr>
          <p:cNvPr id="7" name="TextBox 6"/>
          <p:cNvSpPr txBox="1"/>
          <p:nvPr/>
        </p:nvSpPr>
        <p:spPr>
          <a:xfrm>
            <a:off x="4421525" y="2955341"/>
            <a:ext cx="492443" cy="338554"/>
          </a:xfrm>
          <a:prstGeom prst="rect">
            <a:avLst/>
          </a:prstGeom>
          <a:noFill/>
        </p:spPr>
        <p:txBody>
          <a:bodyPr wrap="none" rtlCol="0">
            <a:spAutoFit/>
          </a:bodyPr>
          <a:lstStyle/>
          <a:p>
            <a:r>
              <a:rPr lang="en-US" sz="1600" dirty="0"/>
              <a:t>$80</a:t>
            </a:r>
          </a:p>
        </p:txBody>
      </p:sp>
      <p:sp>
        <p:nvSpPr>
          <p:cNvPr id="8" name="TextBox 7"/>
          <p:cNvSpPr txBox="1"/>
          <p:nvPr/>
        </p:nvSpPr>
        <p:spPr>
          <a:xfrm>
            <a:off x="5259725" y="2955341"/>
            <a:ext cx="389850" cy="338554"/>
          </a:xfrm>
          <a:prstGeom prst="rect">
            <a:avLst/>
          </a:prstGeom>
          <a:noFill/>
        </p:spPr>
        <p:txBody>
          <a:bodyPr wrap="none" rtlCol="0">
            <a:spAutoFit/>
          </a:bodyPr>
          <a:lstStyle/>
          <a:p>
            <a:r>
              <a:rPr lang="en-US" sz="1600" dirty="0"/>
              <a:t>$5</a:t>
            </a:r>
          </a:p>
        </p:txBody>
      </p:sp>
      <p:sp>
        <p:nvSpPr>
          <p:cNvPr id="9" name="TextBox 8"/>
          <p:cNvSpPr txBox="1"/>
          <p:nvPr/>
        </p:nvSpPr>
        <p:spPr>
          <a:xfrm>
            <a:off x="6096000" y="2955341"/>
            <a:ext cx="492443" cy="338554"/>
          </a:xfrm>
          <a:prstGeom prst="rect">
            <a:avLst/>
          </a:prstGeom>
          <a:noFill/>
        </p:spPr>
        <p:txBody>
          <a:bodyPr wrap="none" rtlCol="0">
            <a:spAutoFit/>
          </a:bodyPr>
          <a:lstStyle/>
          <a:p>
            <a:r>
              <a:rPr lang="en-US" sz="1600" dirty="0"/>
              <a:t>$80</a:t>
            </a:r>
          </a:p>
        </p:txBody>
      </p:sp>
      <p:sp>
        <p:nvSpPr>
          <p:cNvPr id="10" name="TextBox 9"/>
          <p:cNvSpPr txBox="1"/>
          <p:nvPr/>
        </p:nvSpPr>
        <p:spPr>
          <a:xfrm>
            <a:off x="6934200" y="2940710"/>
            <a:ext cx="389850" cy="338554"/>
          </a:xfrm>
          <a:prstGeom prst="rect">
            <a:avLst/>
          </a:prstGeom>
          <a:noFill/>
        </p:spPr>
        <p:txBody>
          <a:bodyPr wrap="none" rtlCol="0">
            <a:spAutoFit/>
          </a:bodyPr>
          <a:lstStyle/>
          <a:p>
            <a:r>
              <a:rPr lang="en-US" sz="1600" dirty="0"/>
              <a:t>$5</a:t>
            </a:r>
          </a:p>
        </p:txBody>
      </p:sp>
      <p:sp>
        <p:nvSpPr>
          <p:cNvPr id="11" name="Rectangle 10"/>
          <p:cNvSpPr/>
          <p:nvPr/>
        </p:nvSpPr>
        <p:spPr>
          <a:xfrm>
            <a:off x="37795" y="1555402"/>
            <a:ext cx="3905108" cy="492443"/>
          </a:xfrm>
          <a:prstGeom prst="rect">
            <a:avLst/>
          </a:prstGeom>
        </p:spPr>
        <p:txBody>
          <a:bodyPr wrap="none">
            <a:spAutoFit/>
          </a:bodyPr>
          <a:lstStyle/>
          <a:p>
            <a:r>
              <a:rPr lang="en-US" sz="2600" i="1" dirty="0">
                <a:latin typeface="Times New Roman" panose="02020603050405020304" pitchFamily="18" charset="0"/>
                <a:ea typeface="Calibri" panose="020F0502020204030204" pitchFamily="34" charset="0"/>
                <a:cs typeface="Times New Roman" panose="02020603050405020304" pitchFamily="18" charset="0"/>
              </a:rPr>
              <a:t>Wage = $5 per farmworker</a:t>
            </a:r>
            <a:endParaRPr lang="en-US" sz="2600" dirty="0"/>
          </a:p>
        </p:txBody>
      </p:sp>
      <p:sp>
        <p:nvSpPr>
          <p:cNvPr id="12" name="Rectangle 11"/>
          <p:cNvSpPr/>
          <p:nvPr/>
        </p:nvSpPr>
        <p:spPr>
          <a:xfrm>
            <a:off x="4216478" y="1546812"/>
            <a:ext cx="4148893" cy="492443"/>
          </a:xfrm>
          <a:prstGeom prst="rect">
            <a:avLst/>
          </a:prstGeom>
        </p:spPr>
        <p:txBody>
          <a:bodyPr wrap="none">
            <a:spAutoFit/>
          </a:bodyPr>
          <a:lstStyle/>
          <a:p>
            <a:r>
              <a:rPr lang="en-US" sz="2600" i="1" dirty="0">
                <a:latin typeface="Times New Roman" panose="02020603050405020304" pitchFamily="18" charset="0"/>
                <a:ea typeface="Calibri" panose="020F0502020204030204" pitchFamily="34" charset="0"/>
                <a:cs typeface="Times New Roman" panose="02020603050405020304" pitchFamily="18" charset="0"/>
              </a:rPr>
              <a:t>Price = $8 per bushel of corn</a:t>
            </a:r>
            <a:endParaRPr lang="en-US" sz="2600" dirty="0"/>
          </a:p>
        </p:txBody>
      </p:sp>
      <p:sp>
        <p:nvSpPr>
          <p:cNvPr id="13" name="TextBox 12"/>
          <p:cNvSpPr txBox="1"/>
          <p:nvPr/>
        </p:nvSpPr>
        <p:spPr>
          <a:xfrm>
            <a:off x="2987638" y="5072946"/>
            <a:ext cx="3119765" cy="584775"/>
          </a:xfrm>
          <a:prstGeom prst="rect">
            <a:avLst/>
          </a:prstGeom>
          <a:noFill/>
        </p:spPr>
        <p:txBody>
          <a:bodyPr wrap="none" rtlCol="0">
            <a:spAutoFit/>
          </a:bodyPr>
          <a:lstStyle/>
          <a:p>
            <a:r>
              <a:rPr lang="en-US" dirty="0">
                <a:solidFill>
                  <a:srgbClr val="00B050"/>
                </a:solidFill>
              </a:rPr>
              <a:t>Time for round 2!</a:t>
            </a:r>
            <a:endParaRPr lang="en-US" dirty="0"/>
          </a:p>
        </p:txBody>
      </p:sp>
      <p:sp>
        <p:nvSpPr>
          <p:cNvPr id="14" name="TextBox 13"/>
          <p:cNvSpPr txBox="1"/>
          <p:nvPr/>
        </p:nvSpPr>
        <p:spPr>
          <a:xfrm>
            <a:off x="838199" y="5562600"/>
            <a:ext cx="7556500" cy="584775"/>
          </a:xfrm>
          <a:prstGeom prst="rect">
            <a:avLst/>
          </a:prstGeom>
          <a:noFill/>
        </p:spPr>
        <p:txBody>
          <a:bodyPr wrap="square" rtlCol="0">
            <a:spAutoFit/>
          </a:bodyPr>
          <a:lstStyle/>
          <a:p>
            <a:pPr algn="ctr"/>
            <a:r>
              <a:rPr lang="en-US" dirty="0"/>
              <a:t>Each team picks an additional farmworker.</a:t>
            </a:r>
          </a:p>
        </p:txBody>
      </p:sp>
    </p:spTree>
    <p:extLst>
      <p:ext uri="{BB962C8B-B14F-4D97-AF65-F5344CB8AC3E}">
        <p14:creationId xmlns:p14="http://schemas.microsoft.com/office/powerpoint/2010/main" val="389649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for Math! Sample Calculation…</a:t>
            </a:r>
          </a:p>
        </p:txBody>
      </p:sp>
      <p:pic>
        <p:nvPicPr>
          <p:cNvPr id="4" name="Picture 3"/>
          <p:cNvPicPr>
            <a:picLocks noChangeAspect="1"/>
          </p:cNvPicPr>
          <p:nvPr/>
        </p:nvPicPr>
        <p:blipFill>
          <a:blip r:embed="rId2"/>
          <a:stretch>
            <a:fillRect/>
          </a:stretch>
        </p:blipFill>
        <p:spPr>
          <a:xfrm>
            <a:off x="1606549" y="2210285"/>
            <a:ext cx="6019800" cy="2847975"/>
          </a:xfrm>
          <a:prstGeom prst="rect">
            <a:avLst/>
          </a:prstGeom>
        </p:spPr>
      </p:pic>
      <p:grpSp>
        <p:nvGrpSpPr>
          <p:cNvPr id="3" name="Group 2"/>
          <p:cNvGrpSpPr/>
          <p:nvPr/>
        </p:nvGrpSpPr>
        <p:grpSpPr>
          <a:xfrm>
            <a:off x="2667000" y="2940710"/>
            <a:ext cx="4657050" cy="369644"/>
            <a:chOff x="2667000" y="2940710"/>
            <a:chExt cx="4657050" cy="369644"/>
          </a:xfrm>
        </p:grpSpPr>
        <p:sp>
          <p:nvSpPr>
            <p:cNvPr id="5" name="TextBox 4"/>
            <p:cNvSpPr txBox="1"/>
            <p:nvPr/>
          </p:nvSpPr>
          <p:spPr>
            <a:xfrm>
              <a:off x="2667000" y="2971800"/>
              <a:ext cx="389850" cy="338554"/>
            </a:xfrm>
            <a:prstGeom prst="rect">
              <a:avLst/>
            </a:prstGeom>
            <a:noFill/>
          </p:spPr>
          <p:txBody>
            <a:bodyPr wrap="none" rtlCol="0">
              <a:spAutoFit/>
            </a:bodyPr>
            <a:lstStyle/>
            <a:p>
              <a:r>
                <a:rPr lang="en-US" sz="1600" dirty="0"/>
                <a:t>10</a:t>
              </a:r>
            </a:p>
          </p:txBody>
        </p:sp>
        <p:sp>
          <p:nvSpPr>
            <p:cNvPr id="6" name="TextBox 5"/>
            <p:cNvSpPr txBox="1"/>
            <p:nvPr/>
          </p:nvSpPr>
          <p:spPr>
            <a:xfrm>
              <a:off x="3505200" y="2971800"/>
              <a:ext cx="389850" cy="338554"/>
            </a:xfrm>
            <a:prstGeom prst="rect">
              <a:avLst/>
            </a:prstGeom>
            <a:noFill/>
          </p:spPr>
          <p:txBody>
            <a:bodyPr wrap="none" rtlCol="0">
              <a:spAutoFit/>
            </a:bodyPr>
            <a:lstStyle/>
            <a:p>
              <a:r>
                <a:rPr lang="en-US" sz="1600" dirty="0"/>
                <a:t>10</a:t>
              </a:r>
            </a:p>
          </p:txBody>
        </p:sp>
        <p:sp>
          <p:nvSpPr>
            <p:cNvPr id="7" name="TextBox 6"/>
            <p:cNvSpPr txBox="1"/>
            <p:nvPr/>
          </p:nvSpPr>
          <p:spPr>
            <a:xfrm>
              <a:off x="4421525" y="2955341"/>
              <a:ext cx="492443" cy="338554"/>
            </a:xfrm>
            <a:prstGeom prst="rect">
              <a:avLst/>
            </a:prstGeom>
            <a:noFill/>
          </p:spPr>
          <p:txBody>
            <a:bodyPr wrap="none" rtlCol="0">
              <a:spAutoFit/>
            </a:bodyPr>
            <a:lstStyle/>
            <a:p>
              <a:r>
                <a:rPr lang="en-US" sz="1600" dirty="0"/>
                <a:t>$80</a:t>
              </a:r>
            </a:p>
          </p:txBody>
        </p:sp>
        <p:sp>
          <p:nvSpPr>
            <p:cNvPr id="8" name="TextBox 7"/>
            <p:cNvSpPr txBox="1"/>
            <p:nvPr/>
          </p:nvSpPr>
          <p:spPr>
            <a:xfrm>
              <a:off x="5259725" y="2955341"/>
              <a:ext cx="389850" cy="338554"/>
            </a:xfrm>
            <a:prstGeom prst="rect">
              <a:avLst/>
            </a:prstGeom>
            <a:noFill/>
          </p:spPr>
          <p:txBody>
            <a:bodyPr wrap="none" rtlCol="0">
              <a:spAutoFit/>
            </a:bodyPr>
            <a:lstStyle/>
            <a:p>
              <a:r>
                <a:rPr lang="en-US" sz="1600" dirty="0"/>
                <a:t>$5</a:t>
              </a:r>
            </a:p>
          </p:txBody>
        </p:sp>
        <p:sp>
          <p:nvSpPr>
            <p:cNvPr id="9" name="TextBox 8"/>
            <p:cNvSpPr txBox="1"/>
            <p:nvPr/>
          </p:nvSpPr>
          <p:spPr>
            <a:xfrm>
              <a:off x="6096000" y="2955341"/>
              <a:ext cx="492443" cy="338554"/>
            </a:xfrm>
            <a:prstGeom prst="rect">
              <a:avLst/>
            </a:prstGeom>
            <a:noFill/>
          </p:spPr>
          <p:txBody>
            <a:bodyPr wrap="none" rtlCol="0">
              <a:spAutoFit/>
            </a:bodyPr>
            <a:lstStyle/>
            <a:p>
              <a:r>
                <a:rPr lang="en-US" sz="1600" dirty="0"/>
                <a:t>$80</a:t>
              </a:r>
            </a:p>
          </p:txBody>
        </p:sp>
        <p:sp>
          <p:nvSpPr>
            <p:cNvPr id="10" name="TextBox 9"/>
            <p:cNvSpPr txBox="1"/>
            <p:nvPr/>
          </p:nvSpPr>
          <p:spPr>
            <a:xfrm>
              <a:off x="6934200" y="2940710"/>
              <a:ext cx="389850" cy="338554"/>
            </a:xfrm>
            <a:prstGeom prst="rect">
              <a:avLst/>
            </a:prstGeom>
            <a:noFill/>
          </p:spPr>
          <p:txBody>
            <a:bodyPr wrap="none" rtlCol="0">
              <a:spAutoFit/>
            </a:bodyPr>
            <a:lstStyle/>
            <a:p>
              <a:r>
                <a:rPr lang="en-US" sz="1600" dirty="0"/>
                <a:t>$5</a:t>
              </a:r>
            </a:p>
          </p:txBody>
        </p:sp>
      </p:grpSp>
      <p:sp>
        <p:nvSpPr>
          <p:cNvPr id="11" name="Rectangle 10"/>
          <p:cNvSpPr/>
          <p:nvPr/>
        </p:nvSpPr>
        <p:spPr>
          <a:xfrm>
            <a:off x="37795" y="1555402"/>
            <a:ext cx="3905108" cy="492443"/>
          </a:xfrm>
          <a:prstGeom prst="rect">
            <a:avLst/>
          </a:prstGeom>
        </p:spPr>
        <p:txBody>
          <a:bodyPr wrap="none">
            <a:spAutoFit/>
          </a:bodyPr>
          <a:lstStyle/>
          <a:p>
            <a:r>
              <a:rPr lang="en-US" sz="2600" i="1" dirty="0">
                <a:latin typeface="Times New Roman" panose="02020603050405020304" pitchFamily="18" charset="0"/>
                <a:ea typeface="Calibri" panose="020F0502020204030204" pitchFamily="34" charset="0"/>
                <a:cs typeface="Times New Roman" panose="02020603050405020304" pitchFamily="18" charset="0"/>
              </a:rPr>
              <a:t>Wage = $5 per farmworker</a:t>
            </a:r>
            <a:endParaRPr lang="en-US" sz="2600" dirty="0"/>
          </a:p>
        </p:txBody>
      </p:sp>
      <p:sp>
        <p:nvSpPr>
          <p:cNvPr id="12" name="Rectangle 11"/>
          <p:cNvSpPr/>
          <p:nvPr/>
        </p:nvSpPr>
        <p:spPr>
          <a:xfrm>
            <a:off x="4216478" y="1546812"/>
            <a:ext cx="4148893" cy="492443"/>
          </a:xfrm>
          <a:prstGeom prst="rect">
            <a:avLst/>
          </a:prstGeom>
        </p:spPr>
        <p:txBody>
          <a:bodyPr wrap="none">
            <a:spAutoFit/>
          </a:bodyPr>
          <a:lstStyle/>
          <a:p>
            <a:r>
              <a:rPr lang="en-US" sz="2600" i="1" dirty="0">
                <a:latin typeface="Times New Roman" panose="02020603050405020304" pitchFamily="18" charset="0"/>
                <a:ea typeface="Calibri" panose="020F0502020204030204" pitchFamily="34" charset="0"/>
                <a:cs typeface="Times New Roman" panose="02020603050405020304" pitchFamily="18" charset="0"/>
              </a:rPr>
              <a:t>Price = $8 per bushel of corn</a:t>
            </a:r>
            <a:endParaRPr lang="en-US" sz="2600" dirty="0"/>
          </a:p>
        </p:txBody>
      </p:sp>
      <p:sp>
        <p:nvSpPr>
          <p:cNvPr id="13" name="TextBox 12"/>
          <p:cNvSpPr txBox="1"/>
          <p:nvPr/>
        </p:nvSpPr>
        <p:spPr>
          <a:xfrm>
            <a:off x="2987638" y="5072946"/>
            <a:ext cx="3119765" cy="584775"/>
          </a:xfrm>
          <a:prstGeom prst="rect">
            <a:avLst/>
          </a:prstGeom>
          <a:noFill/>
        </p:spPr>
        <p:txBody>
          <a:bodyPr wrap="none" rtlCol="0">
            <a:spAutoFit/>
          </a:bodyPr>
          <a:lstStyle/>
          <a:p>
            <a:r>
              <a:rPr lang="en-US" dirty="0">
                <a:solidFill>
                  <a:srgbClr val="00B050"/>
                </a:solidFill>
              </a:rPr>
              <a:t>Time for round 3!</a:t>
            </a:r>
            <a:endParaRPr lang="en-US" dirty="0"/>
          </a:p>
        </p:txBody>
      </p:sp>
      <p:sp>
        <p:nvSpPr>
          <p:cNvPr id="14" name="TextBox 13"/>
          <p:cNvSpPr txBox="1"/>
          <p:nvPr/>
        </p:nvSpPr>
        <p:spPr>
          <a:xfrm>
            <a:off x="838199" y="5562600"/>
            <a:ext cx="7556500" cy="584775"/>
          </a:xfrm>
          <a:prstGeom prst="rect">
            <a:avLst/>
          </a:prstGeom>
          <a:noFill/>
        </p:spPr>
        <p:txBody>
          <a:bodyPr wrap="square" rtlCol="0">
            <a:spAutoFit/>
          </a:bodyPr>
          <a:lstStyle/>
          <a:p>
            <a:pPr algn="ctr"/>
            <a:r>
              <a:rPr lang="en-US" dirty="0"/>
              <a:t>Each team picks an additional farmworker.</a:t>
            </a:r>
          </a:p>
        </p:txBody>
      </p:sp>
      <p:sp>
        <p:nvSpPr>
          <p:cNvPr id="15" name="TextBox 14"/>
          <p:cNvSpPr txBox="1"/>
          <p:nvPr/>
        </p:nvSpPr>
        <p:spPr>
          <a:xfrm>
            <a:off x="2665770" y="3262805"/>
            <a:ext cx="389850" cy="338554"/>
          </a:xfrm>
          <a:prstGeom prst="rect">
            <a:avLst/>
          </a:prstGeom>
          <a:noFill/>
        </p:spPr>
        <p:txBody>
          <a:bodyPr wrap="none" rtlCol="0">
            <a:spAutoFit/>
          </a:bodyPr>
          <a:lstStyle/>
          <a:p>
            <a:r>
              <a:rPr lang="en-US" sz="1600" dirty="0"/>
              <a:t>14</a:t>
            </a:r>
          </a:p>
        </p:txBody>
      </p:sp>
      <p:sp>
        <p:nvSpPr>
          <p:cNvPr id="16" name="TextBox 15"/>
          <p:cNvSpPr txBox="1"/>
          <p:nvPr/>
        </p:nvSpPr>
        <p:spPr>
          <a:xfrm>
            <a:off x="3582095" y="3262805"/>
            <a:ext cx="287258" cy="338554"/>
          </a:xfrm>
          <a:prstGeom prst="rect">
            <a:avLst/>
          </a:prstGeom>
          <a:noFill/>
        </p:spPr>
        <p:txBody>
          <a:bodyPr wrap="none" rtlCol="0">
            <a:spAutoFit/>
          </a:bodyPr>
          <a:lstStyle/>
          <a:p>
            <a:r>
              <a:rPr lang="en-US" sz="1600" dirty="0"/>
              <a:t>4</a:t>
            </a:r>
          </a:p>
        </p:txBody>
      </p:sp>
      <p:sp>
        <p:nvSpPr>
          <p:cNvPr id="17" name="TextBox 16"/>
          <p:cNvSpPr txBox="1"/>
          <p:nvPr/>
        </p:nvSpPr>
        <p:spPr>
          <a:xfrm>
            <a:off x="4378318" y="3262805"/>
            <a:ext cx="587405" cy="338554"/>
          </a:xfrm>
          <a:prstGeom prst="rect">
            <a:avLst/>
          </a:prstGeom>
          <a:noFill/>
        </p:spPr>
        <p:txBody>
          <a:bodyPr wrap="none" rtlCol="0">
            <a:spAutoFit/>
          </a:bodyPr>
          <a:lstStyle/>
          <a:p>
            <a:r>
              <a:rPr lang="en-US" sz="1600" dirty="0"/>
              <a:t>$112</a:t>
            </a:r>
          </a:p>
        </p:txBody>
      </p:sp>
      <p:sp>
        <p:nvSpPr>
          <p:cNvPr id="18" name="TextBox 17"/>
          <p:cNvSpPr txBox="1"/>
          <p:nvPr/>
        </p:nvSpPr>
        <p:spPr>
          <a:xfrm>
            <a:off x="5202769" y="3279264"/>
            <a:ext cx="492443" cy="338554"/>
          </a:xfrm>
          <a:prstGeom prst="rect">
            <a:avLst/>
          </a:prstGeom>
          <a:noFill/>
        </p:spPr>
        <p:txBody>
          <a:bodyPr wrap="none" rtlCol="0">
            <a:spAutoFit/>
          </a:bodyPr>
          <a:lstStyle/>
          <a:p>
            <a:r>
              <a:rPr lang="en-US" sz="1600" dirty="0"/>
              <a:t>$10</a:t>
            </a:r>
          </a:p>
        </p:txBody>
      </p:sp>
      <p:sp>
        <p:nvSpPr>
          <p:cNvPr id="19" name="TextBox 18"/>
          <p:cNvSpPr txBox="1"/>
          <p:nvPr/>
        </p:nvSpPr>
        <p:spPr>
          <a:xfrm>
            <a:off x="6084176" y="3262805"/>
            <a:ext cx="492443" cy="338554"/>
          </a:xfrm>
          <a:prstGeom prst="rect">
            <a:avLst/>
          </a:prstGeom>
          <a:noFill/>
        </p:spPr>
        <p:txBody>
          <a:bodyPr wrap="none" rtlCol="0">
            <a:spAutoFit/>
          </a:bodyPr>
          <a:lstStyle/>
          <a:p>
            <a:r>
              <a:rPr lang="en-US" sz="1600" dirty="0"/>
              <a:t>$32</a:t>
            </a:r>
          </a:p>
        </p:txBody>
      </p:sp>
      <p:sp>
        <p:nvSpPr>
          <p:cNvPr id="20" name="TextBox 19"/>
          <p:cNvSpPr txBox="1"/>
          <p:nvPr/>
        </p:nvSpPr>
        <p:spPr>
          <a:xfrm>
            <a:off x="6924027" y="3272427"/>
            <a:ext cx="389850" cy="338554"/>
          </a:xfrm>
          <a:prstGeom prst="rect">
            <a:avLst/>
          </a:prstGeom>
          <a:noFill/>
        </p:spPr>
        <p:txBody>
          <a:bodyPr wrap="none" rtlCol="0">
            <a:spAutoFit/>
          </a:bodyPr>
          <a:lstStyle/>
          <a:p>
            <a:r>
              <a:rPr lang="en-US" sz="1600" dirty="0"/>
              <a:t>$5</a:t>
            </a:r>
          </a:p>
        </p:txBody>
      </p:sp>
    </p:spTree>
    <p:extLst>
      <p:ext uri="{BB962C8B-B14F-4D97-AF65-F5344CB8AC3E}">
        <p14:creationId xmlns:p14="http://schemas.microsoft.com/office/powerpoint/2010/main" val="391356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for Math! Sample Calculation…</a:t>
            </a:r>
          </a:p>
        </p:txBody>
      </p:sp>
      <p:pic>
        <p:nvPicPr>
          <p:cNvPr id="4" name="Picture 3"/>
          <p:cNvPicPr>
            <a:picLocks noChangeAspect="1"/>
          </p:cNvPicPr>
          <p:nvPr/>
        </p:nvPicPr>
        <p:blipFill>
          <a:blip r:embed="rId2"/>
          <a:stretch>
            <a:fillRect/>
          </a:stretch>
        </p:blipFill>
        <p:spPr>
          <a:xfrm>
            <a:off x="1606549" y="2200983"/>
            <a:ext cx="6019800" cy="2847975"/>
          </a:xfrm>
          <a:prstGeom prst="rect">
            <a:avLst/>
          </a:prstGeom>
        </p:spPr>
      </p:pic>
      <p:grpSp>
        <p:nvGrpSpPr>
          <p:cNvPr id="3" name="Group 2"/>
          <p:cNvGrpSpPr/>
          <p:nvPr/>
        </p:nvGrpSpPr>
        <p:grpSpPr>
          <a:xfrm>
            <a:off x="2667000" y="2940710"/>
            <a:ext cx="4657050" cy="369644"/>
            <a:chOff x="2667000" y="2940710"/>
            <a:chExt cx="4657050" cy="369644"/>
          </a:xfrm>
        </p:grpSpPr>
        <p:sp>
          <p:nvSpPr>
            <p:cNvPr id="5" name="TextBox 4"/>
            <p:cNvSpPr txBox="1"/>
            <p:nvPr/>
          </p:nvSpPr>
          <p:spPr>
            <a:xfrm>
              <a:off x="2667000" y="2971800"/>
              <a:ext cx="389850" cy="338554"/>
            </a:xfrm>
            <a:prstGeom prst="rect">
              <a:avLst/>
            </a:prstGeom>
            <a:noFill/>
          </p:spPr>
          <p:txBody>
            <a:bodyPr wrap="none" rtlCol="0">
              <a:spAutoFit/>
            </a:bodyPr>
            <a:lstStyle/>
            <a:p>
              <a:r>
                <a:rPr lang="en-US" sz="1600" dirty="0"/>
                <a:t>10</a:t>
              </a:r>
            </a:p>
          </p:txBody>
        </p:sp>
        <p:sp>
          <p:nvSpPr>
            <p:cNvPr id="6" name="TextBox 5"/>
            <p:cNvSpPr txBox="1"/>
            <p:nvPr/>
          </p:nvSpPr>
          <p:spPr>
            <a:xfrm>
              <a:off x="3505200" y="2971800"/>
              <a:ext cx="389850" cy="338554"/>
            </a:xfrm>
            <a:prstGeom prst="rect">
              <a:avLst/>
            </a:prstGeom>
            <a:noFill/>
          </p:spPr>
          <p:txBody>
            <a:bodyPr wrap="none" rtlCol="0">
              <a:spAutoFit/>
            </a:bodyPr>
            <a:lstStyle/>
            <a:p>
              <a:r>
                <a:rPr lang="en-US" sz="1600" dirty="0"/>
                <a:t>10</a:t>
              </a:r>
            </a:p>
          </p:txBody>
        </p:sp>
        <p:sp>
          <p:nvSpPr>
            <p:cNvPr id="7" name="TextBox 6"/>
            <p:cNvSpPr txBox="1"/>
            <p:nvPr/>
          </p:nvSpPr>
          <p:spPr>
            <a:xfrm>
              <a:off x="4421525" y="2955341"/>
              <a:ext cx="492443" cy="338554"/>
            </a:xfrm>
            <a:prstGeom prst="rect">
              <a:avLst/>
            </a:prstGeom>
            <a:noFill/>
          </p:spPr>
          <p:txBody>
            <a:bodyPr wrap="none" rtlCol="0">
              <a:spAutoFit/>
            </a:bodyPr>
            <a:lstStyle/>
            <a:p>
              <a:r>
                <a:rPr lang="en-US" sz="1600" dirty="0"/>
                <a:t>$80</a:t>
              </a:r>
            </a:p>
          </p:txBody>
        </p:sp>
        <p:sp>
          <p:nvSpPr>
            <p:cNvPr id="8" name="TextBox 7"/>
            <p:cNvSpPr txBox="1"/>
            <p:nvPr/>
          </p:nvSpPr>
          <p:spPr>
            <a:xfrm>
              <a:off x="5259725" y="2955341"/>
              <a:ext cx="389850" cy="338554"/>
            </a:xfrm>
            <a:prstGeom prst="rect">
              <a:avLst/>
            </a:prstGeom>
            <a:noFill/>
          </p:spPr>
          <p:txBody>
            <a:bodyPr wrap="none" rtlCol="0">
              <a:spAutoFit/>
            </a:bodyPr>
            <a:lstStyle/>
            <a:p>
              <a:r>
                <a:rPr lang="en-US" sz="1600" dirty="0"/>
                <a:t>$5</a:t>
              </a:r>
            </a:p>
          </p:txBody>
        </p:sp>
        <p:sp>
          <p:nvSpPr>
            <p:cNvPr id="9" name="TextBox 8"/>
            <p:cNvSpPr txBox="1"/>
            <p:nvPr/>
          </p:nvSpPr>
          <p:spPr>
            <a:xfrm>
              <a:off x="6096000" y="2955341"/>
              <a:ext cx="492443" cy="338554"/>
            </a:xfrm>
            <a:prstGeom prst="rect">
              <a:avLst/>
            </a:prstGeom>
            <a:noFill/>
          </p:spPr>
          <p:txBody>
            <a:bodyPr wrap="none" rtlCol="0">
              <a:spAutoFit/>
            </a:bodyPr>
            <a:lstStyle/>
            <a:p>
              <a:r>
                <a:rPr lang="en-US" sz="1600" dirty="0"/>
                <a:t>$80</a:t>
              </a:r>
            </a:p>
          </p:txBody>
        </p:sp>
        <p:sp>
          <p:nvSpPr>
            <p:cNvPr id="10" name="TextBox 9"/>
            <p:cNvSpPr txBox="1"/>
            <p:nvPr/>
          </p:nvSpPr>
          <p:spPr>
            <a:xfrm>
              <a:off x="6934200" y="2940710"/>
              <a:ext cx="389850" cy="338554"/>
            </a:xfrm>
            <a:prstGeom prst="rect">
              <a:avLst/>
            </a:prstGeom>
            <a:noFill/>
          </p:spPr>
          <p:txBody>
            <a:bodyPr wrap="none" rtlCol="0">
              <a:spAutoFit/>
            </a:bodyPr>
            <a:lstStyle/>
            <a:p>
              <a:r>
                <a:rPr lang="en-US" sz="1600" dirty="0"/>
                <a:t>$5</a:t>
              </a:r>
            </a:p>
          </p:txBody>
        </p:sp>
      </p:grpSp>
      <p:sp>
        <p:nvSpPr>
          <p:cNvPr id="11" name="Rectangle 10"/>
          <p:cNvSpPr/>
          <p:nvPr/>
        </p:nvSpPr>
        <p:spPr>
          <a:xfrm>
            <a:off x="37795" y="1555402"/>
            <a:ext cx="3905108" cy="492443"/>
          </a:xfrm>
          <a:prstGeom prst="rect">
            <a:avLst/>
          </a:prstGeom>
        </p:spPr>
        <p:txBody>
          <a:bodyPr wrap="none">
            <a:spAutoFit/>
          </a:bodyPr>
          <a:lstStyle/>
          <a:p>
            <a:r>
              <a:rPr lang="en-US" sz="2600" i="1" dirty="0">
                <a:latin typeface="Times New Roman" panose="02020603050405020304" pitchFamily="18" charset="0"/>
                <a:ea typeface="Calibri" panose="020F0502020204030204" pitchFamily="34" charset="0"/>
                <a:cs typeface="Times New Roman" panose="02020603050405020304" pitchFamily="18" charset="0"/>
              </a:rPr>
              <a:t>Wage = $5 per farmworker</a:t>
            </a:r>
            <a:endParaRPr lang="en-US" sz="2600" dirty="0"/>
          </a:p>
        </p:txBody>
      </p:sp>
      <p:sp>
        <p:nvSpPr>
          <p:cNvPr id="12" name="Rectangle 11"/>
          <p:cNvSpPr/>
          <p:nvPr/>
        </p:nvSpPr>
        <p:spPr>
          <a:xfrm>
            <a:off x="4216478" y="1546812"/>
            <a:ext cx="4148893" cy="492443"/>
          </a:xfrm>
          <a:prstGeom prst="rect">
            <a:avLst/>
          </a:prstGeom>
        </p:spPr>
        <p:txBody>
          <a:bodyPr wrap="none">
            <a:spAutoFit/>
          </a:bodyPr>
          <a:lstStyle/>
          <a:p>
            <a:r>
              <a:rPr lang="en-US" sz="2600" i="1" dirty="0">
                <a:latin typeface="Times New Roman" panose="02020603050405020304" pitchFamily="18" charset="0"/>
                <a:ea typeface="Calibri" panose="020F0502020204030204" pitchFamily="34" charset="0"/>
                <a:cs typeface="Times New Roman" panose="02020603050405020304" pitchFamily="18" charset="0"/>
              </a:rPr>
              <a:t>Price = $8 per bushel of corn</a:t>
            </a:r>
            <a:endParaRPr lang="en-US" sz="2600" dirty="0"/>
          </a:p>
        </p:txBody>
      </p:sp>
      <p:sp>
        <p:nvSpPr>
          <p:cNvPr id="13" name="TextBox 12"/>
          <p:cNvSpPr txBox="1"/>
          <p:nvPr/>
        </p:nvSpPr>
        <p:spPr>
          <a:xfrm>
            <a:off x="2987638" y="5072946"/>
            <a:ext cx="3119765" cy="584775"/>
          </a:xfrm>
          <a:prstGeom prst="rect">
            <a:avLst/>
          </a:prstGeom>
          <a:noFill/>
        </p:spPr>
        <p:txBody>
          <a:bodyPr wrap="none" rtlCol="0">
            <a:spAutoFit/>
          </a:bodyPr>
          <a:lstStyle/>
          <a:p>
            <a:r>
              <a:rPr lang="en-US" dirty="0">
                <a:solidFill>
                  <a:srgbClr val="00B050"/>
                </a:solidFill>
              </a:rPr>
              <a:t>Time for round 4!</a:t>
            </a:r>
            <a:endParaRPr lang="en-US" dirty="0"/>
          </a:p>
        </p:txBody>
      </p:sp>
      <p:sp>
        <p:nvSpPr>
          <p:cNvPr id="14" name="TextBox 13"/>
          <p:cNvSpPr txBox="1"/>
          <p:nvPr/>
        </p:nvSpPr>
        <p:spPr>
          <a:xfrm>
            <a:off x="838199" y="5562600"/>
            <a:ext cx="7556500" cy="584775"/>
          </a:xfrm>
          <a:prstGeom prst="rect">
            <a:avLst/>
          </a:prstGeom>
          <a:noFill/>
        </p:spPr>
        <p:txBody>
          <a:bodyPr wrap="square" rtlCol="0">
            <a:spAutoFit/>
          </a:bodyPr>
          <a:lstStyle/>
          <a:p>
            <a:pPr algn="ctr"/>
            <a:r>
              <a:rPr lang="en-US" dirty="0"/>
              <a:t>Each team picks an additional farmworker.</a:t>
            </a:r>
          </a:p>
        </p:txBody>
      </p:sp>
      <p:grpSp>
        <p:nvGrpSpPr>
          <p:cNvPr id="21" name="Group 20"/>
          <p:cNvGrpSpPr/>
          <p:nvPr/>
        </p:nvGrpSpPr>
        <p:grpSpPr>
          <a:xfrm>
            <a:off x="2665770" y="3262805"/>
            <a:ext cx="4648107" cy="355013"/>
            <a:chOff x="2665770" y="3262805"/>
            <a:chExt cx="4648107" cy="355013"/>
          </a:xfrm>
        </p:grpSpPr>
        <p:sp>
          <p:nvSpPr>
            <p:cNvPr id="15" name="TextBox 14"/>
            <p:cNvSpPr txBox="1"/>
            <p:nvPr/>
          </p:nvSpPr>
          <p:spPr>
            <a:xfrm>
              <a:off x="2665770" y="3262805"/>
              <a:ext cx="389850" cy="338554"/>
            </a:xfrm>
            <a:prstGeom prst="rect">
              <a:avLst/>
            </a:prstGeom>
            <a:noFill/>
          </p:spPr>
          <p:txBody>
            <a:bodyPr wrap="none" rtlCol="0">
              <a:spAutoFit/>
            </a:bodyPr>
            <a:lstStyle/>
            <a:p>
              <a:r>
                <a:rPr lang="en-US" sz="1600" dirty="0"/>
                <a:t>14</a:t>
              </a:r>
            </a:p>
          </p:txBody>
        </p:sp>
        <p:sp>
          <p:nvSpPr>
            <p:cNvPr id="16" name="TextBox 15"/>
            <p:cNvSpPr txBox="1"/>
            <p:nvPr/>
          </p:nvSpPr>
          <p:spPr>
            <a:xfrm>
              <a:off x="3582095" y="3262805"/>
              <a:ext cx="287258" cy="338554"/>
            </a:xfrm>
            <a:prstGeom prst="rect">
              <a:avLst/>
            </a:prstGeom>
            <a:noFill/>
          </p:spPr>
          <p:txBody>
            <a:bodyPr wrap="none" rtlCol="0">
              <a:spAutoFit/>
            </a:bodyPr>
            <a:lstStyle/>
            <a:p>
              <a:r>
                <a:rPr lang="en-US" sz="1600" dirty="0"/>
                <a:t>4</a:t>
              </a:r>
            </a:p>
          </p:txBody>
        </p:sp>
        <p:sp>
          <p:nvSpPr>
            <p:cNvPr id="17" name="TextBox 16"/>
            <p:cNvSpPr txBox="1"/>
            <p:nvPr/>
          </p:nvSpPr>
          <p:spPr>
            <a:xfrm>
              <a:off x="4378318" y="3262805"/>
              <a:ext cx="587405" cy="338554"/>
            </a:xfrm>
            <a:prstGeom prst="rect">
              <a:avLst/>
            </a:prstGeom>
            <a:noFill/>
          </p:spPr>
          <p:txBody>
            <a:bodyPr wrap="none" rtlCol="0">
              <a:spAutoFit/>
            </a:bodyPr>
            <a:lstStyle/>
            <a:p>
              <a:r>
                <a:rPr lang="en-US" sz="1600" dirty="0"/>
                <a:t>$112</a:t>
              </a:r>
            </a:p>
          </p:txBody>
        </p:sp>
        <p:sp>
          <p:nvSpPr>
            <p:cNvPr id="18" name="TextBox 17"/>
            <p:cNvSpPr txBox="1"/>
            <p:nvPr/>
          </p:nvSpPr>
          <p:spPr>
            <a:xfrm>
              <a:off x="5202769" y="3279264"/>
              <a:ext cx="492443" cy="338554"/>
            </a:xfrm>
            <a:prstGeom prst="rect">
              <a:avLst/>
            </a:prstGeom>
            <a:noFill/>
          </p:spPr>
          <p:txBody>
            <a:bodyPr wrap="none" rtlCol="0">
              <a:spAutoFit/>
            </a:bodyPr>
            <a:lstStyle/>
            <a:p>
              <a:r>
                <a:rPr lang="en-US" sz="1600" dirty="0"/>
                <a:t>$10</a:t>
              </a:r>
            </a:p>
          </p:txBody>
        </p:sp>
        <p:sp>
          <p:nvSpPr>
            <p:cNvPr id="19" name="TextBox 18"/>
            <p:cNvSpPr txBox="1"/>
            <p:nvPr/>
          </p:nvSpPr>
          <p:spPr>
            <a:xfrm>
              <a:off x="6084176" y="3262805"/>
              <a:ext cx="492443" cy="338554"/>
            </a:xfrm>
            <a:prstGeom prst="rect">
              <a:avLst/>
            </a:prstGeom>
            <a:noFill/>
          </p:spPr>
          <p:txBody>
            <a:bodyPr wrap="none" rtlCol="0">
              <a:spAutoFit/>
            </a:bodyPr>
            <a:lstStyle/>
            <a:p>
              <a:r>
                <a:rPr lang="en-US" sz="1600" dirty="0"/>
                <a:t>$32</a:t>
              </a:r>
            </a:p>
          </p:txBody>
        </p:sp>
        <p:sp>
          <p:nvSpPr>
            <p:cNvPr id="20" name="TextBox 19"/>
            <p:cNvSpPr txBox="1"/>
            <p:nvPr/>
          </p:nvSpPr>
          <p:spPr>
            <a:xfrm>
              <a:off x="6924027" y="3272427"/>
              <a:ext cx="389850" cy="338554"/>
            </a:xfrm>
            <a:prstGeom prst="rect">
              <a:avLst/>
            </a:prstGeom>
            <a:noFill/>
          </p:spPr>
          <p:txBody>
            <a:bodyPr wrap="none" rtlCol="0">
              <a:spAutoFit/>
            </a:bodyPr>
            <a:lstStyle/>
            <a:p>
              <a:r>
                <a:rPr lang="en-US" sz="1600" dirty="0"/>
                <a:t>$5</a:t>
              </a:r>
            </a:p>
          </p:txBody>
        </p:sp>
      </p:grpSp>
      <p:sp>
        <p:nvSpPr>
          <p:cNvPr id="22" name="TextBox 21"/>
          <p:cNvSpPr txBox="1"/>
          <p:nvPr/>
        </p:nvSpPr>
        <p:spPr>
          <a:xfrm>
            <a:off x="2665770" y="3612753"/>
            <a:ext cx="389850" cy="338554"/>
          </a:xfrm>
          <a:prstGeom prst="rect">
            <a:avLst/>
          </a:prstGeom>
          <a:noFill/>
        </p:spPr>
        <p:txBody>
          <a:bodyPr wrap="none" rtlCol="0">
            <a:spAutoFit/>
          </a:bodyPr>
          <a:lstStyle/>
          <a:p>
            <a:r>
              <a:rPr lang="en-US" sz="1600" dirty="0"/>
              <a:t>15</a:t>
            </a:r>
          </a:p>
        </p:txBody>
      </p:sp>
      <p:sp>
        <p:nvSpPr>
          <p:cNvPr id="23" name="TextBox 22"/>
          <p:cNvSpPr txBox="1"/>
          <p:nvPr/>
        </p:nvSpPr>
        <p:spPr>
          <a:xfrm>
            <a:off x="3582095" y="3610981"/>
            <a:ext cx="287258" cy="338554"/>
          </a:xfrm>
          <a:prstGeom prst="rect">
            <a:avLst/>
          </a:prstGeom>
          <a:noFill/>
        </p:spPr>
        <p:txBody>
          <a:bodyPr wrap="none" rtlCol="0">
            <a:spAutoFit/>
          </a:bodyPr>
          <a:lstStyle/>
          <a:p>
            <a:r>
              <a:rPr lang="en-US" sz="1600" dirty="0"/>
              <a:t>1</a:t>
            </a:r>
          </a:p>
        </p:txBody>
      </p:sp>
      <p:sp>
        <p:nvSpPr>
          <p:cNvPr id="24" name="TextBox 23"/>
          <p:cNvSpPr txBox="1"/>
          <p:nvPr/>
        </p:nvSpPr>
        <p:spPr>
          <a:xfrm>
            <a:off x="4363707" y="3610981"/>
            <a:ext cx="595035" cy="338554"/>
          </a:xfrm>
          <a:prstGeom prst="rect">
            <a:avLst/>
          </a:prstGeom>
          <a:noFill/>
        </p:spPr>
        <p:txBody>
          <a:bodyPr wrap="none" rtlCol="0">
            <a:spAutoFit/>
          </a:bodyPr>
          <a:lstStyle/>
          <a:p>
            <a:r>
              <a:rPr lang="en-US" sz="1600" dirty="0"/>
              <a:t>$120</a:t>
            </a:r>
          </a:p>
        </p:txBody>
      </p:sp>
      <p:sp>
        <p:nvSpPr>
          <p:cNvPr id="25" name="TextBox 24"/>
          <p:cNvSpPr txBox="1"/>
          <p:nvPr/>
        </p:nvSpPr>
        <p:spPr>
          <a:xfrm>
            <a:off x="5211623" y="3603187"/>
            <a:ext cx="492443" cy="338554"/>
          </a:xfrm>
          <a:prstGeom prst="rect">
            <a:avLst/>
          </a:prstGeom>
          <a:noFill/>
        </p:spPr>
        <p:txBody>
          <a:bodyPr wrap="none" rtlCol="0">
            <a:spAutoFit/>
          </a:bodyPr>
          <a:lstStyle/>
          <a:p>
            <a:r>
              <a:rPr lang="en-US" sz="1600" dirty="0"/>
              <a:t>$15</a:t>
            </a:r>
          </a:p>
        </p:txBody>
      </p:sp>
      <p:sp>
        <p:nvSpPr>
          <p:cNvPr id="26" name="TextBox 25"/>
          <p:cNvSpPr txBox="1"/>
          <p:nvPr/>
        </p:nvSpPr>
        <p:spPr>
          <a:xfrm>
            <a:off x="6119112" y="3604288"/>
            <a:ext cx="389850" cy="338554"/>
          </a:xfrm>
          <a:prstGeom prst="rect">
            <a:avLst/>
          </a:prstGeom>
          <a:noFill/>
        </p:spPr>
        <p:txBody>
          <a:bodyPr wrap="none" rtlCol="0">
            <a:spAutoFit/>
          </a:bodyPr>
          <a:lstStyle/>
          <a:p>
            <a:r>
              <a:rPr lang="en-US" sz="1600" dirty="0"/>
              <a:t>$8</a:t>
            </a:r>
          </a:p>
        </p:txBody>
      </p:sp>
      <p:sp>
        <p:nvSpPr>
          <p:cNvPr id="27" name="TextBox 26"/>
          <p:cNvSpPr txBox="1"/>
          <p:nvPr/>
        </p:nvSpPr>
        <p:spPr>
          <a:xfrm>
            <a:off x="6934200" y="3631650"/>
            <a:ext cx="389850" cy="338554"/>
          </a:xfrm>
          <a:prstGeom prst="rect">
            <a:avLst/>
          </a:prstGeom>
          <a:noFill/>
        </p:spPr>
        <p:txBody>
          <a:bodyPr wrap="none" rtlCol="0">
            <a:spAutoFit/>
          </a:bodyPr>
          <a:lstStyle/>
          <a:p>
            <a:r>
              <a:rPr lang="en-US" sz="1600" dirty="0"/>
              <a:t>$5</a:t>
            </a:r>
          </a:p>
        </p:txBody>
      </p:sp>
    </p:spTree>
    <p:extLst>
      <p:ext uri="{BB962C8B-B14F-4D97-AF65-F5344CB8AC3E}">
        <p14:creationId xmlns:p14="http://schemas.microsoft.com/office/powerpoint/2010/main" val="288206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2" grpId="0"/>
      <p:bldP spid="23" grpId="0"/>
      <p:bldP spid="24" grpId="0"/>
      <p:bldP spid="25"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for Math! Sample Calculation…</a:t>
            </a:r>
          </a:p>
        </p:txBody>
      </p:sp>
      <p:grpSp>
        <p:nvGrpSpPr>
          <p:cNvPr id="3" name="Group 2"/>
          <p:cNvGrpSpPr/>
          <p:nvPr/>
        </p:nvGrpSpPr>
        <p:grpSpPr>
          <a:xfrm>
            <a:off x="2667000" y="2940710"/>
            <a:ext cx="4657050" cy="369644"/>
            <a:chOff x="2667000" y="2940710"/>
            <a:chExt cx="4657050" cy="369644"/>
          </a:xfrm>
        </p:grpSpPr>
        <p:sp>
          <p:nvSpPr>
            <p:cNvPr id="5" name="TextBox 4"/>
            <p:cNvSpPr txBox="1"/>
            <p:nvPr/>
          </p:nvSpPr>
          <p:spPr>
            <a:xfrm>
              <a:off x="2667000" y="2971800"/>
              <a:ext cx="389850" cy="338554"/>
            </a:xfrm>
            <a:prstGeom prst="rect">
              <a:avLst/>
            </a:prstGeom>
            <a:noFill/>
          </p:spPr>
          <p:txBody>
            <a:bodyPr wrap="none" rtlCol="0">
              <a:spAutoFit/>
            </a:bodyPr>
            <a:lstStyle/>
            <a:p>
              <a:r>
                <a:rPr lang="en-US" sz="1600" dirty="0"/>
                <a:t>10</a:t>
              </a:r>
            </a:p>
          </p:txBody>
        </p:sp>
        <p:sp>
          <p:nvSpPr>
            <p:cNvPr id="6" name="TextBox 5"/>
            <p:cNvSpPr txBox="1"/>
            <p:nvPr/>
          </p:nvSpPr>
          <p:spPr>
            <a:xfrm>
              <a:off x="3505200" y="2971800"/>
              <a:ext cx="389850" cy="338554"/>
            </a:xfrm>
            <a:prstGeom prst="rect">
              <a:avLst/>
            </a:prstGeom>
            <a:noFill/>
          </p:spPr>
          <p:txBody>
            <a:bodyPr wrap="none" rtlCol="0">
              <a:spAutoFit/>
            </a:bodyPr>
            <a:lstStyle/>
            <a:p>
              <a:r>
                <a:rPr lang="en-US" sz="1600" dirty="0"/>
                <a:t>10</a:t>
              </a:r>
            </a:p>
          </p:txBody>
        </p:sp>
        <p:sp>
          <p:nvSpPr>
            <p:cNvPr id="7" name="TextBox 6"/>
            <p:cNvSpPr txBox="1"/>
            <p:nvPr/>
          </p:nvSpPr>
          <p:spPr>
            <a:xfrm>
              <a:off x="4421525" y="2955341"/>
              <a:ext cx="492443" cy="338554"/>
            </a:xfrm>
            <a:prstGeom prst="rect">
              <a:avLst/>
            </a:prstGeom>
            <a:noFill/>
          </p:spPr>
          <p:txBody>
            <a:bodyPr wrap="none" rtlCol="0">
              <a:spAutoFit/>
            </a:bodyPr>
            <a:lstStyle/>
            <a:p>
              <a:r>
                <a:rPr lang="en-US" sz="1600" dirty="0"/>
                <a:t>$80</a:t>
              </a:r>
            </a:p>
          </p:txBody>
        </p:sp>
        <p:sp>
          <p:nvSpPr>
            <p:cNvPr id="8" name="TextBox 7"/>
            <p:cNvSpPr txBox="1"/>
            <p:nvPr/>
          </p:nvSpPr>
          <p:spPr>
            <a:xfrm>
              <a:off x="5259725" y="2955341"/>
              <a:ext cx="389850" cy="338554"/>
            </a:xfrm>
            <a:prstGeom prst="rect">
              <a:avLst/>
            </a:prstGeom>
            <a:noFill/>
          </p:spPr>
          <p:txBody>
            <a:bodyPr wrap="none" rtlCol="0">
              <a:spAutoFit/>
            </a:bodyPr>
            <a:lstStyle/>
            <a:p>
              <a:r>
                <a:rPr lang="en-US" sz="1600" dirty="0"/>
                <a:t>$5</a:t>
              </a:r>
            </a:p>
          </p:txBody>
        </p:sp>
        <p:sp>
          <p:nvSpPr>
            <p:cNvPr id="9" name="TextBox 8"/>
            <p:cNvSpPr txBox="1"/>
            <p:nvPr/>
          </p:nvSpPr>
          <p:spPr>
            <a:xfrm>
              <a:off x="6096000" y="2955341"/>
              <a:ext cx="492443" cy="338554"/>
            </a:xfrm>
            <a:prstGeom prst="rect">
              <a:avLst/>
            </a:prstGeom>
            <a:noFill/>
          </p:spPr>
          <p:txBody>
            <a:bodyPr wrap="none" rtlCol="0">
              <a:spAutoFit/>
            </a:bodyPr>
            <a:lstStyle/>
            <a:p>
              <a:r>
                <a:rPr lang="en-US" sz="1600" dirty="0"/>
                <a:t>$80</a:t>
              </a:r>
            </a:p>
          </p:txBody>
        </p:sp>
        <p:sp>
          <p:nvSpPr>
            <p:cNvPr id="10" name="TextBox 9"/>
            <p:cNvSpPr txBox="1"/>
            <p:nvPr/>
          </p:nvSpPr>
          <p:spPr>
            <a:xfrm>
              <a:off x="6934200" y="2940710"/>
              <a:ext cx="389850" cy="338554"/>
            </a:xfrm>
            <a:prstGeom prst="rect">
              <a:avLst/>
            </a:prstGeom>
            <a:noFill/>
          </p:spPr>
          <p:txBody>
            <a:bodyPr wrap="none" rtlCol="0">
              <a:spAutoFit/>
            </a:bodyPr>
            <a:lstStyle/>
            <a:p>
              <a:r>
                <a:rPr lang="en-US" sz="1600" dirty="0"/>
                <a:t>$5</a:t>
              </a:r>
            </a:p>
          </p:txBody>
        </p:sp>
      </p:grpSp>
      <p:sp>
        <p:nvSpPr>
          <p:cNvPr id="11" name="Rectangle 10"/>
          <p:cNvSpPr/>
          <p:nvPr/>
        </p:nvSpPr>
        <p:spPr>
          <a:xfrm>
            <a:off x="37795" y="1555402"/>
            <a:ext cx="3905108" cy="492443"/>
          </a:xfrm>
          <a:prstGeom prst="rect">
            <a:avLst/>
          </a:prstGeom>
        </p:spPr>
        <p:txBody>
          <a:bodyPr wrap="none">
            <a:spAutoFit/>
          </a:bodyPr>
          <a:lstStyle/>
          <a:p>
            <a:r>
              <a:rPr lang="en-US" sz="2600" i="1" dirty="0">
                <a:latin typeface="Times New Roman" panose="02020603050405020304" pitchFamily="18" charset="0"/>
                <a:ea typeface="Calibri" panose="020F0502020204030204" pitchFamily="34" charset="0"/>
                <a:cs typeface="Times New Roman" panose="02020603050405020304" pitchFamily="18" charset="0"/>
              </a:rPr>
              <a:t>Wage = $5 per farmworker</a:t>
            </a:r>
            <a:endParaRPr lang="en-US" sz="2600" dirty="0"/>
          </a:p>
        </p:txBody>
      </p:sp>
      <p:sp>
        <p:nvSpPr>
          <p:cNvPr id="12" name="Rectangle 11"/>
          <p:cNvSpPr/>
          <p:nvPr/>
        </p:nvSpPr>
        <p:spPr>
          <a:xfrm>
            <a:off x="4216478" y="1546812"/>
            <a:ext cx="4148893" cy="492443"/>
          </a:xfrm>
          <a:prstGeom prst="rect">
            <a:avLst/>
          </a:prstGeom>
        </p:spPr>
        <p:txBody>
          <a:bodyPr wrap="none">
            <a:spAutoFit/>
          </a:bodyPr>
          <a:lstStyle/>
          <a:p>
            <a:r>
              <a:rPr lang="en-US" sz="2600" i="1" dirty="0">
                <a:latin typeface="Times New Roman" panose="02020603050405020304" pitchFamily="18" charset="0"/>
                <a:ea typeface="Calibri" panose="020F0502020204030204" pitchFamily="34" charset="0"/>
                <a:cs typeface="Times New Roman" panose="02020603050405020304" pitchFamily="18" charset="0"/>
              </a:rPr>
              <a:t>Price = $8 per bushel of corn</a:t>
            </a:r>
            <a:endParaRPr lang="en-US" sz="2600" dirty="0"/>
          </a:p>
        </p:txBody>
      </p:sp>
      <p:sp>
        <p:nvSpPr>
          <p:cNvPr id="13" name="TextBox 12"/>
          <p:cNvSpPr txBox="1"/>
          <p:nvPr/>
        </p:nvSpPr>
        <p:spPr>
          <a:xfrm>
            <a:off x="2291740" y="5406756"/>
            <a:ext cx="4905510" cy="584775"/>
          </a:xfrm>
          <a:prstGeom prst="rect">
            <a:avLst/>
          </a:prstGeom>
          <a:noFill/>
        </p:spPr>
        <p:txBody>
          <a:bodyPr wrap="none" rtlCol="0">
            <a:spAutoFit/>
          </a:bodyPr>
          <a:lstStyle/>
          <a:p>
            <a:r>
              <a:rPr lang="en-US" dirty="0">
                <a:solidFill>
                  <a:srgbClr val="00B050"/>
                </a:solidFill>
              </a:rPr>
              <a:t>Do we need to run round 5?</a:t>
            </a:r>
            <a:endParaRPr lang="en-US" dirty="0"/>
          </a:p>
        </p:txBody>
      </p:sp>
      <p:grpSp>
        <p:nvGrpSpPr>
          <p:cNvPr id="21" name="Group 20"/>
          <p:cNvGrpSpPr/>
          <p:nvPr/>
        </p:nvGrpSpPr>
        <p:grpSpPr>
          <a:xfrm>
            <a:off x="2665770" y="3262805"/>
            <a:ext cx="4648107" cy="355013"/>
            <a:chOff x="2665770" y="3262805"/>
            <a:chExt cx="4648107" cy="355013"/>
          </a:xfrm>
        </p:grpSpPr>
        <p:sp>
          <p:nvSpPr>
            <p:cNvPr id="15" name="TextBox 14"/>
            <p:cNvSpPr txBox="1"/>
            <p:nvPr/>
          </p:nvSpPr>
          <p:spPr>
            <a:xfrm>
              <a:off x="2665770" y="3262805"/>
              <a:ext cx="389850" cy="338554"/>
            </a:xfrm>
            <a:prstGeom prst="rect">
              <a:avLst/>
            </a:prstGeom>
            <a:noFill/>
          </p:spPr>
          <p:txBody>
            <a:bodyPr wrap="none" rtlCol="0">
              <a:spAutoFit/>
            </a:bodyPr>
            <a:lstStyle/>
            <a:p>
              <a:r>
                <a:rPr lang="en-US" sz="1600" dirty="0"/>
                <a:t>14</a:t>
              </a:r>
            </a:p>
          </p:txBody>
        </p:sp>
        <p:sp>
          <p:nvSpPr>
            <p:cNvPr id="16" name="TextBox 15"/>
            <p:cNvSpPr txBox="1"/>
            <p:nvPr/>
          </p:nvSpPr>
          <p:spPr>
            <a:xfrm>
              <a:off x="3582095" y="3262805"/>
              <a:ext cx="287258" cy="338554"/>
            </a:xfrm>
            <a:prstGeom prst="rect">
              <a:avLst/>
            </a:prstGeom>
            <a:noFill/>
          </p:spPr>
          <p:txBody>
            <a:bodyPr wrap="none" rtlCol="0">
              <a:spAutoFit/>
            </a:bodyPr>
            <a:lstStyle/>
            <a:p>
              <a:r>
                <a:rPr lang="en-US" sz="1600" dirty="0"/>
                <a:t>4</a:t>
              </a:r>
            </a:p>
          </p:txBody>
        </p:sp>
        <p:sp>
          <p:nvSpPr>
            <p:cNvPr id="17" name="TextBox 16"/>
            <p:cNvSpPr txBox="1"/>
            <p:nvPr/>
          </p:nvSpPr>
          <p:spPr>
            <a:xfrm>
              <a:off x="4378318" y="3262805"/>
              <a:ext cx="587405" cy="338554"/>
            </a:xfrm>
            <a:prstGeom prst="rect">
              <a:avLst/>
            </a:prstGeom>
            <a:noFill/>
          </p:spPr>
          <p:txBody>
            <a:bodyPr wrap="none" rtlCol="0">
              <a:spAutoFit/>
            </a:bodyPr>
            <a:lstStyle/>
            <a:p>
              <a:r>
                <a:rPr lang="en-US" sz="1600" dirty="0"/>
                <a:t>$112</a:t>
              </a:r>
            </a:p>
          </p:txBody>
        </p:sp>
        <p:sp>
          <p:nvSpPr>
            <p:cNvPr id="18" name="TextBox 17"/>
            <p:cNvSpPr txBox="1"/>
            <p:nvPr/>
          </p:nvSpPr>
          <p:spPr>
            <a:xfrm>
              <a:off x="5202769" y="3279264"/>
              <a:ext cx="492443" cy="338554"/>
            </a:xfrm>
            <a:prstGeom prst="rect">
              <a:avLst/>
            </a:prstGeom>
            <a:noFill/>
          </p:spPr>
          <p:txBody>
            <a:bodyPr wrap="none" rtlCol="0">
              <a:spAutoFit/>
            </a:bodyPr>
            <a:lstStyle/>
            <a:p>
              <a:r>
                <a:rPr lang="en-US" sz="1600" dirty="0"/>
                <a:t>$10</a:t>
              </a:r>
            </a:p>
          </p:txBody>
        </p:sp>
        <p:sp>
          <p:nvSpPr>
            <p:cNvPr id="19" name="TextBox 18"/>
            <p:cNvSpPr txBox="1"/>
            <p:nvPr/>
          </p:nvSpPr>
          <p:spPr>
            <a:xfrm>
              <a:off x="6084176" y="3262805"/>
              <a:ext cx="492443" cy="338554"/>
            </a:xfrm>
            <a:prstGeom prst="rect">
              <a:avLst/>
            </a:prstGeom>
            <a:noFill/>
          </p:spPr>
          <p:txBody>
            <a:bodyPr wrap="none" rtlCol="0">
              <a:spAutoFit/>
            </a:bodyPr>
            <a:lstStyle/>
            <a:p>
              <a:r>
                <a:rPr lang="en-US" sz="1600" dirty="0"/>
                <a:t>$32</a:t>
              </a:r>
            </a:p>
          </p:txBody>
        </p:sp>
        <p:sp>
          <p:nvSpPr>
            <p:cNvPr id="20" name="TextBox 19"/>
            <p:cNvSpPr txBox="1"/>
            <p:nvPr/>
          </p:nvSpPr>
          <p:spPr>
            <a:xfrm>
              <a:off x="6924027" y="3272427"/>
              <a:ext cx="389850" cy="338554"/>
            </a:xfrm>
            <a:prstGeom prst="rect">
              <a:avLst/>
            </a:prstGeom>
            <a:noFill/>
          </p:spPr>
          <p:txBody>
            <a:bodyPr wrap="none" rtlCol="0">
              <a:spAutoFit/>
            </a:bodyPr>
            <a:lstStyle/>
            <a:p>
              <a:r>
                <a:rPr lang="en-US" sz="1600" dirty="0"/>
                <a:t>$5</a:t>
              </a:r>
            </a:p>
          </p:txBody>
        </p:sp>
      </p:grpSp>
      <p:grpSp>
        <p:nvGrpSpPr>
          <p:cNvPr id="28" name="Group 27"/>
          <p:cNvGrpSpPr/>
          <p:nvPr/>
        </p:nvGrpSpPr>
        <p:grpSpPr>
          <a:xfrm>
            <a:off x="1606549" y="2200983"/>
            <a:ext cx="6019800" cy="2847975"/>
            <a:chOff x="1606549" y="2200983"/>
            <a:chExt cx="6019800" cy="2847975"/>
          </a:xfrm>
        </p:grpSpPr>
        <p:pic>
          <p:nvPicPr>
            <p:cNvPr id="4" name="Picture 3"/>
            <p:cNvPicPr>
              <a:picLocks noChangeAspect="1"/>
            </p:cNvPicPr>
            <p:nvPr/>
          </p:nvPicPr>
          <p:blipFill>
            <a:blip r:embed="rId2"/>
            <a:stretch>
              <a:fillRect/>
            </a:stretch>
          </p:blipFill>
          <p:spPr>
            <a:xfrm>
              <a:off x="1606549" y="2200983"/>
              <a:ext cx="6019800" cy="2847975"/>
            </a:xfrm>
            <a:prstGeom prst="rect">
              <a:avLst/>
            </a:prstGeom>
            <a:ln>
              <a:solidFill>
                <a:srgbClr val="19543B"/>
              </a:solidFill>
            </a:ln>
          </p:spPr>
        </p:pic>
        <p:sp>
          <p:nvSpPr>
            <p:cNvPr id="22" name="TextBox 21"/>
            <p:cNvSpPr txBox="1"/>
            <p:nvPr/>
          </p:nvSpPr>
          <p:spPr>
            <a:xfrm>
              <a:off x="2665770" y="3612753"/>
              <a:ext cx="389850" cy="338554"/>
            </a:xfrm>
            <a:prstGeom prst="rect">
              <a:avLst/>
            </a:prstGeom>
            <a:noFill/>
            <a:ln>
              <a:noFill/>
            </a:ln>
          </p:spPr>
          <p:txBody>
            <a:bodyPr wrap="none" rtlCol="0">
              <a:spAutoFit/>
            </a:bodyPr>
            <a:lstStyle/>
            <a:p>
              <a:r>
                <a:rPr lang="en-US" sz="1600" dirty="0"/>
                <a:t>15</a:t>
              </a:r>
            </a:p>
          </p:txBody>
        </p:sp>
        <p:sp>
          <p:nvSpPr>
            <p:cNvPr id="23" name="TextBox 22"/>
            <p:cNvSpPr txBox="1"/>
            <p:nvPr/>
          </p:nvSpPr>
          <p:spPr>
            <a:xfrm>
              <a:off x="3582095" y="3610981"/>
              <a:ext cx="287258" cy="338554"/>
            </a:xfrm>
            <a:prstGeom prst="rect">
              <a:avLst/>
            </a:prstGeom>
            <a:noFill/>
            <a:ln>
              <a:noFill/>
            </a:ln>
          </p:spPr>
          <p:txBody>
            <a:bodyPr wrap="none" rtlCol="0">
              <a:spAutoFit/>
            </a:bodyPr>
            <a:lstStyle/>
            <a:p>
              <a:r>
                <a:rPr lang="en-US" sz="1600" dirty="0"/>
                <a:t>1</a:t>
              </a:r>
            </a:p>
          </p:txBody>
        </p:sp>
        <p:sp>
          <p:nvSpPr>
            <p:cNvPr id="24" name="TextBox 23"/>
            <p:cNvSpPr txBox="1"/>
            <p:nvPr/>
          </p:nvSpPr>
          <p:spPr>
            <a:xfrm>
              <a:off x="4363707" y="3610981"/>
              <a:ext cx="595035" cy="338554"/>
            </a:xfrm>
            <a:prstGeom prst="rect">
              <a:avLst/>
            </a:prstGeom>
            <a:noFill/>
            <a:ln>
              <a:noFill/>
            </a:ln>
          </p:spPr>
          <p:txBody>
            <a:bodyPr wrap="none" rtlCol="0">
              <a:spAutoFit/>
            </a:bodyPr>
            <a:lstStyle/>
            <a:p>
              <a:r>
                <a:rPr lang="en-US" sz="1600" dirty="0"/>
                <a:t>$120</a:t>
              </a:r>
            </a:p>
          </p:txBody>
        </p:sp>
        <p:sp>
          <p:nvSpPr>
            <p:cNvPr id="25" name="TextBox 24"/>
            <p:cNvSpPr txBox="1"/>
            <p:nvPr/>
          </p:nvSpPr>
          <p:spPr>
            <a:xfrm>
              <a:off x="5211623" y="3603187"/>
              <a:ext cx="492443" cy="338554"/>
            </a:xfrm>
            <a:prstGeom prst="rect">
              <a:avLst/>
            </a:prstGeom>
            <a:noFill/>
            <a:ln>
              <a:noFill/>
            </a:ln>
          </p:spPr>
          <p:txBody>
            <a:bodyPr wrap="none" rtlCol="0">
              <a:spAutoFit/>
            </a:bodyPr>
            <a:lstStyle/>
            <a:p>
              <a:r>
                <a:rPr lang="en-US" sz="1600" dirty="0"/>
                <a:t>$15</a:t>
              </a:r>
            </a:p>
          </p:txBody>
        </p:sp>
        <p:sp>
          <p:nvSpPr>
            <p:cNvPr id="26" name="TextBox 25"/>
            <p:cNvSpPr txBox="1"/>
            <p:nvPr/>
          </p:nvSpPr>
          <p:spPr>
            <a:xfrm>
              <a:off x="6119112" y="3604288"/>
              <a:ext cx="389850" cy="338554"/>
            </a:xfrm>
            <a:prstGeom prst="rect">
              <a:avLst/>
            </a:prstGeom>
            <a:noFill/>
            <a:ln>
              <a:noFill/>
            </a:ln>
          </p:spPr>
          <p:txBody>
            <a:bodyPr wrap="none" rtlCol="0">
              <a:spAutoFit/>
            </a:bodyPr>
            <a:lstStyle/>
            <a:p>
              <a:r>
                <a:rPr lang="en-US" sz="1600" dirty="0"/>
                <a:t>$8</a:t>
              </a:r>
            </a:p>
          </p:txBody>
        </p:sp>
        <p:sp>
          <p:nvSpPr>
            <p:cNvPr id="27" name="TextBox 26"/>
            <p:cNvSpPr txBox="1"/>
            <p:nvPr/>
          </p:nvSpPr>
          <p:spPr>
            <a:xfrm>
              <a:off x="6934200" y="3617818"/>
              <a:ext cx="389850" cy="338554"/>
            </a:xfrm>
            <a:prstGeom prst="rect">
              <a:avLst/>
            </a:prstGeom>
            <a:noFill/>
            <a:ln>
              <a:noFill/>
            </a:ln>
          </p:spPr>
          <p:txBody>
            <a:bodyPr wrap="none" rtlCol="0">
              <a:spAutoFit/>
            </a:bodyPr>
            <a:lstStyle/>
            <a:p>
              <a:r>
                <a:rPr lang="en-US" sz="1600" dirty="0"/>
                <a:t>$5</a:t>
              </a:r>
            </a:p>
          </p:txBody>
        </p:sp>
      </p:grpSp>
      <p:grpSp>
        <p:nvGrpSpPr>
          <p:cNvPr id="29" name="Group 28"/>
          <p:cNvGrpSpPr/>
          <p:nvPr/>
        </p:nvGrpSpPr>
        <p:grpSpPr>
          <a:xfrm>
            <a:off x="2674820" y="2938750"/>
            <a:ext cx="4657050" cy="369644"/>
            <a:chOff x="2667000" y="2940710"/>
            <a:chExt cx="4657050" cy="369644"/>
          </a:xfrm>
        </p:grpSpPr>
        <p:sp>
          <p:nvSpPr>
            <p:cNvPr id="30" name="TextBox 29"/>
            <p:cNvSpPr txBox="1"/>
            <p:nvPr/>
          </p:nvSpPr>
          <p:spPr>
            <a:xfrm>
              <a:off x="2667000" y="2971800"/>
              <a:ext cx="389850" cy="338554"/>
            </a:xfrm>
            <a:prstGeom prst="rect">
              <a:avLst/>
            </a:prstGeom>
            <a:noFill/>
          </p:spPr>
          <p:txBody>
            <a:bodyPr wrap="none" rtlCol="0">
              <a:spAutoFit/>
            </a:bodyPr>
            <a:lstStyle/>
            <a:p>
              <a:r>
                <a:rPr lang="en-US" sz="1600" dirty="0"/>
                <a:t>10</a:t>
              </a:r>
            </a:p>
          </p:txBody>
        </p:sp>
        <p:sp>
          <p:nvSpPr>
            <p:cNvPr id="31" name="TextBox 30"/>
            <p:cNvSpPr txBox="1"/>
            <p:nvPr/>
          </p:nvSpPr>
          <p:spPr>
            <a:xfrm>
              <a:off x="3505200" y="2971800"/>
              <a:ext cx="389850" cy="338554"/>
            </a:xfrm>
            <a:prstGeom prst="rect">
              <a:avLst/>
            </a:prstGeom>
            <a:noFill/>
          </p:spPr>
          <p:txBody>
            <a:bodyPr wrap="none" rtlCol="0">
              <a:spAutoFit/>
            </a:bodyPr>
            <a:lstStyle/>
            <a:p>
              <a:r>
                <a:rPr lang="en-US" sz="1600" dirty="0"/>
                <a:t>10</a:t>
              </a:r>
            </a:p>
          </p:txBody>
        </p:sp>
        <p:sp>
          <p:nvSpPr>
            <p:cNvPr id="32" name="TextBox 31"/>
            <p:cNvSpPr txBox="1"/>
            <p:nvPr/>
          </p:nvSpPr>
          <p:spPr>
            <a:xfrm>
              <a:off x="4421525" y="2955341"/>
              <a:ext cx="492443" cy="338554"/>
            </a:xfrm>
            <a:prstGeom prst="rect">
              <a:avLst/>
            </a:prstGeom>
            <a:noFill/>
          </p:spPr>
          <p:txBody>
            <a:bodyPr wrap="none" rtlCol="0">
              <a:spAutoFit/>
            </a:bodyPr>
            <a:lstStyle/>
            <a:p>
              <a:r>
                <a:rPr lang="en-US" sz="1600" dirty="0"/>
                <a:t>$80</a:t>
              </a:r>
            </a:p>
          </p:txBody>
        </p:sp>
        <p:sp>
          <p:nvSpPr>
            <p:cNvPr id="33" name="TextBox 32"/>
            <p:cNvSpPr txBox="1"/>
            <p:nvPr/>
          </p:nvSpPr>
          <p:spPr>
            <a:xfrm>
              <a:off x="5259725" y="2955341"/>
              <a:ext cx="389850" cy="338554"/>
            </a:xfrm>
            <a:prstGeom prst="rect">
              <a:avLst/>
            </a:prstGeom>
            <a:noFill/>
          </p:spPr>
          <p:txBody>
            <a:bodyPr wrap="none" rtlCol="0">
              <a:spAutoFit/>
            </a:bodyPr>
            <a:lstStyle/>
            <a:p>
              <a:r>
                <a:rPr lang="en-US" sz="1600" dirty="0"/>
                <a:t>$5</a:t>
              </a:r>
            </a:p>
          </p:txBody>
        </p:sp>
        <p:sp>
          <p:nvSpPr>
            <p:cNvPr id="34" name="TextBox 33"/>
            <p:cNvSpPr txBox="1"/>
            <p:nvPr/>
          </p:nvSpPr>
          <p:spPr>
            <a:xfrm>
              <a:off x="6096000" y="2955341"/>
              <a:ext cx="492443" cy="338554"/>
            </a:xfrm>
            <a:prstGeom prst="rect">
              <a:avLst/>
            </a:prstGeom>
            <a:noFill/>
          </p:spPr>
          <p:txBody>
            <a:bodyPr wrap="none" rtlCol="0">
              <a:spAutoFit/>
            </a:bodyPr>
            <a:lstStyle/>
            <a:p>
              <a:r>
                <a:rPr lang="en-US" sz="1600" dirty="0"/>
                <a:t>$80</a:t>
              </a:r>
            </a:p>
          </p:txBody>
        </p:sp>
        <p:sp>
          <p:nvSpPr>
            <p:cNvPr id="35" name="TextBox 34"/>
            <p:cNvSpPr txBox="1"/>
            <p:nvPr/>
          </p:nvSpPr>
          <p:spPr>
            <a:xfrm>
              <a:off x="6934200" y="2940710"/>
              <a:ext cx="389850" cy="338554"/>
            </a:xfrm>
            <a:prstGeom prst="rect">
              <a:avLst/>
            </a:prstGeom>
            <a:noFill/>
          </p:spPr>
          <p:txBody>
            <a:bodyPr wrap="none" rtlCol="0">
              <a:spAutoFit/>
            </a:bodyPr>
            <a:lstStyle/>
            <a:p>
              <a:r>
                <a:rPr lang="en-US" sz="1600" dirty="0"/>
                <a:t>$5</a:t>
              </a:r>
            </a:p>
          </p:txBody>
        </p:sp>
      </p:grpSp>
      <p:grpSp>
        <p:nvGrpSpPr>
          <p:cNvPr id="36" name="Group 35"/>
          <p:cNvGrpSpPr/>
          <p:nvPr/>
        </p:nvGrpSpPr>
        <p:grpSpPr>
          <a:xfrm>
            <a:off x="2673590" y="3260845"/>
            <a:ext cx="4648107" cy="355013"/>
            <a:chOff x="2665770" y="3262805"/>
            <a:chExt cx="4648107" cy="355013"/>
          </a:xfrm>
        </p:grpSpPr>
        <p:sp>
          <p:nvSpPr>
            <p:cNvPr id="37" name="TextBox 36"/>
            <p:cNvSpPr txBox="1"/>
            <p:nvPr/>
          </p:nvSpPr>
          <p:spPr>
            <a:xfrm>
              <a:off x="2665770" y="3262805"/>
              <a:ext cx="389850" cy="338554"/>
            </a:xfrm>
            <a:prstGeom prst="rect">
              <a:avLst/>
            </a:prstGeom>
            <a:noFill/>
          </p:spPr>
          <p:txBody>
            <a:bodyPr wrap="none" rtlCol="0">
              <a:spAutoFit/>
            </a:bodyPr>
            <a:lstStyle/>
            <a:p>
              <a:r>
                <a:rPr lang="en-US" sz="1600" dirty="0"/>
                <a:t>14</a:t>
              </a:r>
            </a:p>
          </p:txBody>
        </p:sp>
        <p:sp>
          <p:nvSpPr>
            <p:cNvPr id="38" name="TextBox 37"/>
            <p:cNvSpPr txBox="1"/>
            <p:nvPr/>
          </p:nvSpPr>
          <p:spPr>
            <a:xfrm>
              <a:off x="3582095" y="3262805"/>
              <a:ext cx="287258" cy="338554"/>
            </a:xfrm>
            <a:prstGeom prst="rect">
              <a:avLst/>
            </a:prstGeom>
            <a:noFill/>
          </p:spPr>
          <p:txBody>
            <a:bodyPr wrap="none" rtlCol="0">
              <a:spAutoFit/>
            </a:bodyPr>
            <a:lstStyle/>
            <a:p>
              <a:r>
                <a:rPr lang="en-US" sz="1600" dirty="0"/>
                <a:t>4</a:t>
              </a:r>
            </a:p>
          </p:txBody>
        </p:sp>
        <p:sp>
          <p:nvSpPr>
            <p:cNvPr id="39" name="TextBox 38"/>
            <p:cNvSpPr txBox="1"/>
            <p:nvPr/>
          </p:nvSpPr>
          <p:spPr>
            <a:xfrm>
              <a:off x="4378318" y="3262805"/>
              <a:ext cx="587405" cy="338554"/>
            </a:xfrm>
            <a:prstGeom prst="rect">
              <a:avLst/>
            </a:prstGeom>
            <a:noFill/>
          </p:spPr>
          <p:txBody>
            <a:bodyPr wrap="none" rtlCol="0">
              <a:spAutoFit/>
            </a:bodyPr>
            <a:lstStyle/>
            <a:p>
              <a:r>
                <a:rPr lang="en-US" sz="1600" dirty="0"/>
                <a:t>$112</a:t>
              </a:r>
            </a:p>
          </p:txBody>
        </p:sp>
        <p:sp>
          <p:nvSpPr>
            <p:cNvPr id="40" name="TextBox 39"/>
            <p:cNvSpPr txBox="1"/>
            <p:nvPr/>
          </p:nvSpPr>
          <p:spPr>
            <a:xfrm>
              <a:off x="5202769" y="3279264"/>
              <a:ext cx="492443" cy="338554"/>
            </a:xfrm>
            <a:prstGeom prst="rect">
              <a:avLst/>
            </a:prstGeom>
            <a:noFill/>
          </p:spPr>
          <p:txBody>
            <a:bodyPr wrap="none" rtlCol="0">
              <a:spAutoFit/>
            </a:bodyPr>
            <a:lstStyle/>
            <a:p>
              <a:r>
                <a:rPr lang="en-US" sz="1600" dirty="0"/>
                <a:t>$10</a:t>
              </a:r>
            </a:p>
          </p:txBody>
        </p:sp>
        <p:sp>
          <p:nvSpPr>
            <p:cNvPr id="41" name="TextBox 40"/>
            <p:cNvSpPr txBox="1"/>
            <p:nvPr/>
          </p:nvSpPr>
          <p:spPr>
            <a:xfrm>
              <a:off x="6084176" y="3262805"/>
              <a:ext cx="492443" cy="338554"/>
            </a:xfrm>
            <a:prstGeom prst="rect">
              <a:avLst/>
            </a:prstGeom>
            <a:noFill/>
          </p:spPr>
          <p:txBody>
            <a:bodyPr wrap="none" rtlCol="0">
              <a:spAutoFit/>
            </a:bodyPr>
            <a:lstStyle/>
            <a:p>
              <a:r>
                <a:rPr lang="en-US" sz="1600" dirty="0"/>
                <a:t>$32</a:t>
              </a:r>
            </a:p>
          </p:txBody>
        </p:sp>
        <p:sp>
          <p:nvSpPr>
            <p:cNvPr id="42" name="TextBox 41"/>
            <p:cNvSpPr txBox="1"/>
            <p:nvPr/>
          </p:nvSpPr>
          <p:spPr>
            <a:xfrm>
              <a:off x="6924027" y="3272427"/>
              <a:ext cx="389850" cy="338554"/>
            </a:xfrm>
            <a:prstGeom prst="rect">
              <a:avLst/>
            </a:prstGeom>
            <a:noFill/>
          </p:spPr>
          <p:txBody>
            <a:bodyPr wrap="none" rtlCol="0">
              <a:spAutoFit/>
            </a:bodyPr>
            <a:lstStyle/>
            <a:p>
              <a:r>
                <a:rPr lang="en-US" sz="1600" dirty="0"/>
                <a:t>$5</a:t>
              </a:r>
            </a:p>
          </p:txBody>
        </p:sp>
      </p:grpSp>
      <p:sp>
        <p:nvSpPr>
          <p:cNvPr id="43" name="TextBox 42"/>
          <p:cNvSpPr txBox="1"/>
          <p:nvPr/>
        </p:nvSpPr>
        <p:spPr>
          <a:xfrm>
            <a:off x="2673590" y="3978947"/>
            <a:ext cx="389850" cy="338554"/>
          </a:xfrm>
          <a:prstGeom prst="rect">
            <a:avLst/>
          </a:prstGeom>
          <a:noFill/>
        </p:spPr>
        <p:txBody>
          <a:bodyPr wrap="none" rtlCol="0">
            <a:spAutoFit/>
          </a:bodyPr>
          <a:lstStyle/>
          <a:p>
            <a:r>
              <a:rPr lang="en-US" sz="1600" dirty="0"/>
              <a:t>15</a:t>
            </a:r>
          </a:p>
        </p:txBody>
      </p:sp>
      <p:sp>
        <p:nvSpPr>
          <p:cNvPr id="44" name="TextBox 43"/>
          <p:cNvSpPr txBox="1"/>
          <p:nvPr/>
        </p:nvSpPr>
        <p:spPr>
          <a:xfrm>
            <a:off x="3564316" y="3959157"/>
            <a:ext cx="287258" cy="338554"/>
          </a:xfrm>
          <a:prstGeom prst="rect">
            <a:avLst/>
          </a:prstGeom>
          <a:noFill/>
        </p:spPr>
        <p:txBody>
          <a:bodyPr wrap="none" rtlCol="0">
            <a:spAutoFit/>
          </a:bodyPr>
          <a:lstStyle/>
          <a:p>
            <a:r>
              <a:rPr lang="en-US" sz="1600" dirty="0"/>
              <a:t>0</a:t>
            </a:r>
          </a:p>
        </p:txBody>
      </p:sp>
      <p:sp>
        <p:nvSpPr>
          <p:cNvPr id="45" name="TextBox 44"/>
          <p:cNvSpPr txBox="1"/>
          <p:nvPr/>
        </p:nvSpPr>
        <p:spPr>
          <a:xfrm>
            <a:off x="4370688" y="3959157"/>
            <a:ext cx="595035" cy="338554"/>
          </a:xfrm>
          <a:prstGeom prst="rect">
            <a:avLst/>
          </a:prstGeom>
          <a:noFill/>
        </p:spPr>
        <p:txBody>
          <a:bodyPr wrap="none" rtlCol="0">
            <a:spAutoFit/>
          </a:bodyPr>
          <a:lstStyle/>
          <a:p>
            <a:r>
              <a:rPr lang="en-US" sz="1600" dirty="0"/>
              <a:t>$120</a:t>
            </a:r>
          </a:p>
        </p:txBody>
      </p:sp>
      <p:sp>
        <p:nvSpPr>
          <p:cNvPr id="46" name="TextBox 45"/>
          <p:cNvSpPr txBox="1"/>
          <p:nvPr/>
        </p:nvSpPr>
        <p:spPr>
          <a:xfrm>
            <a:off x="5210589" y="3949535"/>
            <a:ext cx="492443" cy="338554"/>
          </a:xfrm>
          <a:prstGeom prst="rect">
            <a:avLst/>
          </a:prstGeom>
          <a:noFill/>
        </p:spPr>
        <p:txBody>
          <a:bodyPr wrap="none" rtlCol="0">
            <a:spAutoFit/>
          </a:bodyPr>
          <a:lstStyle/>
          <a:p>
            <a:r>
              <a:rPr lang="en-US" sz="1600" dirty="0"/>
              <a:t>$20</a:t>
            </a:r>
          </a:p>
        </p:txBody>
      </p:sp>
      <p:sp>
        <p:nvSpPr>
          <p:cNvPr id="47" name="TextBox 46"/>
          <p:cNvSpPr txBox="1"/>
          <p:nvPr/>
        </p:nvSpPr>
        <p:spPr>
          <a:xfrm>
            <a:off x="6117754" y="3966830"/>
            <a:ext cx="464574" cy="338554"/>
          </a:xfrm>
          <a:prstGeom prst="rect">
            <a:avLst/>
          </a:prstGeom>
          <a:noFill/>
        </p:spPr>
        <p:txBody>
          <a:bodyPr wrap="square" rtlCol="0">
            <a:spAutoFit/>
          </a:bodyPr>
          <a:lstStyle/>
          <a:p>
            <a:r>
              <a:rPr lang="en-US" sz="1600" dirty="0"/>
              <a:t>$0</a:t>
            </a:r>
          </a:p>
        </p:txBody>
      </p:sp>
      <p:sp>
        <p:nvSpPr>
          <p:cNvPr id="48" name="TextBox 47"/>
          <p:cNvSpPr txBox="1"/>
          <p:nvPr/>
        </p:nvSpPr>
        <p:spPr>
          <a:xfrm>
            <a:off x="6937973" y="3970310"/>
            <a:ext cx="389850" cy="338554"/>
          </a:xfrm>
          <a:prstGeom prst="rect">
            <a:avLst/>
          </a:prstGeom>
          <a:noFill/>
        </p:spPr>
        <p:txBody>
          <a:bodyPr wrap="none" rtlCol="0">
            <a:spAutoFit/>
          </a:bodyPr>
          <a:lstStyle/>
          <a:p>
            <a:r>
              <a:rPr lang="en-US" sz="1600" dirty="0"/>
              <a:t>$5</a:t>
            </a:r>
          </a:p>
        </p:txBody>
      </p:sp>
      <p:sp>
        <p:nvSpPr>
          <p:cNvPr id="49" name="TextBox 48"/>
          <p:cNvSpPr txBox="1"/>
          <p:nvPr/>
        </p:nvSpPr>
        <p:spPr>
          <a:xfrm>
            <a:off x="6551037" y="3823263"/>
            <a:ext cx="418704" cy="584775"/>
          </a:xfrm>
          <a:prstGeom prst="rect">
            <a:avLst/>
          </a:prstGeom>
          <a:noFill/>
        </p:spPr>
        <p:txBody>
          <a:bodyPr wrap="none" rtlCol="0">
            <a:spAutoFit/>
          </a:bodyPr>
          <a:lstStyle/>
          <a:p>
            <a:r>
              <a:rPr lang="en-US" b="1" dirty="0"/>
              <a:t>&lt;</a:t>
            </a:r>
          </a:p>
        </p:txBody>
      </p:sp>
      <p:sp>
        <p:nvSpPr>
          <p:cNvPr id="50" name="TextBox 49"/>
          <p:cNvSpPr txBox="1"/>
          <p:nvPr/>
        </p:nvSpPr>
        <p:spPr>
          <a:xfrm>
            <a:off x="6586364" y="3486941"/>
            <a:ext cx="418704" cy="584775"/>
          </a:xfrm>
          <a:prstGeom prst="rect">
            <a:avLst/>
          </a:prstGeom>
          <a:noFill/>
        </p:spPr>
        <p:txBody>
          <a:bodyPr wrap="none" rtlCol="0">
            <a:spAutoFit/>
          </a:bodyPr>
          <a:lstStyle/>
          <a:p>
            <a:r>
              <a:rPr lang="en-US" b="1" dirty="0"/>
              <a:t>&gt;</a:t>
            </a:r>
          </a:p>
        </p:txBody>
      </p:sp>
      <p:sp>
        <p:nvSpPr>
          <p:cNvPr id="51" name="Oval 50"/>
          <p:cNvSpPr/>
          <p:nvPr/>
        </p:nvSpPr>
        <p:spPr bwMode="auto">
          <a:xfrm>
            <a:off x="1828800" y="3624970"/>
            <a:ext cx="533400" cy="198293"/>
          </a:xfrm>
          <a:prstGeom prst="ellipse">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pitchFamily="18" charset="0"/>
            </a:endParaRPr>
          </a:p>
        </p:txBody>
      </p:sp>
      <p:sp>
        <p:nvSpPr>
          <p:cNvPr id="52" name="Multiply 51"/>
          <p:cNvSpPr/>
          <p:nvPr/>
        </p:nvSpPr>
        <p:spPr bwMode="auto">
          <a:xfrm>
            <a:off x="1724103" y="3910807"/>
            <a:ext cx="384913" cy="338554"/>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pitchFamily="18" charset="0"/>
            </a:endParaRPr>
          </a:p>
        </p:txBody>
      </p:sp>
    </p:spTree>
    <p:extLst>
      <p:ext uri="{BB962C8B-B14F-4D97-AF65-F5344CB8AC3E}">
        <p14:creationId xmlns:p14="http://schemas.microsoft.com/office/powerpoint/2010/main" val="238848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500"/>
                                        <p:tgtEl>
                                          <p:spTgt spid="51"/>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3" grpId="0"/>
      <p:bldP spid="44" grpId="0"/>
      <p:bldP spid="45" grpId="0"/>
      <p:bldP spid="46" grpId="0"/>
      <p:bldP spid="47" grpId="0"/>
      <p:bldP spid="48" grpId="0"/>
      <p:bldP spid="49" grpId="0"/>
      <p:bldP spid="50" grpId="0"/>
      <p:bldP spid="51" grpId="0" animBg="1"/>
      <p:bldP spid="52" grpId="0" animBg="1"/>
    </p:bld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2D1D43-F6A2-4BC1-8221-C1D24EB1DBEB}">
  <ds:schemaRefs>
    <ds:schemaRef ds:uri="http://schemas.microsoft.com/sharepoint/v3/contenttype/forms"/>
  </ds:schemaRefs>
</ds:datastoreItem>
</file>

<file path=customXml/itemProps2.xml><?xml version="1.0" encoding="utf-8"?>
<ds:datastoreItem xmlns:ds="http://schemas.openxmlformats.org/officeDocument/2006/customXml" ds:itemID="{E445D6C3-0563-48CB-9002-BED5F396FB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D093A90-1F52-4299-A7AB-EB8544CEB0F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9425</TotalTime>
  <Words>680</Words>
  <Application>Microsoft Office PowerPoint</Application>
  <PresentationFormat>On-screen Show (4:3)</PresentationFormat>
  <Paragraphs>176</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Times</vt:lpstr>
      <vt:lpstr>Times New Roman</vt:lpstr>
      <vt:lpstr>Blank</vt:lpstr>
      <vt:lpstr>How Many Workers Should I Hire?   The profit-maximizing quantity of labor in a perfectly competitive labor market.</vt:lpstr>
      <vt:lpstr>What Are We Producing?</vt:lpstr>
      <vt:lpstr>How Are We Producing CORN?</vt:lpstr>
      <vt:lpstr>EQ: How many farmworkers should we hire to maximize profits?</vt:lpstr>
      <vt:lpstr>What Do We Need?</vt:lpstr>
      <vt:lpstr>Time for Math! Sample Calculation…</vt:lpstr>
      <vt:lpstr>Time for Math! Sample Calculation…</vt:lpstr>
      <vt:lpstr>Time for Math! Sample Calculation…</vt:lpstr>
      <vt:lpstr>Time for Math! Sample Calculation…</vt:lpstr>
      <vt:lpstr>Determining Returns to Scale</vt:lpstr>
      <vt:lpstr>Returns to Scale</vt:lpstr>
    </vt:vector>
  </TitlesOfParts>
  <Company>Federal Reserve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Sherilyn Narker</dc:creator>
  <cp:lastModifiedBy>Loup, Claire</cp:lastModifiedBy>
  <cp:revision>494</cp:revision>
  <cp:lastPrinted>2008-04-21T20:49:22Z</cp:lastPrinted>
  <dcterms:modified xsi:type="dcterms:W3CDTF">2022-02-15T17:10:12Z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767819ab-96a8-45d6-9878-3a51db4c92bb</vt:lpwstr>
  </property>
</Properties>
</file>