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Annual Benefits Due to MDC </a:t>
            </a:r>
            <a:r>
              <a:rPr lang="en-US" dirty="0" smtClean="0"/>
              <a:t>Students</a:t>
            </a:r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($ Millions)</a:t>
            </a:r>
          </a:p>
        </c:rich>
      </c:tx>
      <c:layout>
        <c:manualLayout>
          <c:xMode val="edge"/>
          <c:yMode val="edge"/>
          <c:x val="0.16197391732283467"/>
          <c:y val="5.625000000000000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Annual Benefits Due to MDC Students ($ Millions)</c:v>
                </c:pt>
              </c:strCache>
            </c:strRef>
          </c:tx>
          <c:dPt>
            <c:idx val="0"/>
            <c:explosion val="7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Added income $609.7</c:v>
                </c:pt>
                <c:pt idx="1">
                  <c:v>Social savings $30.9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609.70000000000005</c:v>
                </c:pt>
                <c:pt idx="1">
                  <c:v>30.9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7758748906386712"/>
          <c:y val="0.44359171292113075"/>
          <c:w val="0.28907917760279972"/>
          <c:h val="0.2705485994578547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794578D-6DFD-49F9-A733-3E54F952B9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BD3D7A-8B74-44F4-BE37-F27E5A01822E}" type="datetimeFigureOut">
              <a:rPr lang="en-US" smtClean="0"/>
              <a:pPr/>
              <a:t>9/12/2011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54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Federal Reserve Bank of Atlanta</a:t>
            </a:r>
            <a:endParaRPr lang="en-US" sz="2800" dirty="0"/>
          </a:p>
          <a:p>
            <a:pPr algn="ctr"/>
            <a:r>
              <a:rPr lang="en-US" sz="2800" b="1" dirty="0"/>
              <a:t>Center for </a:t>
            </a:r>
            <a:r>
              <a:rPr lang="en-US" sz="2800" b="1" dirty="0" smtClean="0"/>
              <a:t>Human </a:t>
            </a:r>
            <a:r>
              <a:rPr lang="en-US" sz="2800" b="1" dirty="0"/>
              <a:t>Capital Studies</a:t>
            </a:r>
            <a:endParaRPr lang="en-US" sz="2800" dirty="0"/>
          </a:p>
          <a:p>
            <a:pPr algn="ctr"/>
            <a:r>
              <a:rPr lang="en-US" sz="2800" b="1" dirty="0"/>
              <a:t>Employment and Education Conference</a:t>
            </a:r>
            <a:endParaRPr lang="en-US" sz="2800" dirty="0"/>
          </a:p>
          <a:p>
            <a:pPr algn="ctr"/>
            <a:r>
              <a:rPr lang="en-US" sz="2800" b="1" dirty="0"/>
              <a:t>September 29-30, 2011</a:t>
            </a:r>
            <a:endParaRPr lang="en-US" sz="2800" dirty="0"/>
          </a:p>
          <a:p>
            <a:pPr algn="ctr"/>
            <a:r>
              <a:rPr lang="en-US" sz="2800" b="1" dirty="0"/>
              <a:t> </a:t>
            </a:r>
            <a:endParaRPr lang="en-US" sz="2800" dirty="0"/>
          </a:p>
          <a:p>
            <a:pPr algn="ctr"/>
            <a:r>
              <a:rPr lang="en-US" sz="2800" b="1" dirty="0"/>
              <a:t>Community Colleges during Periods of Economic Crisis:</a:t>
            </a:r>
            <a:endParaRPr lang="en-US" sz="2800" dirty="0"/>
          </a:p>
          <a:p>
            <a:pPr algn="ctr"/>
            <a:r>
              <a:rPr lang="en-US" sz="2800" b="1" dirty="0"/>
              <a:t>Miami Dade College a Case in Point</a:t>
            </a:r>
            <a:endParaRPr lang="en-US" sz="2800" dirty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Presented </a:t>
            </a:r>
            <a:r>
              <a:rPr lang="en-US" sz="2800" b="1" dirty="0"/>
              <a:t>by Rolando Montoya, MDC Provost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74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sz="4000" dirty="0"/>
              <a:t>Baccalaureate </a:t>
            </a:r>
            <a:r>
              <a:rPr lang="en-US" sz="4000" dirty="0" smtClean="0"/>
              <a:t>Degrees </a:t>
            </a:r>
            <a:br>
              <a:rPr lang="en-US" sz="4000" dirty="0" smtClean="0"/>
            </a:br>
            <a:r>
              <a:rPr lang="en-US" sz="4000" dirty="0" smtClean="0"/>
              <a:t>Responsive </a:t>
            </a:r>
            <a:r>
              <a:rPr lang="en-US" sz="4000" dirty="0"/>
              <a:t>to </a:t>
            </a:r>
            <a:r>
              <a:rPr lang="en-US" sz="4000" dirty="0" smtClean="0"/>
              <a:t>Industry Needs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14121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Biological Sciences		          Early Childhood Education</a:t>
            </a:r>
          </a:p>
          <a:p>
            <a:r>
              <a:rPr lang="en-US" sz="2000" dirty="0" smtClean="0"/>
              <a:t>Electrical Engineering Technology              Exceptional Student Education</a:t>
            </a:r>
          </a:p>
          <a:p>
            <a:r>
              <a:rPr lang="en-US" sz="2000" dirty="0" smtClean="0"/>
              <a:t>Film and Video Production                          Mathematics Secondary Education</a:t>
            </a:r>
          </a:p>
          <a:p>
            <a:r>
              <a:rPr lang="en-US" sz="2000" dirty="0" smtClean="0"/>
              <a:t>Nursing                                                            Physician Assistant</a:t>
            </a:r>
          </a:p>
          <a:p>
            <a:r>
              <a:rPr lang="en-US" sz="2000" dirty="0" smtClean="0"/>
              <a:t>Public Safety Management                          Science Secondary Education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25089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299" y="4822664"/>
            <a:ext cx="238747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53597"/>
            <a:ext cx="2401683" cy="18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95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sz="3400" dirty="0" smtClean="0"/>
              <a:t>Non-Credit </a:t>
            </a:r>
            <a:r>
              <a:rPr lang="en-US" sz="3400" dirty="0"/>
              <a:t>Workforce Development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 smtClean="0">
                <a:ea typeface="Calibri"/>
                <a:cs typeface="Times New Roman"/>
              </a:rPr>
              <a:t>Traditional </a:t>
            </a:r>
            <a:r>
              <a:rPr lang="en-US" sz="2400" dirty="0">
                <a:ea typeface="Calibri"/>
                <a:cs typeface="Times New Roman"/>
              </a:rPr>
              <a:t>(Accounting, Management, Computer Applications)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Career Success Boot Camp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Casino Gaming (dealers, tellers, security &amp; surveillance, pit boss/management, slot machine technicians)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Certified Nursing Assistant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Customer Service for Taxi Drivers and Airport Personnel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Home Health Aide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Insurance Claim Adjuster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Logistics, Distribution, Warehousing Management, Custom Brokerage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Photovoltaic Technology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Social Media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Weatherization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95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97637"/>
            <a:ext cx="742820" cy="87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sz="4000" dirty="0"/>
              <a:t>Partnerships with External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305800" cy="3276600"/>
          </a:xfrm>
        </p:spPr>
        <p:txBody>
          <a:bodyPr>
            <a:normAutofit fontScale="925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Florida Power &amp; Light: Nuclear Energy Program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South Florida Workforce Board and University of Miami Hospital: Nursing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South Florida Workforce Board and University of Miami: Lab Technicians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Baptist Hospital: Nursing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Center for Financial Training: Banking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err="1">
                <a:ea typeface="Calibri"/>
                <a:cs typeface="Times New Roman"/>
              </a:rPr>
              <a:t>Overtown</a:t>
            </a:r>
            <a:r>
              <a:rPr lang="en-US" dirty="0">
                <a:ea typeface="Calibri"/>
                <a:cs typeface="Times New Roman"/>
              </a:rPr>
              <a:t> Community Redevelopment Agency: Hospitality Institute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err="1">
                <a:ea typeface="Calibri"/>
                <a:cs typeface="Times New Roman"/>
              </a:rPr>
              <a:t>Telemundo</a:t>
            </a:r>
            <a:r>
              <a:rPr lang="en-US" dirty="0">
                <a:ea typeface="Calibri"/>
                <a:cs typeface="Times New Roman"/>
              </a:rPr>
              <a:t>: Soap Opera Script Writers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City of Miami: Computer Literacy Program</a:t>
            </a:r>
          </a:p>
          <a:p>
            <a:pPr marL="6858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549"/>
            <a:ext cx="838199" cy="88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grandavenews.com/wp-content/uploads/2010/04/sfw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872" y="4887341"/>
            <a:ext cx="980793" cy="65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535" y="5858112"/>
            <a:ext cx="1371600" cy="34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://cftusa.org/wp-content/themes/cftusa/images/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676" y="4969882"/>
            <a:ext cx="1066800" cy="5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97117"/>
            <a:ext cx="862861" cy="83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639" y="4788529"/>
            <a:ext cx="774020" cy="77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435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AppData\Local\Microsoft\Windows\Temporary Internet Files\Content.IE5\GP1SZCTY\FPL2011__CL_95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80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apedia.mobi/thumb/d920507/en/fixed/470/352/MiamiClassroom.jpg?format=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580"/>
            <a:ext cx="8473630" cy="68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The Economic </a:t>
            </a:r>
            <a:r>
              <a:rPr lang="en-US" sz="4000" b="1" dirty="0" smtClean="0"/>
              <a:t>Contribution</a:t>
            </a:r>
            <a:r>
              <a:rPr lang="en-US" sz="4000" b="1" dirty="0"/>
              <a:t> </a:t>
            </a:r>
            <a:r>
              <a:rPr lang="en-US" sz="4000" b="1" dirty="0" smtClean="0"/>
              <a:t>of </a:t>
            </a:r>
            <a:br>
              <a:rPr lang="en-US" sz="4000" b="1" dirty="0" smtClean="0"/>
            </a:br>
            <a:r>
              <a:rPr lang="en-US" sz="4000" b="1" dirty="0" smtClean="0"/>
              <a:t>Miami </a:t>
            </a:r>
            <a:r>
              <a:rPr lang="en-US" sz="4000" b="1" dirty="0"/>
              <a:t>Dade College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2860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Enrollment in Academic Year 2008-09</a:t>
            </a:r>
          </a:p>
          <a:p>
            <a:endParaRPr lang="en-US" dirty="0"/>
          </a:p>
          <a:p>
            <a:r>
              <a:rPr lang="en-US" sz="2800" b="1" dirty="0" smtClean="0"/>
              <a:t>Credit students		88,387</a:t>
            </a:r>
          </a:p>
          <a:p>
            <a:r>
              <a:rPr lang="en-US" sz="2800" b="1" dirty="0" smtClean="0"/>
              <a:t>Non-credit students	</a:t>
            </a:r>
            <a:r>
              <a:rPr lang="en-US" sz="2800" b="1" u="sng" dirty="0" smtClean="0"/>
              <a:t>79,206</a:t>
            </a:r>
          </a:p>
          <a:p>
            <a:r>
              <a:rPr lang="en-US" sz="2800" b="1" dirty="0" smtClean="0"/>
              <a:t>Total		                    167,593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7536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sz="3800" dirty="0"/>
              <a:t>Investment Analysis: Student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income at career midpoint with associate degree: $44,300</a:t>
            </a:r>
          </a:p>
          <a:p>
            <a:endParaRPr lang="en-US" dirty="0"/>
          </a:p>
          <a:p>
            <a:r>
              <a:rPr lang="en-US" dirty="0"/>
              <a:t>35% higher than individuals with a high school diploma</a:t>
            </a:r>
          </a:p>
          <a:p>
            <a:endParaRPr lang="en-US" dirty="0"/>
          </a:p>
          <a:p>
            <a:r>
              <a:rPr lang="en-US" dirty="0"/>
              <a:t>Discounted lifetime income increases by $5.80 for every $1 invested in MDC</a:t>
            </a:r>
          </a:p>
          <a:p>
            <a:endParaRPr lang="en-US" dirty="0"/>
          </a:p>
          <a:p>
            <a:r>
              <a:rPr lang="en-US" dirty="0"/>
              <a:t>Average annual ROI to students: 19% (including all </a:t>
            </a:r>
            <a:r>
              <a:rPr lang="en-US" dirty="0" smtClean="0"/>
              <a:t>costs </a:t>
            </a:r>
            <a:r>
              <a:rPr lang="en-US" dirty="0"/>
              <a:t>and forgone wages)</a:t>
            </a:r>
          </a:p>
          <a:p>
            <a:endParaRPr lang="en-US" dirty="0"/>
          </a:p>
          <a:p>
            <a:r>
              <a:rPr lang="en-US" dirty="0"/>
              <a:t>Payback period: 7.8 years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704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sz="4000" dirty="0"/>
              <a:t>Investment Analysis: Social Perspective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772657636"/>
              </p:ext>
            </p:extLst>
          </p:nvPr>
        </p:nvGraphicFramePr>
        <p:xfrm>
          <a:off x="990600" y="1524000"/>
          <a:ext cx="6858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1283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sz="3700" dirty="0"/>
              <a:t>Investment Analysis: Taxpayer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620000" cy="4800600"/>
          </a:xfrm>
        </p:spPr>
        <p:txBody>
          <a:bodyPr/>
          <a:lstStyle/>
          <a:p>
            <a:r>
              <a:rPr lang="en-US" dirty="0"/>
              <a:t>State and local government investment in FY 2008-09: $239 million</a:t>
            </a:r>
          </a:p>
          <a:p>
            <a:endParaRPr lang="en-US" dirty="0"/>
          </a:p>
          <a:p>
            <a:r>
              <a:rPr lang="en-US" dirty="0"/>
              <a:t>Cumulative return to taxpayers over the course of students’ working careers: $</a:t>
            </a:r>
            <a:r>
              <a:rPr lang="en-US" dirty="0" smtClean="0"/>
              <a:t>4.00 per $</a:t>
            </a:r>
            <a:r>
              <a:rPr lang="en-US" smtClean="0"/>
              <a:t>1 invested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Average annual ROI to state and local governments: 13.4%</a:t>
            </a:r>
          </a:p>
          <a:p>
            <a:endParaRPr lang="en-US" dirty="0"/>
          </a:p>
        </p:txBody>
      </p:sp>
      <p:pic>
        <p:nvPicPr>
          <p:cNvPr id="2050" name="Picture 2" descr="http://www.reformnygov.com/images/taxpayer_saving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30099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48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020762"/>
          </a:xfrm>
        </p:spPr>
        <p:txBody>
          <a:bodyPr/>
          <a:lstStyle/>
          <a:p>
            <a:pPr algn="ctr"/>
            <a:r>
              <a:rPr lang="en-US" sz="4000" dirty="0"/>
              <a:t>Economic Growth Analysis: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Annual </a:t>
            </a:r>
            <a:r>
              <a:rPr lang="en-US" sz="4000" dirty="0"/>
              <a:t>Added Income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College operations effect			  $256,942,000</a:t>
            </a:r>
          </a:p>
          <a:p>
            <a:r>
              <a:rPr lang="en-US" sz="2400" dirty="0" smtClean="0"/>
              <a:t>Non-local students spending		             </a:t>
            </a:r>
            <a:r>
              <a:rPr lang="en-US" sz="2400" u="sng" dirty="0" smtClean="0"/>
              <a:t>       22,898,000</a:t>
            </a:r>
          </a:p>
          <a:p>
            <a:r>
              <a:rPr lang="en-US" sz="2400" dirty="0" smtClean="0"/>
              <a:t>Total spending effect			               $279,840,000</a:t>
            </a:r>
          </a:p>
          <a:p>
            <a:r>
              <a:rPr lang="en-US" sz="2400" dirty="0" smtClean="0"/>
              <a:t>Alumni productivity effect             	            </a:t>
            </a:r>
            <a:r>
              <a:rPr lang="en-US" sz="2400" u="sng" dirty="0" smtClean="0"/>
              <a:t>$3,673,483,000</a:t>
            </a:r>
          </a:p>
          <a:p>
            <a:r>
              <a:rPr lang="en-US" sz="2400" dirty="0" smtClean="0"/>
              <a:t>Total effect			                         $3,953,323,000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72962"/>
            <a:ext cx="4800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169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sz="4000" dirty="0"/>
              <a:t>Inverse Relationship </a:t>
            </a:r>
            <a:r>
              <a:rPr lang="en-US" sz="4000" dirty="0" smtClean="0"/>
              <a:t>Between </a:t>
            </a:r>
            <a:r>
              <a:rPr lang="en-US" sz="4000" dirty="0"/>
              <a:t>Employment and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57400"/>
            <a:ext cx="5486400" cy="5029200"/>
          </a:xfrm>
        </p:spPr>
        <p:txBody>
          <a:bodyPr>
            <a:normAutofit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Unemployed and dependents eligible for federal </a:t>
            </a:r>
            <a:r>
              <a:rPr lang="en-US" dirty="0">
                <a:ea typeface="Calibri"/>
                <a:cs typeface="Times New Roman"/>
              </a:rPr>
              <a:t>financial aid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Increased headcount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Increased credit </a:t>
            </a:r>
            <a:r>
              <a:rPr lang="en-US" sz="2400" dirty="0">
                <a:ea typeface="Calibri"/>
                <a:cs typeface="Times New Roman"/>
              </a:rPr>
              <a:t>load</a:t>
            </a:r>
            <a:endParaRPr lang="en-US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Increase in high-school direct entry</a:t>
            </a:r>
            <a:endParaRPr lang="en-US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Preference for the local community college option</a:t>
            </a:r>
            <a:endParaRPr lang="en-US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Enrollment as an economic indicator</a:t>
            </a: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51" y="23622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collegeprowler.com/images/standard/2892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680" y="4572000"/>
            <a:ext cx="228457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61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Enrollment at Community Colleges as Economic Stimulus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9" y="2123038"/>
            <a:ext cx="5298541" cy="4724400"/>
          </a:xfrm>
        </p:spPr>
        <p:txBody>
          <a:bodyPr>
            <a:normAutofit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Service to low income population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Open access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Economic effect </a:t>
            </a:r>
            <a:r>
              <a:rPr lang="en-US" dirty="0" smtClean="0">
                <a:ea typeface="Calibri"/>
                <a:cs typeface="Times New Roman"/>
              </a:rPr>
              <a:t>of federal financial aid on local economy</a:t>
            </a:r>
            <a:endParaRPr lang="en-US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Employment of adjunct faculty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Employment of part-time staff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Reduction of structural unemployment due to workforce development programs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343" y="2971800"/>
            <a:ext cx="2899025" cy="193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821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Workforce Development Programs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010400" cy="4191000"/>
          </a:xfrm>
        </p:spPr>
        <p:txBody>
          <a:bodyPr/>
          <a:lstStyle/>
          <a:p>
            <a:pPr marL="22860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Calibri"/>
                <a:cs typeface="Times New Roman"/>
              </a:rPr>
              <a:t> </a:t>
            </a:r>
            <a:endParaRPr lang="en-US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Applied baccalaureate degrees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Advanced training diplomas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Associate in arts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Associate in science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College credit certificates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Vocational certificates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400" dirty="0">
                <a:ea typeface="Calibri"/>
                <a:cs typeface="Times New Roman"/>
              </a:rPr>
              <a:t>Non-credit workforce development programs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9821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110</TotalTime>
  <Words>358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Slide 1</vt:lpstr>
      <vt:lpstr> The Economic Contribution of  Miami Dade College </vt:lpstr>
      <vt:lpstr>Investment Analysis: Student Perspective</vt:lpstr>
      <vt:lpstr>Investment Analysis: Social Perspective</vt:lpstr>
      <vt:lpstr>Investment Analysis: Taxpayer Perspective</vt:lpstr>
      <vt:lpstr>Economic Growth Analysis:  Annual Added Income</vt:lpstr>
      <vt:lpstr>Inverse Relationship Between Employment and Enrollment</vt:lpstr>
      <vt:lpstr> Enrollment at Community Colleges as Economic Stimulus </vt:lpstr>
      <vt:lpstr> Workforce Development Programs </vt:lpstr>
      <vt:lpstr>Baccalaureate Degrees  Responsive to Industry Needs</vt:lpstr>
      <vt:lpstr>Non-Credit Workforce Development Programs</vt:lpstr>
      <vt:lpstr>Partnerships with External Institutions</vt:lpstr>
      <vt:lpstr>Slide 13</vt:lpstr>
    </vt:vector>
  </TitlesOfParts>
  <Company>Miami Dade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Colleges during Periods of Economic Crisis: Miami Dade College a Case in Point</dc:title>
  <dc:creator>Rolando Montoya</dc:creator>
  <cp:keywords>Federal Reserve Bank of Atlanta</cp:keywords>
  <cp:lastModifiedBy>f1law24</cp:lastModifiedBy>
  <cp:revision>15</cp:revision>
  <dcterms:created xsi:type="dcterms:W3CDTF">2011-09-11T17:30:26Z</dcterms:created>
  <dcterms:modified xsi:type="dcterms:W3CDTF">2011-09-12T18:52:19Z</dcterms:modified>
</cp:coreProperties>
</file>