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09" r:id="rId2"/>
    <p:sldId id="705" r:id="rId3"/>
    <p:sldId id="704" r:id="rId4"/>
    <p:sldId id="706" r:id="rId5"/>
    <p:sldId id="707" r:id="rId6"/>
    <p:sldId id="708" r:id="rId7"/>
  </p:sldIdLst>
  <p:sldSz cx="9144000" cy="6858000" type="screen4x3"/>
  <p:notesSz cx="9180513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drysdale" initials="i" lastIdx="16" clrIdx="0"/>
  <p:cmAuthor id="1" name="Windows User" initials="WU" lastIdx="4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33"/>
    <a:srgbClr val="66FF66"/>
    <a:srgbClr val="99FF33"/>
    <a:srgbClr val="99FF66"/>
    <a:srgbClr val="080808"/>
    <a:srgbClr val="777777"/>
    <a:srgbClr val="66FF33"/>
    <a:srgbClr val="969696"/>
    <a:srgbClr val="FD20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86429" autoAdjust="0"/>
  </p:normalViewPr>
  <p:slideViewPr>
    <p:cSldViewPr snapToGrid="0">
      <p:cViewPr varScale="1">
        <p:scale>
          <a:sx n="99" d="100"/>
          <a:sy n="99" d="100"/>
        </p:scale>
        <p:origin x="-90" y="-246"/>
      </p:cViewPr>
      <p:guideLst>
        <p:guide orient="horz" pos="3158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84"/>
      </p:cViewPr>
      <p:guideLst>
        <p:guide orient="horz" pos="2160"/>
        <p:guide pos="289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0166" y="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0166" y="651391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45702FB-433E-4164-B8E1-2D96B990AEB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00166" y="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4963" y="514350"/>
            <a:ext cx="3430587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52" y="3257551"/>
            <a:ext cx="734441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00166" y="6513910"/>
            <a:ext cx="397822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64FDD32-3C22-480B-A707-640C05112100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196975"/>
            <a:ext cx="8569325" cy="50482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700213"/>
            <a:ext cx="8569325" cy="433387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276475"/>
            <a:ext cx="9144000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7" name="Picture 11" descr="globe_hands_1000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3638"/>
            <a:ext cx="9144000" cy="4424362"/>
          </a:xfrm>
          <a:prstGeom prst="rect">
            <a:avLst/>
          </a:prstGeom>
          <a:noFill/>
        </p:spPr>
      </p:pic>
      <p:pic>
        <p:nvPicPr>
          <p:cNvPr id="4108" name="Picture 9" descr="WorldPay-(White)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52413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A0703-819D-4168-8C37-748960EF9A3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87BC0-A675-40BA-A012-3F553C82C8E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202363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298450" cy="246063"/>
          </a:xfrm>
        </p:spPr>
        <p:txBody>
          <a:bodyPr/>
          <a:lstStyle>
            <a:lvl1pPr>
              <a:defRPr/>
            </a:lvl1pPr>
          </a:lstStyle>
          <a:p>
            <a:fld id="{94AEEC75-CB56-4A1B-BBEE-89CE7D9E5F0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202363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250" y="6381750"/>
            <a:ext cx="298450" cy="246063"/>
          </a:xfrm>
        </p:spPr>
        <p:txBody>
          <a:bodyPr/>
          <a:lstStyle>
            <a:lvl1pPr>
              <a:defRPr/>
            </a:lvl1pPr>
          </a:lstStyle>
          <a:p>
            <a:fld id="{8B3A93D3-67DB-47B9-BC88-847715FE154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43B1FAC-24E7-4607-8742-9243FD9CD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February 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Product Development Process Improvement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48C3D889-0B97-4279-A312-5F5F8D983D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dirty="0" smtClean="0">
                <a:effectLst/>
                <a:latin typeface="Arial"/>
              </a:rPr>
              <a:t>PwC's PRTM Management Consulting</a:t>
            </a:r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February 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Product Development Process Improvement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9D81356B-0235-4581-97B2-5216AAF68A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wCFirm"/>
          <p:cNvSpPr txBox="1"/>
          <p:nvPr userDrawn="1"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baseline="0" dirty="0" smtClean="0">
                <a:effectLst/>
                <a:latin typeface="Arial"/>
              </a:rPr>
              <a:t>PwC's PRTM Management Consulting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DC8DC0-BD43-4E5D-A66C-8C9699FF10A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8A0168-173E-4FB9-9E96-112715AF72F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CAC15-8437-4AEC-A250-7695FF8D895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7E2A9-5B57-46D2-B3AF-BA577D75D37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2DE0B-F849-4930-8C97-78428B84518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FFE0-017A-4F2A-8DE0-1ADB9EA6905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9E8E9A-78FC-46D6-B933-775D1F0D94A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1C7D6-6583-4BBF-80BA-D259DF54118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25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2023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642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381750"/>
            <a:ext cx="298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3EBC7725-FC93-40D5-BEF9-59D1F025A91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196975"/>
            <a:ext cx="9144000" cy="144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5" name="Picture 9" descr="WorldPay-(White).gif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2800" y="252413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9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9E7D18-375A-4157-B169-8F4E8C2526FD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893888"/>
            <a:ext cx="7772400" cy="36226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EMV Impacts On Fraud</a:t>
            </a:r>
            <a:r>
              <a:rPr lang="en-GB" sz="3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32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8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</a:t>
            </a:r>
            <a:r>
              <a:rPr lang="en-GB" sz="1800" kern="0" baseline="30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18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October </a:t>
            </a:r>
            <a: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2012</a:t>
            </a:r>
            <a:b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1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8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Atlanta Federal Reserve</a:t>
            </a:r>
            <a:endParaRPr lang="en-GB" sz="1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Counterfeit Card Fraud</a:t>
            </a:r>
            <a:br>
              <a:rPr lang="en-US" dirty="0" smtClean="0"/>
            </a:br>
            <a:r>
              <a:rPr lang="en-US" sz="2400" dirty="0" smtClean="0"/>
              <a:t>Migrating to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8DC0-BD43-4E5D-A66C-8C9699FF10A4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62095"/>
            <a:ext cx="7467600" cy="55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European Union ATM Fraud</a:t>
            </a:r>
            <a:br>
              <a:rPr lang="en-US" dirty="0" smtClean="0"/>
            </a:br>
            <a:r>
              <a:rPr lang="en-US" sz="2400" dirty="0" smtClean="0"/>
              <a:t>Migrating to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8DC0-BD43-4E5D-A66C-8C9699FF10A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450" y="1397727"/>
            <a:ext cx="7162800" cy="53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105881" y="2378770"/>
            <a:ext cx="1703672" cy="2924714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European</a:t>
            </a:r>
            <a:endParaRPr kumimoji="0" lang="en-US" sz="14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ATM Security Team Study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800" b="1" kern="0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400" b="0" kern="0" dirty="0" smtClean="0">
                <a:solidFill>
                  <a:srgbClr val="000000"/>
                </a:solidFill>
              </a:rPr>
              <a:t>ATM Related Fraud Down 7%</a:t>
            </a:r>
          </a:p>
          <a:p>
            <a:pPr marL="231775" indent="-231775" algn="ctr">
              <a:spcBef>
                <a:spcPct val="20000"/>
              </a:spcBef>
            </a:pPr>
            <a:endParaRPr lang="en-US" sz="1400" b="0" kern="0" dirty="0" smtClean="0">
              <a:solidFill>
                <a:srgbClr val="000000"/>
              </a:solidFill>
            </a:endParaRPr>
          </a:p>
          <a:p>
            <a:pPr marL="231775" indent="-231775" algn="ctr">
              <a:spcBef>
                <a:spcPct val="20000"/>
              </a:spcBef>
            </a:pPr>
            <a:r>
              <a:rPr lang="en-US" sz="1400" kern="0" dirty="0" smtClean="0">
                <a:solidFill>
                  <a:srgbClr val="000000"/>
                </a:solidFill>
              </a:rPr>
              <a:t>2009</a:t>
            </a:r>
          </a:p>
          <a:p>
            <a:pPr marL="231775" indent="-231775" algn="ctr">
              <a:spcBef>
                <a:spcPct val="20000"/>
              </a:spcBef>
            </a:pPr>
            <a:r>
              <a:rPr lang="en-US" sz="1400" b="0" kern="0" dirty="0" smtClean="0">
                <a:solidFill>
                  <a:srgbClr val="000000"/>
                </a:solidFill>
              </a:rPr>
              <a:t>13,269 Incidents</a:t>
            </a:r>
          </a:p>
          <a:p>
            <a:pPr marL="231775" indent="-231775" algn="ctr">
              <a:spcBef>
                <a:spcPct val="20000"/>
              </a:spcBef>
            </a:pPr>
            <a:endParaRPr lang="en-US" sz="1400" b="0" kern="0" dirty="0" smtClean="0">
              <a:solidFill>
                <a:srgbClr val="000000"/>
              </a:solidFill>
            </a:endParaRPr>
          </a:p>
          <a:p>
            <a:pPr marL="231775" indent="-231775" algn="ctr">
              <a:spcBef>
                <a:spcPct val="20000"/>
              </a:spcBef>
            </a:pPr>
            <a:r>
              <a:rPr lang="en-US" sz="1400" kern="0" dirty="0" smtClean="0">
                <a:solidFill>
                  <a:srgbClr val="000000"/>
                </a:solidFill>
              </a:rPr>
              <a:t>2010</a:t>
            </a:r>
          </a:p>
          <a:p>
            <a:pPr marL="231775" indent="-231775" algn="ctr">
              <a:spcBef>
                <a:spcPct val="20000"/>
              </a:spcBef>
            </a:pPr>
            <a:r>
              <a:rPr lang="en-US" sz="1400" b="0" kern="0" dirty="0" smtClean="0">
                <a:solidFill>
                  <a:srgbClr val="000000"/>
                </a:solidFill>
              </a:rPr>
              <a:t>12,383 Incidents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852619" cy="777875"/>
          </a:xfrm>
        </p:spPr>
        <p:txBody>
          <a:bodyPr/>
          <a:lstStyle/>
          <a:p>
            <a:pPr lvl="0"/>
            <a:r>
              <a:rPr lang="en-US" dirty="0" smtClean="0"/>
              <a:t>United Kingdom</a:t>
            </a:r>
            <a:br>
              <a:rPr lang="en-US" dirty="0" smtClean="0"/>
            </a:br>
            <a:r>
              <a:rPr lang="en-US" sz="2400" dirty="0" smtClean="0"/>
              <a:t>Counterfeit Fraud Reduced 21% (2000 –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8DC0-BD43-4E5D-A66C-8C9699FF10A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4501" t="12189" r="2250" b="3750"/>
          <a:stretch>
            <a:fillRect/>
          </a:stretch>
        </p:blipFill>
        <p:spPr bwMode="auto">
          <a:xfrm>
            <a:off x="862592" y="1437270"/>
            <a:ext cx="7418816" cy="53502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919996" cy="777875"/>
          </a:xfrm>
        </p:spPr>
        <p:txBody>
          <a:bodyPr/>
          <a:lstStyle/>
          <a:p>
            <a:pPr lvl="0"/>
            <a:r>
              <a:rPr lang="en-US" dirty="0" smtClean="0"/>
              <a:t>Canada</a:t>
            </a:r>
            <a:br>
              <a:rPr lang="en-US" dirty="0" smtClean="0"/>
            </a:br>
            <a:r>
              <a:rPr lang="en-US" sz="2300" dirty="0" smtClean="0"/>
              <a:t>Counterfeit Fraud Down Since National Rollout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8DC0-BD43-4E5D-A66C-8C9699FF10A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501" t="10314" r="6001" b="4688"/>
          <a:stretch>
            <a:fillRect/>
          </a:stretch>
        </p:blipFill>
        <p:spPr bwMode="auto">
          <a:xfrm>
            <a:off x="1125193" y="1474329"/>
            <a:ext cx="6893613" cy="52375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017276" cy="777875"/>
          </a:xfrm>
        </p:spPr>
        <p:txBody>
          <a:bodyPr/>
          <a:lstStyle/>
          <a:p>
            <a:pPr lvl="0"/>
            <a:r>
              <a:rPr lang="en-US" dirty="0" smtClean="0"/>
              <a:t>Brazil</a:t>
            </a:r>
            <a:br>
              <a:rPr lang="en-US" dirty="0" smtClean="0"/>
            </a:br>
            <a:r>
              <a:rPr lang="en-US" sz="2300" dirty="0" smtClean="0"/>
              <a:t>Counterfeit Visa Fraud Reduced 17% (2007 –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C8DC0-BD43-4E5D-A66C-8C9699FF10A4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501" t="9376" r="4501" b="3750"/>
          <a:stretch>
            <a:fillRect/>
          </a:stretch>
        </p:blipFill>
        <p:spPr bwMode="auto">
          <a:xfrm>
            <a:off x="986993" y="1386037"/>
            <a:ext cx="7093689" cy="54176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3481"/>
      </a:dk1>
      <a:lt1>
        <a:srgbClr val="FFFFFF"/>
      </a:lt1>
      <a:dk2>
        <a:srgbClr val="8EBAE5"/>
      </a:dk2>
      <a:lt2>
        <a:srgbClr val="FFA02F"/>
      </a:lt2>
      <a:accent1>
        <a:srgbClr val="8EBAE5"/>
      </a:accent1>
      <a:accent2>
        <a:srgbClr val="F8E498"/>
      </a:accent2>
      <a:accent3>
        <a:srgbClr val="FFFFFF"/>
      </a:accent3>
      <a:accent4>
        <a:srgbClr val="002B6D"/>
      </a:accent4>
      <a:accent5>
        <a:srgbClr val="C6D9F0"/>
      </a:accent5>
      <a:accent6>
        <a:srgbClr val="E1CF89"/>
      </a:accent6>
      <a:hlink>
        <a:srgbClr val="69BE28"/>
      </a:hlink>
      <a:folHlink>
        <a:srgbClr val="B7D0C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3481"/>
        </a:dk1>
        <a:lt1>
          <a:srgbClr val="FFFFFF"/>
        </a:lt1>
        <a:dk2>
          <a:srgbClr val="8EBAE5"/>
        </a:dk2>
        <a:lt2>
          <a:srgbClr val="FFA02F"/>
        </a:lt2>
        <a:accent1>
          <a:srgbClr val="8EBAE5"/>
        </a:accent1>
        <a:accent2>
          <a:srgbClr val="F8E498"/>
        </a:accent2>
        <a:accent3>
          <a:srgbClr val="FFFFFF"/>
        </a:accent3>
        <a:accent4>
          <a:srgbClr val="002B6D"/>
        </a:accent4>
        <a:accent5>
          <a:srgbClr val="C6D9F0"/>
        </a:accent5>
        <a:accent6>
          <a:srgbClr val="E1CF89"/>
        </a:accent6>
        <a:hlink>
          <a:srgbClr val="69BE2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481"/>
        </a:dk1>
        <a:lt1>
          <a:srgbClr val="FFFFFF"/>
        </a:lt1>
        <a:dk2>
          <a:srgbClr val="8EBAE5"/>
        </a:dk2>
        <a:lt2>
          <a:srgbClr val="FFA02F"/>
        </a:lt2>
        <a:accent1>
          <a:srgbClr val="009FDA"/>
        </a:accent1>
        <a:accent2>
          <a:srgbClr val="F8E498"/>
        </a:accent2>
        <a:accent3>
          <a:srgbClr val="FFFFFF"/>
        </a:accent3>
        <a:accent4>
          <a:srgbClr val="002B6D"/>
        </a:accent4>
        <a:accent5>
          <a:srgbClr val="AACDEA"/>
        </a:accent5>
        <a:accent6>
          <a:srgbClr val="E1CF89"/>
        </a:accent6>
        <a:hlink>
          <a:srgbClr val="69BE2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3481"/>
        </a:dk1>
        <a:lt1>
          <a:srgbClr val="FFFFFF"/>
        </a:lt1>
        <a:dk2>
          <a:srgbClr val="8EBAE5"/>
        </a:dk2>
        <a:lt2>
          <a:srgbClr val="009FDA"/>
        </a:lt2>
        <a:accent1>
          <a:srgbClr val="FFA02F"/>
        </a:accent1>
        <a:accent2>
          <a:srgbClr val="F8E498"/>
        </a:accent2>
        <a:accent3>
          <a:srgbClr val="FFFFFF"/>
        </a:accent3>
        <a:accent4>
          <a:srgbClr val="002B6D"/>
        </a:accent4>
        <a:accent5>
          <a:srgbClr val="FFCDAD"/>
        </a:accent5>
        <a:accent6>
          <a:srgbClr val="E1CF89"/>
        </a:accent6>
        <a:hlink>
          <a:srgbClr val="69BE2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481"/>
        </a:dk1>
        <a:lt1>
          <a:srgbClr val="FFFFFF"/>
        </a:lt1>
        <a:dk2>
          <a:srgbClr val="8EBAE5"/>
        </a:dk2>
        <a:lt2>
          <a:srgbClr val="009FDA"/>
        </a:lt2>
        <a:accent1>
          <a:srgbClr val="F8E498"/>
        </a:accent1>
        <a:accent2>
          <a:srgbClr val="FFA02F"/>
        </a:accent2>
        <a:accent3>
          <a:srgbClr val="FFFFFF"/>
        </a:accent3>
        <a:accent4>
          <a:srgbClr val="002B6D"/>
        </a:accent4>
        <a:accent5>
          <a:srgbClr val="FBEFCA"/>
        </a:accent5>
        <a:accent6>
          <a:srgbClr val="E7912A"/>
        </a:accent6>
        <a:hlink>
          <a:srgbClr val="69BE2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481"/>
        </a:dk1>
        <a:lt1>
          <a:srgbClr val="FFFFFF"/>
        </a:lt1>
        <a:dk2>
          <a:srgbClr val="8EBAE5"/>
        </a:dk2>
        <a:lt2>
          <a:srgbClr val="009FDA"/>
        </a:lt2>
        <a:accent1>
          <a:srgbClr val="69BE28"/>
        </a:accent1>
        <a:accent2>
          <a:srgbClr val="FFA02F"/>
        </a:accent2>
        <a:accent3>
          <a:srgbClr val="FFFFFF"/>
        </a:accent3>
        <a:accent4>
          <a:srgbClr val="002B6D"/>
        </a:accent4>
        <a:accent5>
          <a:srgbClr val="B9DBAC"/>
        </a:accent5>
        <a:accent6>
          <a:srgbClr val="E7912A"/>
        </a:accent6>
        <a:hlink>
          <a:srgbClr val="F8E49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481"/>
        </a:dk1>
        <a:lt1>
          <a:srgbClr val="FFFFFF"/>
        </a:lt1>
        <a:dk2>
          <a:srgbClr val="8EBAE5"/>
        </a:dk2>
        <a:lt2>
          <a:srgbClr val="009FDA"/>
        </a:lt2>
        <a:accent1>
          <a:srgbClr val="B7D0C6"/>
        </a:accent1>
        <a:accent2>
          <a:srgbClr val="FFA02F"/>
        </a:accent2>
        <a:accent3>
          <a:srgbClr val="FFFFFF"/>
        </a:accent3>
        <a:accent4>
          <a:srgbClr val="002B6D"/>
        </a:accent4>
        <a:accent5>
          <a:srgbClr val="D8E4DF"/>
        </a:accent5>
        <a:accent6>
          <a:srgbClr val="E7912A"/>
        </a:accent6>
        <a:hlink>
          <a:srgbClr val="F8E498"/>
        </a:hlink>
        <a:folHlink>
          <a:srgbClr val="B7D0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44962</TotalTime>
  <Words>38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Counterfeit Card Fraud Migrating to the United States</vt:lpstr>
      <vt:lpstr>European Union ATM Fraud Migrating to United States</vt:lpstr>
      <vt:lpstr>United Kingdom Counterfeit Fraud Reduced 21% (2000 – 2010)</vt:lpstr>
      <vt:lpstr>Canada Counterfeit Fraud Down Since National Rollout</vt:lpstr>
      <vt:lpstr>Brazil Counterfeit Visa Fraud Reduced 17% (2007 – 2010)</vt:lpstr>
    </vt:vector>
  </TitlesOfParts>
  <Company>Melf Computing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Francis</dc:creator>
  <cp:lastModifiedBy>f1dak02</cp:lastModifiedBy>
  <cp:revision>4403</cp:revision>
  <dcterms:created xsi:type="dcterms:W3CDTF">2008-09-16T11:19:18Z</dcterms:created>
  <dcterms:modified xsi:type="dcterms:W3CDTF">2012-10-15T12:13:58Z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