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9" r:id="rId2"/>
    <p:sldId id="364" r:id="rId3"/>
    <p:sldId id="280" r:id="rId4"/>
    <p:sldId id="368" r:id="rId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p:scale>
          <a:sx n="75" d="100"/>
          <a:sy n="75" d="100"/>
        </p:scale>
        <p:origin x="-1068" y="-7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3" tIns="46656" rIns="93313" bIns="4665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13" tIns="46656" rIns="93313" bIns="46656" rtlCol="0"/>
          <a:lstStyle>
            <a:lvl1pPr algn="r" fontAlgn="auto">
              <a:spcBef>
                <a:spcPts val="0"/>
              </a:spcBef>
              <a:spcAft>
                <a:spcPts val="0"/>
              </a:spcAft>
              <a:defRPr sz="1200">
                <a:latin typeface="+mn-lt"/>
                <a:cs typeface="+mn-cs"/>
              </a:defRPr>
            </a:lvl1pPr>
          </a:lstStyle>
          <a:p>
            <a:pPr>
              <a:defRPr/>
            </a:pPr>
            <a:fld id="{EBF0BDBF-C9C7-4516-AA31-321F38BABDB8}" type="datetimeFigureOut">
              <a:rPr lang="en-US"/>
              <a:pPr>
                <a:defRPr/>
              </a:pPr>
              <a:t>10/15/2012</a:t>
            </a:fld>
            <a:endParaRPr lang="en-US" dirty="0"/>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3" tIns="46656" rIns="93313" bIns="46656" rtlCol="0" anchor="ctr"/>
          <a:lstStyle/>
          <a:p>
            <a:pPr lvl="0"/>
            <a:endParaRPr lang="en-US" noProof="0"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13" tIns="46656" rIns="93313" bIns="4665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13" tIns="46656" rIns="93313" bIns="4665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13" tIns="46656" rIns="93313" bIns="46656" rtlCol="0" anchor="b"/>
          <a:lstStyle>
            <a:lvl1pPr algn="r" fontAlgn="auto">
              <a:spcBef>
                <a:spcPts val="0"/>
              </a:spcBef>
              <a:spcAft>
                <a:spcPts val="0"/>
              </a:spcAft>
              <a:defRPr sz="1200">
                <a:latin typeface="+mn-lt"/>
                <a:cs typeface="+mn-cs"/>
              </a:defRPr>
            </a:lvl1pPr>
          </a:lstStyle>
          <a:p>
            <a:pPr>
              <a:defRPr/>
            </a:pPr>
            <a:fld id="{71056495-DDC9-4293-A476-7208352A80C9}" type="slidenum">
              <a:rPr lang="en-US"/>
              <a:pPr>
                <a:defRPr/>
              </a:pPr>
              <a:t>‹#›</a:t>
            </a:fld>
            <a:endParaRPr lang="en-US" dirty="0"/>
          </a:p>
        </p:txBody>
      </p:sp>
    </p:spTree>
    <p:extLst>
      <p:ext uri="{BB962C8B-B14F-4D97-AF65-F5344CB8AC3E}">
        <p14:creationId xmlns:p14="http://schemas.microsoft.com/office/powerpoint/2010/main" xmlns="" val="2755306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NEWTitleSlide cop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BirdForTitle.png"/>
          <p:cNvPicPr>
            <a:picLocks noChangeAspect="1"/>
          </p:cNvPicPr>
          <p:nvPr userDrawn="1"/>
        </p:nvPicPr>
        <p:blipFill>
          <a:blip r:embed="rId3" cstate="print"/>
          <a:srcRect/>
          <a:stretch>
            <a:fillRect/>
          </a:stretch>
        </p:blipFill>
        <p:spPr bwMode="auto">
          <a:xfrm>
            <a:off x="1149350" y="2581275"/>
            <a:ext cx="1474788" cy="790575"/>
          </a:xfrm>
          <a:prstGeom prst="rect">
            <a:avLst/>
          </a:prstGeom>
          <a:noFill/>
          <a:ln w="9525">
            <a:noFill/>
            <a:miter lim="800000"/>
            <a:headEnd/>
            <a:tailEnd/>
          </a:ln>
        </p:spPr>
      </p:pic>
      <p:sp>
        <p:nvSpPr>
          <p:cNvPr id="2" name="Title 1"/>
          <p:cNvSpPr>
            <a:spLocks noGrp="1"/>
          </p:cNvSpPr>
          <p:nvPr>
            <p:ph type="ctrTitle"/>
          </p:nvPr>
        </p:nvSpPr>
        <p:spPr>
          <a:xfrm>
            <a:off x="2110810" y="3009308"/>
            <a:ext cx="6537533" cy="461665"/>
          </a:xfrm>
        </p:spPr>
        <p:txBody>
          <a:bodyPr/>
          <a:lstStyle>
            <a:lvl1pPr>
              <a:defRPr sz="3000">
                <a:solidFill>
                  <a:schemeClr val="bg1"/>
                </a:solidFill>
                <a:effectLst>
                  <a:outerShdw blurRad="127000" dist="63500" dir="5400000" algn="tl"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80146" y="4040014"/>
            <a:ext cx="6174336" cy="400110"/>
          </a:xfrm>
        </p:spPr>
        <p:txBody>
          <a:bodyPr/>
          <a:lstStyle>
            <a:lvl1pPr marL="0" indent="0" algn="r">
              <a:buNone/>
              <a:defRPr sz="2000">
                <a:solidFill>
                  <a:schemeClr val="bg1"/>
                </a:solidFill>
                <a:effectLst>
                  <a:outerShdw blurRad="127000" dist="63500" dir="54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99034" y="959037"/>
            <a:ext cx="7986040" cy="2154436"/>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46EF56D-C05C-4CFF-80F3-024D477565D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263FD57-5436-4AF4-B311-E3CFBACBFE9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97F30E0-5F54-42A2-9456-357AD0E356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Section Header / Divider Slide">
    <p:spTree>
      <p:nvGrpSpPr>
        <p:cNvPr id="1" name=""/>
        <p:cNvGrpSpPr/>
        <p:nvPr/>
      </p:nvGrpSpPr>
      <p:grpSpPr>
        <a:xfrm>
          <a:off x="0" y="0"/>
          <a:ext cx="0" cy="0"/>
          <a:chOff x="0" y="0"/>
          <a:chExt cx="0" cy="0"/>
        </a:xfrm>
      </p:grpSpPr>
      <p:pic>
        <p:nvPicPr>
          <p:cNvPr id="4" name="Picture 9" descr="NEWTitleSlide cop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DividerBird.png"/>
          <p:cNvPicPr>
            <a:picLocks noChangeAspect="1"/>
          </p:cNvPicPr>
          <p:nvPr userDrawn="1"/>
        </p:nvPicPr>
        <p:blipFill>
          <a:blip r:embed="rId3" cstate="print"/>
          <a:srcRect/>
          <a:stretch>
            <a:fillRect/>
          </a:stretch>
        </p:blipFill>
        <p:spPr bwMode="auto">
          <a:xfrm>
            <a:off x="2855913" y="2025650"/>
            <a:ext cx="6288087" cy="3819525"/>
          </a:xfrm>
          <a:prstGeom prst="rect">
            <a:avLst/>
          </a:prstGeom>
          <a:noFill/>
          <a:ln w="9525">
            <a:noFill/>
            <a:miter lim="800000"/>
            <a:headEnd/>
            <a:tailEnd/>
          </a:ln>
        </p:spPr>
      </p:pic>
      <p:sp>
        <p:nvSpPr>
          <p:cNvPr id="2" name="Title 1"/>
          <p:cNvSpPr>
            <a:spLocks noGrp="1"/>
          </p:cNvSpPr>
          <p:nvPr>
            <p:ph type="ctrTitle"/>
          </p:nvPr>
        </p:nvSpPr>
        <p:spPr>
          <a:xfrm>
            <a:off x="1384415" y="3009309"/>
            <a:ext cx="6537533" cy="461665"/>
          </a:xfrm>
        </p:spPr>
        <p:txBody>
          <a:bodyPr/>
          <a:lstStyle>
            <a:lvl1pPr algn="ctr" defTabSz="914400" rtl="0" eaLnBrk="1" latinLnBrk="0" hangingPunct="1">
              <a:spcBef>
                <a:spcPct val="0"/>
              </a:spcBef>
              <a:buNone/>
              <a:defRPr lang="en-US" sz="3000" b="1" kern="1200" spc="300" dirty="0">
                <a:solidFill>
                  <a:schemeClr val="bg1"/>
                </a:solidFill>
                <a:effectLst>
                  <a:outerShdw blurRad="127000" dist="63500" dir="5400000" algn="tl" rotWithShape="0">
                    <a:prstClr val="black">
                      <a:alpha val="40000"/>
                    </a:prstClr>
                  </a:outerShdw>
                </a:effectLst>
                <a:latin typeface="Arial Narrow"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59612" y="3928916"/>
            <a:ext cx="6174336" cy="369332"/>
          </a:xfrm>
        </p:spPr>
        <p:txBody>
          <a:bodyPr/>
          <a:lstStyle>
            <a:lvl1pPr marL="0" indent="0" algn="ctr" defTabSz="914400" rtl="0" eaLnBrk="1" latinLnBrk="0" hangingPunct="1">
              <a:spcBef>
                <a:spcPts val="0"/>
              </a:spcBef>
              <a:spcAft>
                <a:spcPts val="1000"/>
              </a:spcAft>
              <a:buFontTx/>
              <a:buNone/>
              <a:defRPr lang="en-US" sz="1800" kern="1200" dirty="0">
                <a:solidFill>
                  <a:schemeClr val="bg1"/>
                </a:solidFill>
                <a:effectLst>
                  <a:outerShdw blurRad="127000" dist="63500" dir="54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ogo Slide">
    <p:spTree>
      <p:nvGrpSpPr>
        <p:cNvPr id="1" name=""/>
        <p:cNvGrpSpPr/>
        <p:nvPr/>
      </p:nvGrpSpPr>
      <p:grpSpPr>
        <a:xfrm>
          <a:off x="0" y="0"/>
          <a:ext cx="0" cy="0"/>
          <a:chOff x="0" y="0"/>
          <a:chExt cx="0" cy="0"/>
        </a:xfrm>
      </p:grpSpPr>
      <p:pic>
        <p:nvPicPr>
          <p:cNvPr id="2" name="Picture 9" descr="NEWLogo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VFPPT-NEWSlideBackground1 copy.jpg"/>
          <p:cNvPicPr>
            <a:picLocks noChangeAspect="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012825" y="161925"/>
            <a:ext cx="7696200" cy="323850"/>
          </a:xfrm>
          <a:prstGeom prst="rect">
            <a:avLst/>
          </a:prstGeom>
        </p:spPr>
        <p:txBody>
          <a:bodyPr vert="horz" wrap="square" lIns="0" tIns="0" rIns="0" bIns="0" rtlCol="0" anchor="t" anchorCtr="0">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798513" y="1077913"/>
            <a:ext cx="7986712" cy="2155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55588"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effectLst>
                  <a:outerShdw blurRad="88900" dist="25400" dir="2700000" algn="tl" rotWithShape="0">
                    <a:prstClr val="black">
                      <a:alpha val="40000"/>
                    </a:prstClr>
                  </a:outerShdw>
                </a:effectLst>
                <a:latin typeface="+mn-lt"/>
                <a:cs typeface="+mn-cs"/>
              </a:defRPr>
            </a:lvl1pPr>
          </a:lstStyle>
          <a:p>
            <a:pPr>
              <a:defRPr/>
            </a:pPr>
            <a:fld id="{17920EFF-409F-4522-A735-ED551F3A4BB4}" type="slidenum">
              <a:rPr lang="en-US"/>
              <a:pPr>
                <a:defRPr/>
              </a:pPr>
              <a:t>‹#›</a:t>
            </a:fld>
            <a:endParaRPr lang="en-US" dirty="0"/>
          </a:p>
        </p:txBody>
      </p:sp>
      <p:grpSp>
        <p:nvGrpSpPr>
          <p:cNvPr id="1030" name="Group 10"/>
          <p:cNvGrpSpPr>
            <a:grpSpLocks/>
          </p:cNvGrpSpPr>
          <p:nvPr userDrawn="1"/>
        </p:nvGrpSpPr>
        <p:grpSpPr bwMode="auto">
          <a:xfrm>
            <a:off x="131763" y="200025"/>
            <a:ext cx="838200" cy="442913"/>
            <a:chOff x="606" y="2346"/>
            <a:chExt cx="2932" cy="1550"/>
          </a:xfrm>
        </p:grpSpPr>
        <p:sp>
          <p:nvSpPr>
            <p:cNvPr id="1031" name="Freeform 8"/>
            <p:cNvSpPr>
              <a:spLocks/>
            </p:cNvSpPr>
            <p:nvPr/>
          </p:nvSpPr>
          <p:spPr bwMode="auto">
            <a:xfrm>
              <a:off x="606" y="3109"/>
              <a:ext cx="1921" cy="787"/>
            </a:xfrm>
            <a:custGeom>
              <a:avLst/>
              <a:gdLst>
                <a:gd name="T0" fmla="*/ 12 w 813"/>
                <a:gd name="T1" fmla="*/ 4301 h 333"/>
                <a:gd name="T2" fmla="*/ 569 w 813"/>
                <a:gd name="T3" fmla="*/ 3892 h 333"/>
                <a:gd name="T4" fmla="*/ 4026 w 813"/>
                <a:gd name="T5" fmla="*/ 475 h 333"/>
                <a:gd name="T6" fmla="*/ 5080 w 813"/>
                <a:gd name="T7" fmla="*/ 28 h 333"/>
                <a:gd name="T8" fmla="*/ 10368 w 813"/>
                <a:gd name="T9" fmla="*/ 28 h 333"/>
                <a:gd name="T10" fmla="*/ 10725 w 813"/>
                <a:gd name="T11" fmla="*/ 95 h 333"/>
                <a:gd name="T12" fmla="*/ 10156 w 813"/>
                <a:gd name="T13" fmla="*/ 532 h 333"/>
                <a:gd name="T14" fmla="*/ 6845 w 813"/>
                <a:gd name="T15" fmla="*/ 3814 h 333"/>
                <a:gd name="T16" fmla="*/ 5673 w 813"/>
                <a:gd name="T17" fmla="*/ 4384 h 333"/>
                <a:gd name="T18" fmla="*/ 475 w 813"/>
                <a:gd name="T19" fmla="*/ 4384 h 333"/>
                <a:gd name="T20" fmla="*/ 12 w 813"/>
                <a:gd name="T21" fmla="*/ 4301 h 3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3" h="333">
                  <a:moveTo>
                    <a:pt x="1" y="326"/>
                  </a:moveTo>
                  <a:cubicBezTo>
                    <a:pt x="0" y="323"/>
                    <a:pt x="15" y="324"/>
                    <a:pt x="43" y="295"/>
                  </a:cubicBezTo>
                  <a:cubicBezTo>
                    <a:pt x="72" y="266"/>
                    <a:pt x="305" y="36"/>
                    <a:pt x="305" y="36"/>
                  </a:cubicBezTo>
                  <a:cubicBezTo>
                    <a:pt x="305" y="36"/>
                    <a:pt x="331" y="2"/>
                    <a:pt x="385" y="2"/>
                  </a:cubicBezTo>
                  <a:cubicBezTo>
                    <a:pt x="786" y="2"/>
                    <a:pt x="786" y="2"/>
                    <a:pt x="786" y="2"/>
                  </a:cubicBezTo>
                  <a:cubicBezTo>
                    <a:pt x="786" y="2"/>
                    <a:pt x="791" y="0"/>
                    <a:pt x="813" y="7"/>
                  </a:cubicBezTo>
                  <a:cubicBezTo>
                    <a:pt x="813" y="7"/>
                    <a:pt x="798" y="12"/>
                    <a:pt x="770" y="40"/>
                  </a:cubicBezTo>
                  <a:cubicBezTo>
                    <a:pt x="740" y="70"/>
                    <a:pt x="519" y="289"/>
                    <a:pt x="519" y="289"/>
                  </a:cubicBezTo>
                  <a:cubicBezTo>
                    <a:pt x="519" y="289"/>
                    <a:pt x="478" y="332"/>
                    <a:pt x="430" y="332"/>
                  </a:cubicBezTo>
                  <a:cubicBezTo>
                    <a:pt x="36" y="332"/>
                    <a:pt x="36" y="332"/>
                    <a:pt x="36" y="332"/>
                  </a:cubicBezTo>
                  <a:cubicBezTo>
                    <a:pt x="36" y="332"/>
                    <a:pt x="18" y="333"/>
                    <a:pt x="1" y="326"/>
                  </a:cubicBezTo>
                </a:path>
              </a:pathLst>
            </a:custGeom>
            <a:solidFill>
              <a:srgbClr val="007AC2"/>
            </a:solidFill>
            <a:ln w="9525">
              <a:noFill/>
              <a:round/>
              <a:headEnd/>
              <a:tailEnd/>
            </a:ln>
          </p:spPr>
          <p:txBody>
            <a:bodyPr/>
            <a:lstStyle/>
            <a:p>
              <a:endParaRPr lang="en-US"/>
            </a:p>
          </p:txBody>
        </p:sp>
        <p:sp>
          <p:nvSpPr>
            <p:cNvPr id="1032" name="Freeform 9"/>
            <p:cNvSpPr>
              <a:spLocks/>
            </p:cNvSpPr>
            <p:nvPr/>
          </p:nvSpPr>
          <p:spPr bwMode="auto">
            <a:xfrm>
              <a:off x="1620" y="2346"/>
              <a:ext cx="1918" cy="789"/>
            </a:xfrm>
            <a:custGeom>
              <a:avLst/>
              <a:gdLst>
                <a:gd name="T0" fmla="*/ 10691 w 812"/>
                <a:gd name="T1" fmla="*/ 4309 h 334"/>
                <a:gd name="T2" fmla="*/ 10133 w 812"/>
                <a:gd name="T3" fmla="*/ 3900 h 334"/>
                <a:gd name="T4" fmla="*/ 6694 w 812"/>
                <a:gd name="T5" fmla="*/ 475 h 334"/>
                <a:gd name="T6" fmla="*/ 5641 w 812"/>
                <a:gd name="T7" fmla="*/ 40 h 334"/>
                <a:gd name="T8" fmla="*/ 340 w 812"/>
                <a:gd name="T9" fmla="*/ 40 h 334"/>
                <a:gd name="T10" fmla="*/ 0 w 812"/>
                <a:gd name="T11" fmla="*/ 106 h 334"/>
                <a:gd name="T12" fmla="*/ 553 w 812"/>
                <a:gd name="T13" fmla="*/ 541 h 334"/>
                <a:gd name="T14" fmla="*/ 3862 w 812"/>
                <a:gd name="T15" fmla="*/ 3822 h 334"/>
                <a:gd name="T16" fmla="*/ 5034 w 812"/>
                <a:gd name="T17" fmla="*/ 4391 h 334"/>
                <a:gd name="T18" fmla="*/ 10228 w 812"/>
                <a:gd name="T19" fmla="*/ 4391 h 334"/>
                <a:gd name="T20" fmla="*/ 10691 w 812"/>
                <a:gd name="T21" fmla="*/ 4309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2" h="334">
                  <a:moveTo>
                    <a:pt x="811" y="327"/>
                  </a:moveTo>
                  <a:cubicBezTo>
                    <a:pt x="812" y="324"/>
                    <a:pt x="798" y="324"/>
                    <a:pt x="769" y="296"/>
                  </a:cubicBezTo>
                  <a:cubicBezTo>
                    <a:pt x="740" y="267"/>
                    <a:pt x="508" y="36"/>
                    <a:pt x="508" y="36"/>
                  </a:cubicBezTo>
                  <a:cubicBezTo>
                    <a:pt x="508" y="36"/>
                    <a:pt x="482" y="3"/>
                    <a:pt x="428" y="3"/>
                  </a:cubicBezTo>
                  <a:cubicBezTo>
                    <a:pt x="26" y="3"/>
                    <a:pt x="26" y="3"/>
                    <a:pt x="26" y="3"/>
                  </a:cubicBezTo>
                  <a:cubicBezTo>
                    <a:pt x="26" y="3"/>
                    <a:pt x="22" y="0"/>
                    <a:pt x="0" y="8"/>
                  </a:cubicBezTo>
                  <a:cubicBezTo>
                    <a:pt x="0" y="8"/>
                    <a:pt x="14" y="13"/>
                    <a:pt x="42" y="41"/>
                  </a:cubicBezTo>
                  <a:cubicBezTo>
                    <a:pt x="72" y="71"/>
                    <a:pt x="293" y="290"/>
                    <a:pt x="293" y="290"/>
                  </a:cubicBezTo>
                  <a:cubicBezTo>
                    <a:pt x="293" y="290"/>
                    <a:pt x="334" y="333"/>
                    <a:pt x="382" y="333"/>
                  </a:cubicBezTo>
                  <a:cubicBezTo>
                    <a:pt x="776" y="333"/>
                    <a:pt x="776" y="333"/>
                    <a:pt x="776" y="333"/>
                  </a:cubicBezTo>
                  <a:cubicBezTo>
                    <a:pt x="776" y="333"/>
                    <a:pt x="794" y="334"/>
                    <a:pt x="811" y="327"/>
                  </a:cubicBezTo>
                </a:path>
              </a:pathLst>
            </a:custGeom>
            <a:solidFill>
              <a:srgbClr val="007AC2"/>
            </a:solidFill>
            <a:ln w="9525">
              <a:noFill/>
              <a:round/>
              <a:headEnd/>
              <a:tailEnd/>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91" r:id="rId1"/>
    <p:sldLayoutId id="2147483688" r:id="rId2"/>
    <p:sldLayoutId id="2147483689" r:id="rId3"/>
    <p:sldLayoutId id="2147483690" r:id="rId4"/>
    <p:sldLayoutId id="2147483692" r:id="rId5"/>
    <p:sldLayoutId id="2147483693" r:id="rId6"/>
  </p:sldLayoutIdLst>
  <p:hf hdr="0" ftr="0" dt="0"/>
  <p:txStyles>
    <p:titleStyle>
      <a:lvl1pPr algn="l" rtl="0" eaLnBrk="0" fontAlgn="base" hangingPunct="0">
        <a:spcBef>
          <a:spcPct val="0"/>
        </a:spcBef>
        <a:spcAft>
          <a:spcPct val="0"/>
        </a:spcAft>
        <a:defRPr sz="2100" b="1" kern="1200" cap="all" spc="300">
          <a:solidFill>
            <a:schemeClr val="tx2"/>
          </a:solidFill>
          <a:latin typeface="Arial Narrow" pitchFamily="34" charset="0"/>
          <a:ea typeface="+mj-ea"/>
          <a:cs typeface="+mj-cs"/>
        </a:defRPr>
      </a:lvl1pPr>
      <a:lvl2pPr algn="l" rtl="0" eaLnBrk="0" fontAlgn="base" hangingPunct="0">
        <a:spcBef>
          <a:spcPct val="0"/>
        </a:spcBef>
        <a:spcAft>
          <a:spcPct val="0"/>
        </a:spcAft>
        <a:defRPr sz="2100" b="1">
          <a:solidFill>
            <a:schemeClr val="tx2"/>
          </a:solidFill>
          <a:latin typeface="Arial Narrow" pitchFamily="34" charset="0"/>
        </a:defRPr>
      </a:lvl2pPr>
      <a:lvl3pPr algn="l" rtl="0" eaLnBrk="0" fontAlgn="base" hangingPunct="0">
        <a:spcBef>
          <a:spcPct val="0"/>
        </a:spcBef>
        <a:spcAft>
          <a:spcPct val="0"/>
        </a:spcAft>
        <a:defRPr sz="2100" b="1">
          <a:solidFill>
            <a:schemeClr val="tx2"/>
          </a:solidFill>
          <a:latin typeface="Arial Narrow" pitchFamily="34" charset="0"/>
        </a:defRPr>
      </a:lvl3pPr>
      <a:lvl4pPr algn="l" rtl="0" eaLnBrk="0" fontAlgn="base" hangingPunct="0">
        <a:spcBef>
          <a:spcPct val="0"/>
        </a:spcBef>
        <a:spcAft>
          <a:spcPct val="0"/>
        </a:spcAft>
        <a:defRPr sz="2100" b="1">
          <a:solidFill>
            <a:schemeClr val="tx2"/>
          </a:solidFill>
          <a:latin typeface="Arial Narrow" pitchFamily="34" charset="0"/>
        </a:defRPr>
      </a:lvl4pPr>
      <a:lvl5pPr algn="l" rtl="0" eaLnBrk="0" fontAlgn="base" hangingPunct="0">
        <a:spcBef>
          <a:spcPct val="0"/>
        </a:spcBef>
        <a:spcAft>
          <a:spcPct val="0"/>
        </a:spcAft>
        <a:defRPr sz="2100" b="1">
          <a:solidFill>
            <a:schemeClr val="tx2"/>
          </a:solidFill>
          <a:latin typeface="Arial Narrow" pitchFamily="34" charset="0"/>
        </a:defRPr>
      </a:lvl5pPr>
      <a:lvl6pPr marL="457200" algn="l" rtl="0" fontAlgn="base">
        <a:spcBef>
          <a:spcPct val="0"/>
        </a:spcBef>
        <a:spcAft>
          <a:spcPct val="0"/>
        </a:spcAft>
        <a:defRPr sz="2100" b="1">
          <a:solidFill>
            <a:schemeClr val="tx2"/>
          </a:solidFill>
          <a:latin typeface="Arial Narrow" pitchFamily="34" charset="0"/>
        </a:defRPr>
      </a:lvl6pPr>
      <a:lvl7pPr marL="914400" algn="l" rtl="0" fontAlgn="base">
        <a:spcBef>
          <a:spcPct val="0"/>
        </a:spcBef>
        <a:spcAft>
          <a:spcPct val="0"/>
        </a:spcAft>
        <a:defRPr sz="2100" b="1">
          <a:solidFill>
            <a:schemeClr val="tx2"/>
          </a:solidFill>
          <a:latin typeface="Arial Narrow" pitchFamily="34" charset="0"/>
        </a:defRPr>
      </a:lvl7pPr>
      <a:lvl8pPr marL="1371600" algn="l" rtl="0" fontAlgn="base">
        <a:spcBef>
          <a:spcPct val="0"/>
        </a:spcBef>
        <a:spcAft>
          <a:spcPct val="0"/>
        </a:spcAft>
        <a:defRPr sz="2100" b="1">
          <a:solidFill>
            <a:schemeClr val="tx2"/>
          </a:solidFill>
          <a:latin typeface="Arial Narrow" pitchFamily="34" charset="0"/>
        </a:defRPr>
      </a:lvl8pPr>
      <a:lvl9pPr marL="1828800" algn="l" rtl="0" fontAlgn="base">
        <a:spcBef>
          <a:spcPct val="0"/>
        </a:spcBef>
        <a:spcAft>
          <a:spcPct val="0"/>
        </a:spcAft>
        <a:defRPr sz="2100" b="1">
          <a:solidFill>
            <a:schemeClr val="tx2"/>
          </a:solidFill>
          <a:latin typeface="Arial Narrow" pitchFamily="34" charset="0"/>
        </a:defRPr>
      </a:lvl9pPr>
    </p:titleStyle>
    <p:bodyStyle>
      <a:lvl1pPr marL="461963" indent="-461963" algn="l" rtl="0" eaLnBrk="0" fontAlgn="base" hangingPunct="0">
        <a:spcBef>
          <a:spcPct val="0"/>
        </a:spcBef>
        <a:spcAft>
          <a:spcPts val="1200"/>
        </a:spcAft>
        <a:buBlip>
          <a:blip r:embed="rId9"/>
        </a:buBlip>
        <a:defRPr sz="2400" kern="1200">
          <a:solidFill>
            <a:schemeClr val="tx1"/>
          </a:solidFill>
          <a:latin typeface="+mn-lt"/>
          <a:ea typeface="+mn-ea"/>
          <a:cs typeface="+mn-cs"/>
        </a:defRPr>
      </a:lvl1pPr>
      <a:lvl2pPr marL="803275" indent="-290513" algn="l" rtl="0" eaLnBrk="0" fontAlgn="base" hangingPunct="0">
        <a:spcBef>
          <a:spcPct val="0"/>
        </a:spcBef>
        <a:spcAft>
          <a:spcPts val="1200"/>
        </a:spcAft>
        <a:buClr>
          <a:schemeClr val="bg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200"/>
        </a:spcAft>
        <a:buClr>
          <a:schemeClr val="bg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200"/>
        </a:spcAft>
        <a:buClr>
          <a:schemeClr val="bg2"/>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0"/>
        </a:spcBef>
        <a:spcAft>
          <a:spcPts val="1200"/>
        </a:spcAft>
        <a:buClr>
          <a:schemeClr val="bg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825" y="136525"/>
            <a:ext cx="7696200" cy="323850"/>
          </a:xfrm>
        </p:spPr>
        <p:txBody>
          <a:bodyPr/>
          <a:lstStyle/>
          <a:p>
            <a:pPr eaLnBrk="1" fontAlgn="auto" hangingPunct="1">
              <a:spcAft>
                <a:spcPts val="0"/>
              </a:spcAft>
              <a:defRPr/>
            </a:pPr>
            <a:r>
              <a:rPr lang="en-US" dirty="0">
                <a:solidFill>
                  <a:srgbClr val="007AC2"/>
                </a:solidFill>
              </a:rPr>
              <a:t>What is EMV?</a:t>
            </a:r>
          </a:p>
        </p:txBody>
      </p:sp>
      <p:sp>
        <p:nvSpPr>
          <p:cNvPr id="6" name="Content Placeholder 2"/>
          <p:cNvSpPr txBox="1">
            <a:spLocks/>
          </p:cNvSpPr>
          <p:nvPr/>
        </p:nvSpPr>
        <p:spPr bwMode="auto">
          <a:xfrm>
            <a:off x="227013" y="1131888"/>
            <a:ext cx="8489950" cy="1862137"/>
          </a:xfrm>
          <a:prstGeom prst="rect">
            <a:avLst/>
          </a:prstGeom>
          <a:noFill/>
          <a:ln w="9525">
            <a:noFill/>
            <a:miter lim="800000"/>
            <a:headEnd/>
            <a:tailEnd/>
          </a:ln>
        </p:spPr>
        <p:txBody>
          <a:bodyPr/>
          <a:lstStyle/>
          <a:p>
            <a:pPr marL="568325" indent="-568325">
              <a:spcBef>
                <a:spcPts val="300"/>
              </a:spcBef>
              <a:spcAft>
                <a:spcPts val="900"/>
              </a:spcAft>
              <a:buClr>
                <a:schemeClr val="bg2"/>
              </a:buClr>
              <a:buFontTx/>
              <a:buBlip>
                <a:blip r:embed="rId2"/>
              </a:buBlip>
            </a:pPr>
            <a:r>
              <a:rPr lang="en-US" sz="2000"/>
              <a:t>A </a:t>
            </a:r>
            <a:r>
              <a:rPr lang="en-US" sz="2000" b="1"/>
              <a:t>joint effort </a:t>
            </a:r>
            <a:r>
              <a:rPr lang="en-US" sz="2000"/>
              <a:t>between </a:t>
            </a:r>
            <a:r>
              <a:rPr lang="en-US" sz="2000" b="1"/>
              <a:t>Europay</a:t>
            </a:r>
            <a:r>
              <a:rPr lang="en-US" sz="2000"/>
              <a:t>,</a:t>
            </a:r>
            <a:r>
              <a:rPr lang="en-US" sz="2000" b="1"/>
              <a:t> MasterCard </a:t>
            </a:r>
            <a:r>
              <a:rPr lang="en-US" sz="2000"/>
              <a:t>and</a:t>
            </a:r>
            <a:r>
              <a:rPr lang="en-US" sz="2000" b="1"/>
              <a:t> Visa</a:t>
            </a:r>
          </a:p>
          <a:p>
            <a:pPr marL="568325" indent="-568325">
              <a:spcBef>
                <a:spcPts val="300"/>
              </a:spcBef>
              <a:spcAft>
                <a:spcPts val="900"/>
              </a:spcAft>
              <a:buClr>
                <a:schemeClr val="bg2"/>
              </a:buClr>
              <a:buFontTx/>
              <a:buBlip>
                <a:blip r:embed="rId2"/>
              </a:buBlip>
            </a:pPr>
            <a:r>
              <a:rPr lang="en-US" sz="2000"/>
              <a:t>It is </a:t>
            </a:r>
            <a:r>
              <a:rPr lang="en-US" sz="2000" b="1"/>
              <a:t>a security framework </a:t>
            </a:r>
            <a:r>
              <a:rPr lang="en-US" sz="2000"/>
              <a:t>that defines the payment interaction at the physical, electrical, data and application levels between the chip cards and the payment device.  These interactions are often referred to as EMV Type Level 1 and 2 requirements.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r="61"/>
          <a:stretch/>
        </p:blipFill>
        <p:spPr>
          <a:xfrm>
            <a:off x="5892196" y="3432102"/>
            <a:ext cx="2613419" cy="1942977"/>
          </a:xfrm>
          <a:prstGeom prst="roundRect">
            <a:avLst>
              <a:gd name="adj" fmla="val 3579"/>
            </a:avLst>
          </a:prstGeom>
          <a:solidFill>
            <a:srgbClr val="FFFFFF">
              <a:shade val="85000"/>
            </a:srgbClr>
          </a:solidFill>
          <a:ln>
            <a:noFill/>
          </a:ln>
          <a:effectLst/>
        </p:spPr>
      </p:pic>
      <p:grpSp>
        <p:nvGrpSpPr>
          <p:cNvPr id="12" name="Group 11"/>
          <p:cNvGrpSpPr>
            <a:grpSpLocks/>
          </p:cNvGrpSpPr>
          <p:nvPr/>
        </p:nvGrpSpPr>
        <p:grpSpPr bwMode="auto">
          <a:xfrm>
            <a:off x="669925" y="3441700"/>
            <a:ext cx="5118100" cy="1925638"/>
            <a:chOff x="487110" y="3572933"/>
            <a:chExt cx="5117823" cy="1926522"/>
          </a:xfrm>
        </p:grpSpPr>
        <p:sp>
          <p:nvSpPr>
            <p:cNvPr id="11" name="Rounded Rectangle 10"/>
            <p:cNvSpPr/>
            <p:nvPr/>
          </p:nvSpPr>
          <p:spPr>
            <a:xfrm>
              <a:off x="487110" y="3572933"/>
              <a:ext cx="5117823" cy="1926522"/>
            </a:xfrm>
            <a:prstGeom prst="roundRect">
              <a:avLst>
                <a:gd name="adj" fmla="val 4252"/>
              </a:avLst>
            </a:prstGeom>
            <a:gradFill flip="none" rotWithShape="1">
              <a:gsLst>
                <a:gs pos="62000">
                  <a:schemeClr val="bg1"/>
                </a:gs>
                <a:gs pos="100000">
                  <a:schemeClr val="accent1">
                    <a:lumMod val="20000"/>
                    <a:lumOff val="80000"/>
                    <a:shade val="100000"/>
                    <a:satMod val="115000"/>
                  </a:schemeClr>
                </a:gs>
              </a:gsLst>
              <a:lin ang="4800000" scaled="0"/>
              <a:tileRect/>
            </a:gradFill>
            <a:ln w="19050">
              <a:solidFill>
                <a:schemeClr val="accent1">
                  <a:lumMod val="40000"/>
                  <a:lumOff val="60000"/>
                </a:schemeClr>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8" name="Content Placeholder 2"/>
            <p:cNvSpPr txBox="1">
              <a:spLocks/>
            </p:cNvSpPr>
            <p:nvPr/>
          </p:nvSpPr>
          <p:spPr bwMode="auto">
            <a:xfrm>
              <a:off x="626765" y="3813216"/>
              <a:ext cx="4935829" cy="1447214"/>
            </a:xfrm>
            <a:prstGeom prst="rect">
              <a:avLst/>
            </a:prstGeom>
            <a:noFill/>
            <a:ln w="9525">
              <a:noFill/>
              <a:miter lim="800000"/>
              <a:headEnd/>
              <a:tailEnd/>
            </a:ln>
          </p:spPr>
          <p:txBody>
            <a:bodyPr>
              <a:spAutoFit/>
            </a:bodyPr>
            <a:lstStyle/>
            <a:p>
              <a:pPr>
                <a:lnSpc>
                  <a:spcPct val="110000"/>
                </a:lnSpc>
                <a:spcAft>
                  <a:spcPts val="1200"/>
                </a:spcAft>
              </a:pPr>
              <a:r>
                <a:rPr lang="en-US" sz="2000">
                  <a:solidFill>
                    <a:srgbClr val="007AC2"/>
                  </a:solidFill>
                </a:rPr>
                <a:t>EMV is also known as “Chip and PIN” in the U.K..  Domestically EMV maybe implemented as Chip and PIN, Chip and Signature or other variations.</a:t>
              </a:r>
            </a:p>
          </p:txBody>
        </p:sp>
      </p:grpSp>
      <p:sp>
        <p:nvSpPr>
          <p:cNvPr id="13" name="Slide Number Placeholder 3"/>
          <p:cNvSpPr>
            <a:spLocks noGrp="1"/>
          </p:cNvSpPr>
          <p:nvPr>
            <p:ph type="sldNum" sz="quarter" idx="10"/>
          </p:nvPr>
        </p:nvSpPr>
        <p:spPr/>
        <p:txBody>
          <a:bodyPr/>
          <a:lstStyle/>
          <a:p>
            <a:pPr>
              <a:defRPr/>
            </a:pPr>
            <a:fld id="{09924176-CFCE-4ACC-9A22-EE9D63F98228}" type="slidenum">
              <a:rPr lang="en-US"/>
              <a:pPr>
                <a:defRPr/>
              </a:pPr>
              <a:t>1</a:t>
            </a:fld>
            <a:endParaRPr lang="en-US" dirty="0"/>
          </a:p>
        </p:txBody>
      </p:sp>
    </p:spTree>
  </p:cSld>
  <p:clrMapOvr>
    <a:masterClrMapping/>
  </p:clrMapOvr>
  <p:transition spd="slow" advTm="2042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000"/>
                            </p:stCondLst>
                            <p:childTnLst>
                              <p:par>
                                <p:cTn id="17" presetID="2" presetClass="entr" presetSubtype="4" fill="hold" nodeType="afterEffect">
                                  <p:stCondLst>
                                    <p:cond delay="4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7AC2"/>
                </a:solidFill>
              </a:rPr>
              <a:t>EMV Fundamentals</a:t>
            </a:r>
            <a:endParaRPr lang="en-US" dirty="0">
              <a:solidFill>
                <a:srgbClr val="007AC2"/>
              </a:solidFill>
            </a:endParaRPr>
          </a:p>
        </p:txBody>
      </p:sp>
      <p:sp>
        <p:nvSpPr>
          <p:cNvPr id="6" name="Content Placeholder 2"/>
          <p:cNvSpPr txBox="1">
            <a:spLocks/>
          </p:cNvSpPr>
          <p:nvPr/>
        </p:nvSpPr>
        <p:spPr bwMode="auto">
          <a:xfrm>
            <a:off x="227013" y="863600"/>
            <a:ext cx="5929312"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68325" indent="-5683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300"/>
              </a:spcBef>
              <a:spcAft>
                <a:spcPts val="900"/>
              </a:spcAft>
              <a:buClr>
                <a:schemeClr val="bg2"/>
              </a:buClr>
              <a:buFontTx/>
              <a:buBlip>
                <a:blip r:embed="rId2"/>
              </a:buBlip>
              <a:defRPr/>
            </a:pPr>
            <a:r>
              <a:rPr lang="en-US" dirty="0" smtClean="0"/>
              <a:t>What is EMV?</a:t>
            </a:r>
          </a:p>
          <a:p>
            <a:pPr marL="800100" lvl="1" indent="-342900" eaLnBrk="1" hangingPunct="1">
              <a:spcBef>
                <a:spcPts val="300"/>
              </a:spcBef>
              <a:spcAft>
                <a:spcPts val="900"/>
              </a:spcAft>
              <a:buClr>
                <a:schemeClr val="bg2"/>
              </a:buClr>
              <a:buFont typeface="Wingdings" pitchFamily="2" charset="2"/>
              <a:buChar char="Ø"/>
              <a:defRPr/>
            </a:pPr>
            <a:r>
              <a:rPr lang="en-US" sz="1600" dirty="0" smtClean="0"/>
              <a:t>Global Standard for the implementation of chip cards for the purpose of facilitating an electronic payments transaction</a:t>
            </a:r>
          </a:p>
          <a:p>
            <a:pPr marL="800100" lvl="1" indent="-342900" eaLnBrk="1" hangingPunct="1">
              <a:spcBef>
                <a:spcPts val="300"/>
              </a:spcBef>
              <a:spcAft>
                <a:spcPts val="900"/>
              </a:spcAft>
              <a:buClr>
                <a:schemeClr val="bg2"/>
              </a:buClr>
              <a:buFont typeface="Wingdings" pitchFamily="2" charset="2"/>
              <a:buChar char="Ø"/>
              <a:defRPr/>
            </a:pPr>
            <a:r>
              <a:rPr lang="en-US" sz="1600" dirty="0" smtClean="0"/>
              <a:t>Born out of transit payment programs based in Europe</a:t>
            </a:r>
          </a:p>
          <a:p>
            <a:pPr marL="800100" lvl="1" indent="-342900" eaLnBrk="1" hangingPunct="1">
              <a:spcBef>
                <a:spcPts val="300"/>
              </a:spcBef>
              <a:spcAft>
                <a:spcPts val="900"/>
              </a:spcAft>
              <a:buClr>
                <a:schemeClr val="bg2"/>
              </a:buClr>
              <a:buFont typeface="Wingdings" pitchFamily="2" charset="2"/>
              <a:buChar char="Ø"/>
              <a:defRPr/>
            </a:pPr>
            <a:r>
              <a:rPr lang="en-US" sz="1600" dirty="0" smtClean="0"/>
              <a:t>An effective technology to protect against duplicate card fraud</a:t>
            </a:r>
          </a:p>
          <a:p>
            <a:pPr marL="625475" indent="-342900" eaLnBrk="1" hangingPunct="1">
              <a:spcBef>
                <a:spcPts val="300"/>
              </a:spcBef>
              <a:spcAft>
                <a:spcPts val="900"/>
              </a:spcAft>
              <a:buClr>
                <a:schemeClr val="bg2"/>
              </a:buClr>
              <a:buFont typeface="Wingdings" pitchFamily="2" charset="2"/>
              <a:buChar char="Ø"/>
              <a:defRPr/>
            </a:pPr>
            <a:endParaRPr lang="en-US" dirty="0" smtClean="0"/>
          </a:p>
        </p:txBody>
      </p:sp>
      <p:sp>
        <p:nvSpPr>
          <p:cNvPr id="13" name="Slide Number Placeholder 3"/>
          <p:cNvSpPr>
            <a:spLocks noGrp="1"/>
          </p:cNvSpPr>
          <p:nvPr>
            <p:ph type="sldNum" sz="quarter" idx="10"/>
          </p:nvPr>
        </p:nvSpPr>
        <p:spPr/>
        <p:txBody>
          <a:bodyPr/>
          <a:lstStyle/>
          <a:p>
            <a:pPr>
              <a:defRPr/>
            </a:pPr>
            <a:fld id="{32772CFD-08C6-4C11-9C05-B73BA74F9DC8}" type="slidenum">
              <a:rPr lang="en-US"/>
              <a:pPr>
                <a:defRPr/>
              </a:pPr>
              <a:t>2</a:t>
            </a:fld>
            <a:endParaRPr lang="en-US" dirty="0"/>
          </a:p>
        </p:txBody>
      </p:sp>
      <p:sp>
        <p:nvSpPr>
          <p:cNvPr id="17" name="Rounded Rectangle 16"/>
          <p:cNvSpPr/>
          <p:nvPr/>
        </p:nvSpPr>
        <p:spPr>
          <a:xfrm>
            <a:off x="6437313" y="768350"/>
            <a:ext cx="2535237" cy="5218113"/>
          </a:xfrm>
          <a:prstGeom prst="roundRect">
            <a:avLst>
              <a:gd name="adj" fmla="val 0"/>
            </a:avLst>
          </a:prstGeom>
          <a:gradFill flip="none" rotWithShape="1">
            <a:gsLst>
              <a:gs pos="62000">
                <a:schemeClr val="bg1"/>
              </a:gs>
              <a:gs pos="100000">
                <a:schemeClr val="accent1">
                  <a:lumMod val="20000"/>
                  <a:lumOff val="80000"/>
                  <a:shade val="100000"/>
                  <a:satMod val="115000"/>
                </a:schemeClr>
              </a:gs>
            </a:gsLst>
            <a:lin ang="4800000" scaled="0"/>
            <a:tileRect/>
          </a:gradFill>
          <a:ln w="25400">
            <a:solidFill>
              <a:srgbClr val="007AC2"/>
            </a:solidFill>
          </a:ln>
          <a:effectLst>
            <a:outerShdw blurRad="203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solidFill>
              </a:rPr>
              <a:t>How does EMV Protect against Duplicate Card Fraud? </a:t>
            </a:r>
          </a:p>
          <a:p>
            <a:pPr fontAlgn="auto">
              <a:spcBef>
                <a:spcPts val="0"/>
              </a:spcBef>
              <a:spcAft>
                <a:spcPts val="0"/>
              </a:spcAft>
              <a:defRPr/>
            </a:pPr>
            <a:endParaRPr lang="en-US" sz="1400" dirty="0">
              <a:solidFill>
                <a:schemeClr val="tx1"/>
              </a:solidFill>
            </a:endParaRPr>
          </a:p>
          <a:p>
            <a:pPr marL="342900" indent="-342900" fontAlgn="auto">
              <a:spcBef>
                <a:spcPts val="0"/>
              </a:spcBef>
              <a:spcAft>
                <a:spcPts val="0"/>
              </a:spcAft>
              <a:buFontTx/>
              <a:buAutoNum type="arabicParenR"/>
              <a:defRPr/>
            </a:pPr>
            <a:r>
              <a:rPr lang="en-US" sz="1400" dirty="0">
                <a:solidFill>
                  <a:schemeClr val="tx1"/>
                </a:solidFill>
              </a:rPr>
              <a:t>If an EMV Card is presented at an EMV Terminal, the terminal forces it to be inserted.</a:t>
            </a:r>
          </a:p>
          <a:p>
            <a:pPr marL="342900" indent="-342900" fontAlgn="auto">
              <a:spcBef>
                <a:spcPts val="0"/>
              </a:spcBef>
              <a:spcAft>
                <a:spcPts val="0"/>
              </a:spcAft>
              <a:buFontTx/>
              <a:buAutoNum type="arabicParenR"/>
              <a:defRPr/>
            </a:pPr>
            <a:r>
              <a:rPr lang="en-US" sz="1400" dirty="0">
                <a:solidFill>
                  <a:schemeClr val="tx1"/>
                </a:solidFill>
              </a:rPr>
              <a:t>Once card is inserted, PAN and Dynamic CVV are presented to be used in authorization request.</a:t>
            </a:r>
          </a:p>
          <a:p>
            <a:pPr marL="342900" indent="-342900" fontAlgn="auto">
              <a:spcBef>
                <a:spcPts val="0"/>
              </a:spcBef>
              <a:spcAft>
                <a:spcPts val="0"/>
              </a:spcAft>
              <a:buFontTx/>
              <a:buAutoNum type="arabicParenR"/>
              <a:defRPr/>
            </a:pPr>
            <a:r>
              <a:rPr lang="en-US" sz="1400" dirty="0">
                <a:solidFill>
                  <a:schemeClr val="tx1"/>
                </a:solidFill>
              </a:rPr>
              <a:t>This Dynamic CVV (changes for each transaction) is validated against what is expected at the host.</a:t>
            </a:r>
          </a:p>
          <a:p>
            <a:pPr fontAlgn="auto">
              <a:spcBef>
                <a:spcPts val="0"/>
              </a:spcBef>
              <a:spcAft>
                <a:spcPts val="0"/>
              </a:spcAft>
              <a:defRPr/>
            </a:pPr>
            <a:endParaRPr lang="en-US" dirty="0">
              <a:solidFill>
                <a:schemeClr val="tx1"/>
              </a:solidFill>
            </a:endParaRPr>
          </a:p>
          <a:p>
            <a:pPr fontAlgn="auto">
              <a:spcBef>
                <a:spcPts val="0"/>
              </a:spcBef>
              <a:spcAft>
                <a:spcPts val="0"/>
              </a:spcAft>
              <a:defRPr/>
            </a:pPr>
            <a:r>
              <a:rPr lang="en-US" dirty="0">
                <a:solidFill>
                  <a:schemeClr val="tx1"/>
                </a:solidFill>
              </a:rPr>
              <a:t>Result -&gt; PAN is static yet data changes on each transaction!</a:t>
            </a:r>
          </a:p>
        </p:txBody>
      </p:sp>
      <p:sp>
        <p:nvSpPr>
          <p:cNvPr id="3" name="Rectangle 2"/>
          <p:cNvSpPr>
            <a:spLocks noChangeArrowheads="1"/>
          </p:cNvSpPr>
          <p:nvPr/>
        </p:nvSpPr>
        <p:spPr bwMode="auto">
          <a:xfrm>
            <a:off x="227013" y="3189288"/>
            <a:ext cx="5651500" cy="3200400"/>
          </a:xfrm>
          <a:prstGeom prst="rect">
            <a:avLst/>
          </a:prstGeom>
          <a:noFill/>
          <a:ln w="9525">
            <a:noFill/>
            <a:miter lim="800000"/>
            <a:headEnd/>
            <a:tailEnd/>
          </a:ln>
        </p:spPr>
        <p:txBody>
          <a:bodyPr>
            <a:spAutoFit/>
          </a:bodyPr>
          <a:lstStyle/>
          <a:p>
            <a:pPr>
              <a:spcBef>
                <a:spcPts val="300"/>
              </a:spcBef>
              <a:spcAft>
                <a:spcPts val="900"/>
              </a:spcAft>
              <a:buClr>
                <a:schemeClr val="bg2"/>
              </a:buClr>
              <a:buFontTx/>
              <a:buBlip>
                <a:blip r:embed="rId2"/>
              </a:buBlip>
            </a:pPr>
            <a:r>
              <a:rPr lang="en-US"/>
              <a:t>EMV is not…</a:t>
            </a:r>
          </a:p>
          <a:p>
            <a:pPr marL="800100" lvl="1" indent="-342900">
              <a:spcBef>
                <a:spcPts val="300"/>
              </a:spcBef>
              <a:spcAft>
                <a:spcPts val="900"/>
              </a:spcAft>
              <a:buClr>
                <a:schemeClr val="bg2"/>
              </a:buClr>
              <a:buFont typeface="Wingdings" pitchFamily="2" charset="2"/>
              <a:buChar char="Ø"/>
            </a:pPr>
            <a:r>
              <a:rPr lang="en-US" sz="1600"/>
              <a:t>Chip and PIN – PIN as a cardholder validation method is only one implementation option of EMV</a:t>
            </a:r>
          </a:p>
          <a:p>
            <a:pPr marL="800100" lvl="1" indent="-342900">
              <a:spcBef>
                <a:spcPts val="300"/>
              </a:spcBef>
              <a:spcAft>
                <a:spcPts val="900"/>
              </a:spcAft>
              <a:buClr>
                <a:schemeClr val="bg2"/>
              </a:buClr>
              <a:buFont typeface="Wingdings" pitchFamily="2" charset="2"/>
              <a:buChar char="Ø"/>
            </a:pPr>
            <a:r>
              <a:rPr lang="en-US" sz="1600"/>
              <a:t>A Silver Bullet for PCI Compliance – PAN data is still presented in the clear and valuable for card not present transactions</a:t>
            </a:r>
          </a:p>
          <a:p>
            <a:pPr marL="800100" lvl="1" indent="-342900">
              <a:spcBef>
                <a:spcPts val="300"/>
              </a:spcBef>
              <a:spcAft>
                <a:spcPts val="900"/>
              </a:spcAft>
              <a:buClr>
                <a:schemeClr val="bg2"/>
              </a:buClr>
              <a:buFont typeface="Wingdings" pitchFamily="2" charset="2"/>
              <a:buChar char="Ø"/>
            </a:pPr>
            <a:r>
              <a:rPr lang="en-US" sz="1600"/>
              <a:t>Cure All for Chargebacks – The programs put in place will help with duplicate card fraud chargebacks, but will not impact others</a:t>
            </a:r>
          </a:p>
          <a:p>
            <a:pPr marL="800100" lvl="1" indent="-342900">
              <a:spcBef>
                <a:spcPts val="300"/>
              </a:spcBef>
              <a:spcAft>
                <a:spcPts val="900"/>
              </a:spcAft>
              <a:buClr>
                <a:schemeClr val="bg2"/>
              </a:buClr>
              <a:buFont typeface="Wingdings" pitchFamily="2" charset="2"/>
              <a:buChar char="Ø"/>
            </a:pPr>
            <a:endParaRPr lang="en-US" sz="1600"/>
          </a:p>
        </p:txBody>
      </p:sp>
    </p:spTree>
  </p:cSld>
  <p:clrMapOvr>
    <a:masterClrMapping/>
  </p:clrMapOvr>
  <p:transition spd="slow" advTm="2042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EMV </a:t>
            </a:r>
            <a:r>
              <a:rPr lang="en-US" dirty="0" smtClean="0"/>
              <a:t>worldwide</a:t>
            </a:r>
            <a:endParaRPr lang="en-US" dirty="0">
              <a:solidFill>
                <a:srgbClr val="007AC2"/>
              </a:solidFill>
            </a:endParaRPr>
          </a:p>
        </p:txBody>
      </p:sp>
      <p:pic>
        <p:nvPicPr>
          <p:cNvPr id="7" name="Picture 3"/>
          <p:cNvPicPr>
            <a:picLocks noChangeAspect="1" noChangeArrowheads="1"/>
          </p:cNvPicPr>
          <p:nvPr/>
        </p:nvPicPr>
        <p:blipFill rotWithShape="1">
          <a:blip r:embed="rId2" cstate="print"/>
          <a:srcRect b="2287"/>
          <a:stretch/>
        </p:blipFill>
        <p:spPr bwMode="auto">
          <a:xfrm>
            <a:off x="620713" y="1670050"/>
            <a:ext cx="7993062" cy="4052888"/>
          </a:xfrm>
          <a:prstGeom prst="rect">
            <a:avLst/>
          </a:prstGeom>
          <a:solidFill>
            <a:schemeClr val="bg1"/>
          </a:solidFill>
          <a:ln>
            <a:noFill/>
          </a:ln>
          <a:effectLst>
            <a:outerShdw blurRad="190500" algn="tl" rotWithShape="0">
              <a:srgbClr val="000000">
                <a:alpha val="70000"/>
              </a:srgbClr>
            </a:outerShdw>
          </a:effectLst>
          <a:extLst/>
        </p:spPr>
      </p:pic>
      <p:sp>
        <p:nvSpPr>
          <p:cNvPr id="8" name="Rounded Rectangle 7"/>
          <p:cNvSpPr/>
          <p:nvPr/>
        </p:nvSpPr>
        <p:spPr>
          <a:xfrm>
            <a:off x="1123950" y="3541713"/>
            <a:ext cx="1741488" cy="474662"/>
          </a:xfrm>
          <a:prstGeom prst="roundRect">
            <a:avLst/>
          </a:prstGeom>
          <a:solidFill>
            <a:srgbClr val="0070C0"/>
          </a:solidFill>
          <a:ln>
            <a:solidFill>
              <a:srgbClr val="08121E"/>
            </a:solidFill>
          </a:ln>
          <a:effectLst>
            <a:outerShdw blurRad="152400" dist="38100" dir="4200000"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t>38% of cards</a:t>
            </a:r>
            <a:br>
              <a:rPr lang="en-US" sz="1200" dirty="0"/>
            </a:br>
            <a:r>
              <a:rPr lang="en-US" sz="1200" dirty="0"/>
              <a:t>80% of terminals</a:t>
            </a:r>
          </a:p>
        </p:txBody>
      </p:sp>
      <p:sp>
        <p:nvSpPr>
          <p:cNvPr id="12" name="Rounded Rectangle 11"/>
          <p:cNvSpPr/>
          <p:nvPr/>
        </p:nvSpPr>
        <p:spPr>
          <a:xfrm>
            <a:off x="3370263" y="2620963"/>
            <a:ext cx="1644650" cy="473075"/>
          </a:xfrm>
          <a:prstGeom prst="roundRect">
            <a:avLst/>
          </a:prstGeom>
          <a:solidFill>
            <a:srgbClr val="84D4F9"/>
          </a:solidFill>
          <a:ln>
            <a:solidFill>
              <a:srgbClr val="08121E"/>
            </a:solidFill>
          </a:ln>
          <a:effectLst>
            <a:outerShdw blurRad="152400" dist="38100" dir="4200000"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solidFill>
                  <a:srgbClr val="08121E"/>
                </a:solidFill>
              </a:rPr>
              <a:t>80.6% of cards</a:t>
            </a:r>
            <a:br>
              <a:rPr lang="en-US" sz="1200" dirty="0">
                <a:solidFill>
                  <a:srgbClr val="08121E"/>
                </a:solidFill>
              </a:rPr>
            </a:br>
            <a:r>
              <a:rPr lang="en-US" sz="1200" dirty="0">
                <a:solidFill>
                  <a:srgbClr val="08121E"/>
                </a:solidFill>
              </a:rPr>
              <a:t>93.8% of terminals</a:t>
            </a:r>
          </a:p>
        </p:txBody>
      </p:sp>
      <p:sp>
        <p:nvSpPr>
          <p:cNvPr id="13" name="Rounded Rectangle 12"/>
          <p:cNvSpPr/>
          <p:nvPr/>
        </p:nvSpPr>
        <p:spPr>
          <a:xfrm>
            <a:off x="3840163" y="4057650"/>
            <a:ext cx="1689100" cy="473075"/>
          </a:xfrm>
          <a:prstGeom prst="roundRect">
            <a:avLst/>
          </a:prstGeom>
          <a:solidFill>
            <a:srgbClr val="E9E687"/>
          </a:solidFill>
          <a:ln>
            <a:solidFill>
              <a:srgbClr val="08121E"/>
            </a:solidFill>
          </a:ln>
          <a:effectLst>
            <a:outerShdw blurRad="152400" dist="38100" dir="4200000"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solidFill>
                  <a:schemeClr val="tx2">
                    <a:lumMod val="50000"/>
                  </a:schemeClr>
                </a:solidFill>
              </a:rPr>
              <a:t>20.2% of cards</a:t>
            </a:r>
            <a:br>
              <a:rPr lang="en-US" sz="1200" dirty="0">
                <a:solidFill>
                  <a:schemeClr val="tx2">
                    <a:lumMod val="50000"/>
                  </a:schemeClr>
                </a:solidFill>
              </a:rPr>
            </a:br>
            <a:r>
              <a:rPr lang="en-US" sz="1200" dirty="0">
                <a:solidFill>
                  <a:schemeClr val="tx2">
                    <a:lumMod val="50000"/>
                  </a:schemeClr>
                </a:solidFill>
              </a:rPr>
              <a:t>66.4% of terminals</a:t>
            </a:r>
          </a:p>
        </p:txBody>
      </p:sp>
      <p:sp>
        <p:nvSpPr>
          <p:cNvPr id="14" name="Rounded Rectangle 13"/>
          <p:cNvSpPr/>
          <p:nvPr/>
        </p:nvSpPr>
        <p:spPr>
          <a:xfrm>
            <a:off x="6042025" y="3527425"/>
            <a:ext cx="1687513" cy="473075"/>
          </a:xfrm>
          <a:prstGeom prst="roundRect">
            <a:avLst/>
          </a:prstGeom>
          <a:solidFill>
            <a:srgbClr val="E8C33E"/>
          </a:solidFill>
          <a:ln>
            <a:solidFill>
              <a:schemeClr val="accent1"/>
            </a:solidFill>
          </a:ln>
          <a:effectLst>
            <a:outerShdw blurRad="152400" dist="38100" dir="4200000"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solidFill>
                  <a:srgbClr val="08121E"/>
                </a:solidFill>
              </a:rPr>
              <a:t>25.6% of cards</a:t>
            </a:r>
            <a:br>
              <a:rPr lang="en-US" sz="1200" dirty="0">
                <a:solidFill>
                  <a:srgbClr val="08121E"/>
                </a:solidFill>
              </a:rPr>
            </a:br>
            <a:r>
              <a:rPr lang="en-US" sz="1200" dirty="0">
                <a:solidFill>
                  <a:srgbClr val="08121E"/>
                </a:solidFill>
              </a:rPr>
              <a:t>49.5% of terminals</a:t>
            </a:r>
          </a:p>
        </p:txBody>
      </p:sp>
      <p:sp>
        <p:nvSpPr>
          <p:cNvPr id="15" name="Rounded Rectangle 14"/>
          <p:cNvSpPr/>
          <p:nvPr/>
        </p:nvSpPr>
        <p:spPr>
          <a:xfrm>
            <a:off x="6459538" y="2435225"/>
            <a:ext cx="1714500" cy="473075"/>
          </a:xfrm>
          <a:prstGeom prst="roundRect">
            <a:avLst/>
          </a:prstGeom>
          <a:solidFill>
            <a:srgbClr val="90AFDE"/>
          </a:solidFill>
          <a:ln>
            <a:solidFill>
              <a:srgbClr val="08121E"/>
            </a:solidFill>
          </a:ln>
          <a:effectLst>
            <a:outerShdw blurRad="152400" dist="38100" dir="4200000" rotWithShape="0">
              <a:srgbClr val="000000">
                <a:alpha val="40000"/>
              </a:srgbClr>
            </a:outerShdw>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1200" dirty="0">
                <a:solidFill>
                  <a:srgbClr val="08121E"/>
                </a:solidFill>
              </a:rPr>
              <a:t>13.3% of cards</a:t>
            </a:r>
            <a:br>
              <a:rPr lang="en-US" sz="1200" dirty="0">
                <a:solidFill>
                  <a:srgbClr val="08121E"/>
                </a:solidFill>
              </a:rPr>
            </a:br>
            <a:r>
              <a:rPr lang="en-US" sz="1200" dirty="0">
                <a:solidFill>
                  <a:srgbClr val="08121E"/>
                </a:solidFill>
              </a:rPr>
              <a:t>71.1% of terminals</a:t>
            </a:r>
          </a:p>
        </p:txBody>
      </p:sp>
      <p:sp>
        <p:nvSpPr>
          <p:cNvPr id="7177" name="Content Placeholder 2"/>
          <p:cNvSpPr txBox="1">
            <a:spLocks/>
          </p:cNvSpPr>
          <p:nvPr/>
        </p:nvSpPr>
        <p:spPr bwMode="auto">
          <a:xfrm>
            <a:off x="344488" y="765175"/>
            <a:ext cx="8545512" cy="708025"/>
          </a:xfrm>
          <a:prstGeom prst="rect">
            <a:avLst/>
          </a:prstGeom>
          <a:noFill/>
          <a:ln w="9525">
            <a:noFill/>
            <a:miter lim="800000"/>
            <a:headEnd/>
            <a:tailEnd/>
          </a:ln>
        </p:spPr>
        <p:txBody>
          <a:bodyPr>
            <a:spAutoFit/>
          </a:bodyPr>
          <a:lstStyle/>
          <a:p>
            <a:pPr marL="568325" indent="-568325">
              <a:spcBef>
                <a:spcPts val="300"/>
              </a:spcBef>
              <a:spcAft>
                <a:spcPts val="900"/>
              </a:spcAft>
              <a:buClr>
                <a:schemeClr val="bg2"/>
              </a:buClr>
              <a:buFontTx/>
              <a:buBlip>
                <a:blip r:embed="rId3"/>
              </a:buBlip>
            </a:pPr>
            <a:r>
              <a:rPr lang="en-US" sz="2000"/>
              <a:t>The U.S. is the laggard in the global adoption of EMV payment technology</a:t>
            </a:r>
          </a:p>
        </p:txBody>
      </p:sp>
      <p:sp>
        <p:nvSpPr>
          <p:cNvPr id="10" name="Slide Number Placeholder 3"/>
          <p:cNvSpPr>
            <a:spLocks noGrp="1"/>
          </p:cNvSpPr>
          <p:nvPr>
            <p:ph type="sldNum" sz="quarter" idx="10"/>
          </p:nvPr>
        </p:nvSpPr>
        <p:spPr/>
        <p:txBody>
          <a:bodyPr/>
          <a:lstStyle/>
          <a:p>
            <a:pPr>
              <a:defRPr/>
            </a:pPr>
            <a:fld id="{D4B35CA6-429D-464E-884D-B2066DD03B14}" type="slidenum">
              <a:rPr lang="en-US"/>
              <a:pPr>
                <a:defRPr/>
              </a:pPr>
              <a:t>3</a:t>
            </a:fld>
            <a:endParaRPr lang="en-US" dirty="0"/>
          </a:p>
        </p:txBody>
      </p:sp>
    </p:spTree>
  </p:cSld>
  <p:clrMapOvr>
    <a:masterClrMapping/>
  </p:clrMapOvr>
  <p:transition spd="slow" advTm="2548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rot="384466">
            <a:off x="6555777" y="2681300"/>
            <a:ext cx="2344738" cy="2446337"/>
          </a:xfrm>
          <a:prstGeom prst="rect">
            <a:avLst/>
          </a:prstGeom>
          <a:ln w="6350">
            <a:solidFill>
              <a:srgbClr val="FFC000"/>
            </a:solidFill>
          </a:ln>
          <a:effectLst>
            <a:outerShdw blurRad="177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smtClean="0"/>
              <a:t>Consolidated EMV Timeline</a:t>
            </a:r>
            <a:endParaRPr lang="en-US" dirty="0"/>
          </a:p>
        </p:txBody>
      </p:sp>
      <p:sp>
        <p:nvSpPr>
          <p:cNvPr id="3" name="Slide Number Placeholder 2"/>
          <p:cNvSpPr>
            <a:spLocks noGrp="1"/>
          </p:cNvSpPr>
          <p:nvPr>
            <p:ph type="sldNum" sz="quarter" idx="10"/>
          </p:nvPr>
        </p:nvSpPr>
        <p:spPr/>
        <p:txBody>
          <a:bodyPr/>
          <a:lstStyle/>
          <a:p>
            <a:pPr>
              <a:defRPr/>
            </a:pPr>
            <a:fld id="{6263FD57-5436-4AF4-B311-E3CFBACBFE9F}" type="slidenum">
              <a:rPr lang="en-US" smtClean="0"/>
              <a:pPr>
                <a:defRPr/>
              </a:pPr>
              <a:t>4</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100" y="627064"/>
            <a:ext cx="8864600" cy="2124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bwMode="auto">
          <a:xfrm>
            <a:off x="165100" y="2919774"/>
            <a:ext cx="8142287" cy="32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68325" indent="-5683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625475" indent="-342900" eaLnBrk="1" hangingPunct="1">
              <a:spcBef>
                <a:spcPts val="300"/>
              </a:spcBef>
              <a:spcAft>
                <a:spcPts val="900"/>
              </a:spcAft>
              <a:buClr>
                <a:schemeClr val="bg2"/>
              </a:buClr>
              <a:buFont typeface="Wingdings" pitchFamily="2" charset="2"/>
              <a:buChar char="Ø"/>
              <a:defRPr/>
            </a:pPr>
            <a:r>
              <a:rPr lang="en-US" sz="1400" dirty="0"/>
              <a:t>All </a:t>
            </a:r>
            <a:r>
              <a:rPr lang="en-US" sz="1400" dirty="0" smtClean="0"/>
              <a:t>Brands (Visa, MC, Amex, &amp; Disc) </a:t>
            </a:r>
            <a:r>
              <a:rPr lang="en-US" sz="1400" dirty="0"/>
              <a:t>mandated processor compliance in April 2013</a:t>
            </a:r>
          </a:p>
          <a:p>
            <a:pPr marL="625475" indent="-342900" eaLnBrk="1" hangingPunct="1">
              <a:spcBef>
                <a:spcPts val="300"/>
              </a:spcBef>
              <a:spcAft>
                <a:spcPts val="900"/>
              </a:spcAft>
              <a:buClr>
                <a:schemeClr val="bg2"/>
              </a:buClr>
              <a:buFont typeface="Wingdings" pitchFamily="2" charset="2"/>
              <a:buChar char="Ø"/>
              <a:defRPr/>
            </a:pPr>
            <a:r>
              <a:rPr lang="en-US" sz="1400" dirty="0" smtClean="0"/>
              <a:t>Liability shift (while defined uniquely) is Oct. 2015.</a:t>
            </a:r>
          </a:p>
          <a:p>
            <a:pPr marL="625475" indent="-342900" eaLnBrk="1" hangingPunct="1">
              <a:spcBef>
                <a:spcPts val="300"/>
              </a:spcBef>
              <a:spcAft>
                <a:spcPts val="900"/>
              </a:spcAft>
              <a:buClr>
                <a:schemeClr val="bg2"/>
              </a:buClr>
              <a:buFont typeface="Wingdings" pitchFamily="2" charset="2"/>
              <a:buChar char="Ø"/>
              <a:defRPr/>
            </a:pPr>
            <a:r>
              <a:rPr lang="en-US" sz="1400" dirty="0" smtClean="0"/>
              <a:t>Liability shift for Automated Fuel Dispensers is 10/17</a:t>
            </a:r>
            <a:endParaRPr lang="en-US" sz="1400" dirty="0"/>
          </a:p>
          <a:p>
            <a:pPr marL="625475" indent="-342900" eaLnBrk="1" hangingPunct="1">
              <a:spcBef>
                <a:spcPts val="300"/>
              </a:spcBef>
              <a:spcAft>
                <a:spcPts val="900"/>
              </a:spcAft>
              <a:buClr>
                <a:schemeClr val="bg2"/>
              </a:buClr>
              <a:buFont typeface="Wingdings" pitchFamily="2" charset="2"/>
              <a:buChar char="Ø"/>
              <a:defRPr/>
            </a:pPr>
            <a:r>
              <a:rPr lang="en-US" sz="1400" dirty="0" smtClean="0"/>
              <a:t>Incentives</a:t>
            </a:r>
          </a:p>
          <a:p>
            <a:pPr marL="800100" lvl="1" indent="-342900" eaLnBrk="1" hangingPunct="1">
              <a:spcBef>
                <a:spcPts val="300"/>
              </a:spcBef>
              <a:spcAft>
                <a:spcPts val="900"/>
              </a:spcAft>
              <a:buClr>
                <a:schemeClr val="bg2"/>
              </a:buClr>
              <a:buFont typeface="Wingdings" pitchFamily="2" charset="2"/>
              <a:buChar char="Ø"/>
              <a:defRPr/>
            </a:pPr>
            <a:r>
              <a:rPr lang="en-US" sz="1400" dirty="0" smtClean="0"/>
              <a:t>Visa allows for merchants to skip submission of ROC if 75% of transactions are initiated from a dual interface terminal</a:t>
            </a:r>
          </a:p>
          <a:p>
            <a:pPr marL="800100" lvl="1" indent="-342900" eaLnBrk="1" hangingPunct="1">
              <a:spcBef>
                <a:spcPts val="300"/>
              </a:spcBef>
              <a:spcAft>
                <a:spcPts val="900"/>
              </a:spcAft>
              <a:buClr>
                <a:schemeClr val="bg2"/>
              </a:buClr>
              <a:buFont typeface="Wingdings" pitchFamily="2" charset="2"/>
              <a:buChar char="Ø"/>
              <a:defRPr/>
            </a:pPr>
            <a:r>
              <a:rPr lang="en-US" sz="1400" dirty="0" smtClean="0"/>
              <a:t>MC allows for ACD relief of either  50% or 100% if 75% or 95% of transactions are initiated through dual interface terminals.</a:t>
            </a:r>
          </a:p>
          <a:p>
            <a:pPr marL="800100" lvl="1" indent="-342900" eaLnBrk="1" hangingPunct="1">
              <a:spcBef>
                <a:spcPts val="300"/>
              </a:spcBef>
              <a:spcAft>
                <a:spcPts val="900"/>
              </a:spcAft>
              <a:buClr>
                <a:schemeClr val="bg2"/>
              </a:buClr>
              <a:buFont typeface="Wingdings" pitchFamily="2" charset="2"/>
              <a:buChar char="Ø"/>
              <a:defRPr/>
            </a:pPr>
            <a:r>
              <a:rPr lang="en-US" sz="1400" dirty="0" smtClean="0"/>
              <a:t>AMEX </a:t>
            </a:r>
            <a:r>
              <a:rPr lang="en-US" sz="1400" dirty="0"/>
              <a:t>allows for merchants to skip submission of ROC if 75% of transactions are initiated from a dual interface terminal</a:t>
            </a:r>
          </a:p>
          <a:p>
            <a:pPr marL="800100" lvl="1" indent="-342900" eaLnBrk="1" hangingPunct="1">
              <a:spcBef>
                <a:spcPts val="300"/>
              </a:spcBef>
              <a:spcAft>
                <a:spcPts val="900"/>
              </a:spcAft>
              <a:buClr>
                <a:schemeClr val="bg2"/>
              </a:buClr>
              <a:buFont typeface="Wingdings" pitchFamily="2" charset="2"/>
              <a:buChar char="Ø"/>
              <a:defRPr/>
            </a:pPr>
            <a:endParaRPr lang="en-US" sz="1400" dirty="0" smtClean="0"/>
          </a:p>
        </p:txBody>
      </p:sp>
    </p:spTree>
    <p:extLst>
      <p:ext uri="{BB962C8B-B14F-4D97-AF65-F5344CB8AC3E}">
        <p14:creationId xmlns:p14="http://schemas.microsoft.com/office/powerpoint/2010/main" xmlns="" val="1288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rgbClr val="3F3F3F"/>
      </a:dk1>
      <a:lt1>
        <a:sysClr val="window" lastClr="FFFFFF"/>
      </a:lt1>
      <a:dk2>
        <a:srgbClr val="115788"/>
      </a:dk2>
      <a:lt2>
        <a:srgbClr val="007AC3"/>
      </a:lt2>
      <a:accent1>
        <a:srgbClr val="3C4353"/>
      </a:accent1>
      <a:accent2>
        <a:srgbClr val="231F20"/>
      </a:accent2>
      <a:accent3>
        <a:srgbClr val="CBDB2A"/>
      </a:accent3>
      <a:accent4>
        <a:srgbClr val="699049"/>
      </a:accent4>
      <a:accent5>
        <a:srgbClr val="881D5B"/>
      </a:accent5>
      <a:accent6>
        <a:srgbClr val="E4B342"/>
      </a:accent6>
      <a:hlink>
        <a:srgbClr val="E38D29"/>
      </a:hlink>
      <a:folHlink>
        <a:srgbClr val="1157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5038</TotalTime>
  <Words>422</Words>
  <Application>Microsoft Office PowerPoint</Application>
  <PresentationFormat>On-screen Show (4:3)</PresentationFormat>
  <Paragraphs>39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What is EMV?</vt:lpstr>
      <vt:lpstr>EMV Fundamentals</vt:lpstr>
      <vt:lpstr>EMV worldwide</vt:lpstr>
      <vt:lpstr>Consolidated EMV Timeline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A. Calvert</dc:creator>
  <cp:lastModifiedBy>f1dak02</cp:lastModifiedBy>
  <cp:revision>183</cp:revision>
  <cp:lastPrinted>2012-03-12T22:32:37Z</cp:lastPrinted>
  <dcterms:created xsi:type="dcterms:W3CDTF">2011-05-11T21:17:34Z</dcterms:created>
  <dcterms:modified xsi:type="dcterms:W3CDTF">2012-10-15T12:12:29Z</dcterms:modified>
</cp:coreProperties>
</file>