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9" r:id="rId2"/>
    <p:sldId id="353" r:id="rId3"/>
    <p:sldId id="380" r:id="rId4"/>
    <p:sldId id="381" r:id="rId5"/>
    <p:sldId id="386" r:id="rId6"/>
    <p:sldId id="362" r:id="rId7"/>
    <p:sldId id="363" r:id="rId8"/>
    <p:sldId id="364" r:id="rId9"/>
    <p:sldId id="366" r:id="rId10"/>
    <p:sldId id="367" r:id="rId11"/>
    <p:sldId id="385" r:id="rId12"/>
    <p:sldId id="384" r:id="rId13"/>
    <p:sldId id="368" r:id="rId14"/>
    <p:sldId id="369" r:id="rId15"/>
    <p:sldId id="370" r:id="rId16"/>
    <p:sldId id="371" r:id="rId17"/>
    <p:sldId id="373" r:id="rId18"/>
    <p:sldId id="376" r:id="rId19"/>
    <p:sldId id="375" r:id="rId20"/>
    <p:sldId id="286" r:id="rId21"/>
    <p:sldId id="287" r:id="rId22"/>
    <p:sldId id="377" r:id="rId23"/>
    <p:sldId id="388" r:id="rId24"/>
    <p:sldId id="345" r:id="rId25"/>
    <p:sldId id="346" r:id="rId26"/>
    <p:sldId id="347" r:id="rId27"/>
    <p:sldId id="348" r:id="rId28"/>
    <p:sldId id="349" r:id="rId29"/>
    <p:sldId id="318" r:id="rId30"/>
    <p:sldId id="387" r:id="rId31"/>
    <p:sldId id="330" r:id="rId32"/>
    <p:sldId id="331" r:id="rId33"/>
    <p:sldId id="342" r:id="rId34"/>
    <p:sldId id="341" r:id="rId35"/>
    <p:sldId id="31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78" autoAdjust="0"/>
  </p:normalViewPr>
  <p:slideViewPr>
    <p:cSldViewPr>
      <p:cViewPr varScale="1">
        <p:scale>
          <a:sx n="110" d="100"/>
          <a:sy n="110" d="100"/>
        </p:scale>
        <p:origin x="-5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2011 revenue</a:t>
            </a:r>
            <a:r>
              <a:rPr lang="en-US" sz="1400" baseline="0" dirty="0" smtClean="0"/>
              <a:t> 2.1€ million</a:t>
            </a:r>
            <a:endParaRPr lang="en-US" sz="1400" dirty="0"/>
          </a:p>
        </c:rich>
      </c:tx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"/>
          <c:dPt>
            <c:idx val="2"/>
            <c:spPr>
              <a:solidFill>
                <a:srgbClr val="FA821E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9</a:t>
                    </a:r>
                    <a:r>
                      <a:rPr lang="en-US" dirty="0" smtClean="0"/>
                      <a:t>81</a:t>
                    </a:r>
                    <a:endParaRPr lang="en-US" dirty="0"/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sz="90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Sheet1!$A$2:$A$5</c:f>
              <c:strCache>
                <c:ptCount val="4"/>
                <c:pt idx="0">
                  <c:v>Mobile Com</c:v>
                </c:pt>
                <c:pt idx="1">
                  <c:v>M2M</c:v>
                </c:pt>
                <c:pt idx="2">
                  <c:v>Secure Trans</c:v>
                </c:pt>
                <c:pt idx="3">
                  <c:v>Security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976</c:v>
                </c:pt>
                <c:pt idx="1">
                  <c:v>174</c:v>
                </c:pt>
                <c:pt idx="2">
                  <c:v>531</c:v>
                </c:pt>
                <c:pt idx="3">
                  <c:v>310</c:v>
                </c:pt>
              </c:numCache>
            </c:numRef>
          </c:val>
        </c:ser>
        <c:firstSliceAng val="0"/>
      </c:pieChart>
    </c:plotArea>
    <c:legend>
      <c:legendPos val="r"/>
      <c:txPr>
        <a:bodyPr/>
        <a:lstStyle/>
        <a:p>
          <a:pPr>
            <a:defRPr sz="1000" baseline="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06567-53A6-456C-96DC-D69788FD23C6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5FFC2-9085-446B-A2F3-2ACE0413C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 few decades, an industry gets hit by a tsunami of changes, and</a:t>
            </a:r>
            <a:r>
              <a:rPr lang="en-US" baseline="0" dirty="0" smtClean="0"/>
              <a:t> that’s the case with the payments industry in the U.S.</a:t>
            </a:r>
          </a:p>
          <a:p>
            <a:r>
              <a:rPr lang="en-US" baseline="0" dirty="0" smtClean="0"/>
              <a:t>The </a:t>
            </a:r>
            <a:r>
              <a:rPr lang="en-US" baseline="0" dirty="0" err="1" smtClean="0"/>
              <a:t>frecuency</a:t>
            </a:r>
            <a:r>
              <a:rPr lang="en-US" baseline="0" dirty="0" smtClean="0"/>
              <a:t> of these rare </a:t>
            </a:r>
            <a:r>
              <a:rPr lang="en-US" baseline="0" dirty="0" err="1" smtClean="0"/>
              <a:t>occurences</a:t>
            </a:r>
            <a:r>
              <a:rPr lang="en-US" baseline="0" dirty="0" smtClean="0"/>
              <a:t> is measured in decades…</a:t>
            </a:r>
            <a:endParaRPr lang="en-US" dirty="0" smtClean="0"/>
          </a:p>
          <a:p>
            <a:r>
              <a:rPr lang="en-US" dirty="0" smtClean="0"/>
              <a:t>Create huge challenges</a:t>
            </a:r>
            <a:r>
              <a:rPr lang="en-US" baseline="0" dirty="0" smtClean="0"/>
              <a:t> to the status quo</a:t>
            </a:r>
          </a:p>
          <a:p>
            <a:r>
              <a:rPr lang="en-US" baseline="0" dirty="0" smtClean="0"/>
              <a:t>Network rules, business agreements, routing preferences </a:t>
            </a:r>
            <a:endParaRPr lang="en-US" dirty="0" smtClean="0"/>
          </a:p>
          <a:p>
            <a:r>
              <a:rPr lang="en-US" dirty="0" err="1" smtClean="0"/>
              <a:t>Emv</a:t>
            </a:r>
            <a:r>
              <a:rPr lang="en-US" dirty="0" smtClean="0"/>
              <a:t> and </a:t>
            </a:r>
            <a:r>
              <a:rPr lang="en-US" dirty="0" err="1" smtClean="0"/>
              <a:t>durbin</a:t>
            </a:r>
            <a:r>
              <a:rPr lang="en-US" dirty="0" smtClean="0"/>
              <a:t> creates the need for widespread system </a:t>
            </a:r>
            <a:r>
              <a:rPr lang="en-US" dirty="0" err="1" smtClean="0"/>
              <a:t>channges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EMV</a:t>
            </a:r>
            <a:r>
              <a:rPr lang="en-US" baseline="0" dirty="0" smtClean="0"/>
              <a:t> is a technology solution that allows debit networks to comply with both Durbin and EMV</a:t>
            </a:r>
          </a:p>
          <a:p>
            <a:r>
              <a:rPr lang="en-US" baseline="0" dirty="0" smtClean="0"/>
              <a:t>Affiliated debit networks</a:t>
            </a:r>
          </a:p>
          <a:p>
            <a:r>
              <a:rPr lang="en-US" baseline="0" dirty="0" smtClean="0"/>
              <a:t>Straddle</a:t>
            </a:r>
          </a:p>
          <a:p>
            <a:r>
              <a:rPr lang="en-US" baseline="0" dirty="0" smtClean="0"/>
              <a:t>Technology changes and business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6EFD8-43CA-4CE2-93C5-F3E6A585A1D1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7CC4E-C984-4B09-B9D3-5B90F8A358E5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7CC4E-C984-4B09-B9D3-5B90F8A358E5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7CC4E-C984-4B09-B9D3-5B90F8A358E5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7CC4E-C984-4B09-B9D3-5B90F8A358E5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/>
            <a:r>
              <a:rPr lang="en-US" b="1" dirty="0" smtClean="0"/>
              <a:t>Massive investment in NFC ecosystem for 5 years</a:t>
            </a:r>
          </a:p>
          <a:p>
            <a:pPr algn="ctr"/>
            <a:r>
              <a:rPr lang="en-US" b="1" dirty="0" smtClean="0"/>
              <a:t>Leveraging our Telecom &amp; Payment security expertise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Extensive coverage of the value chain</a:t>
            </a:r>
          </a:p>
          <a:p>
            <a:pPr algn="ctr"/>
            <a:r>
              <a:rPr lang="en-US" b="1" dirty="0" smtClean="0"/>
              <a:t>NFC Apps / Wallet / SEs / NBE / TSM / OTA / Cons. / Int. / Ops.</a:t>
            </a:r>
          </a:p>
          <a:p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0E993-B875-4257-8E5A-B212B54F9BA5}" type="slidenum">
              <a:rPr lang="fr-FR" smtClean="0"/>
              <a:pPr/>
              <a:t>24</a:t>
            </a:fld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84815F-EFC4-4904-A2A5-3B50F2A9589E}" type="slidenum">
              <a:rPr lang="fr-FR" smtClean="0"/>
              <a:pPr/>
              <a:t>26</a:t>
            </a:fld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4D613E-7D94-4198-8F6A-96085FAF9763}" type="slidenum">
              <a:rPr lang="en-US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900" dirty="0" smtClean="0">
                <a:latin typeface="Arial" pitchFamily="34" charset="0"/>
              </a:rPr>
              <a:t>Control and monitor the service delivery operations.</a:t>
            </a:r>
          </a:p>
          <a:p>
            <a:r>
              <a:rPr lang="en-US" sz="900" dirty="0" smtClean="0">
                <a:latin typeface="Arial" pitchFamily="34" charset="0"/>
              </a:rPr>
              <a:t>Support </a:t>
            </a:r>
            <a:r>
              <a:rPr lang="en-US" sz="900" dirty="0" err="1" smtClean="0">
                <a:latin typeface="Arial" pitchFamily="34" charset="0"/>
              </a:rPr>
              <a:t>GlobalPlatform’s</a:t>
            </a:r>
            <a:r>
              <a:rPr lang="en-US" sz="900" dirty="0" smtClean="0">
                <a:latin typeface="Arial" pitchFamily="34" charset="0"/>
              </a:rPr>
              <a:t> deployment models</a:t>
            </a:r>
          </a:p>
          <a:p>
            <a:pPr lvl="1"/>
            <a:r>
              <a:rPr lang="en-US" sz="900" dirty="0" smtClean="0">
                <a:latin typeface="Arial" pitchFamily="34" charset="0"/>
              </a:rPr>
              <a:t>Authorized, Delegated, Centralized Management</a:t>
            </a:r>
          </a:p>
          <a:p>
            <a:r>
              <a:rPr lang="en-US" sz="900" dirty="0" smtClean="0">
                <a:latin typeface="Arial" pitchFamily="34" charset="0"/>
              </a:rPr>
              <a:t>Perform eligibility check</a:t>
            </a:r>
          </a:p>
          <a:p>
            <a:pPr lvl="1"/>
            <a:r>
              <a:rPr lang="en-US" sz="900" dirty="0" smtClean="0">
                <a:latin typeface="Arial" pitchFamily="34" charset="0"/>
              </a:rPr>
              <a:t>If a service can be deployed in subscriber’s mobile environment.</a:t>
            </a:r>
          </a:p>
          <a:p>
            <a:r>
              <a:rPr lang="en-US" sz="900" dirty="0" smtClean="0">
                <a:latin typeface="Arial" pitchFamily="34" charset="0"/>
              </a:rPr>
              <a:t> Notify TSMs of subscriber life cycle events </a:t>
            </a:r>
          </a:p>
          <a:p>
            <a:pPr lvl="1"/>
            <a:r>
              <a:rPr lang="en-US" sz="900" dirty="0" smtClean="0">
                <a:latin typeface="Arial" pitchFamily="34" charset="0"/>
              </a:rPr>
              <a:t>Change of state on subscription, change MSISDN, SIM card replacement, handset lost, etc</a:t>
            </a:r>
          </a:p>
          <a:p>
            <a:r>
              <a:rPr lang="en-US" sz="900" dirty="0" smtClean="0">
                <a:latin typeface="Arial" pitchFamily="34" charset="0"/>
              </a:rPr>
              <a:t>Consolidate view of all services deployed by TSMs </a:t>
            </a:r>
          </a:p>
          <a:p>
            <a:pPr lvl="1"/>
            <a:r>
              <a:rPr lang="en-US" sz="900" dirty="0" smtClean="0">
                <a:latin typeface="Arial" pitchFamily="34" charset="0"/>
              </a:rPr>
              <a:t>Including associated activity reports &amp; statistics.</a:t>
            </a:r>
          </a:p>
          <a:p>
            <a:r>
              <a:rPr lang="en-US" sz="900" dirty="0" smtClean="0">
                <a:latin typeface="Arial" pitchFamily="34" charset="0"/>
              </a:rPr>
              <a:t> Leverage a single integration point to MNO backend systems</a:t>
            </a:r>
          </a:p>
          <a:p>
            <a:r>
              <a:rPr lang="en-US" sz="900" dirty="0" smtClean="0">
                <a:latin typeface="Arial" pitchFamily="34" charset="0"/>
              </a:rPr>
              <a:t> Support multiple bearers: SMS, BIP CAT-TP and HTTP</a:t>
            </a:r>
          </a:p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Hello all,</a:t>
            </a:r>
          </a:p>
          <a:p>
            <a:r>
              <a:rPr lang="en-US" smtClean="0"/>
              <a:t> </a:t>
            </a:r>
          </a:p>
          <a:p>
            <a:r>
              <a:rPr lang="en-US" smtClean="0"/>
              <a:t>It depends what the bank domain does include exactly. If it is the whole bank system, obviously we are missing a lot of stuff there, as NFC Payment introduction does impact the following module (not exhaustive list)</a:t>
            </a:r>
          </a:p>
          <a:p>
            <a:r>
              <a:rPr lang="en-US" smtClean="0"/>
              <a:t>Bank CMS</a:t>
            </a:r>
          </a:p>
          <a:p>
            <a:r>
              <a:rPr lang="en-US" smtClean="0"/>
              <a:t>Bank back-end</a:t>
            </a:r>
          </a:p>
          <a:p>
            <a:r>
              <a:rPr lang="en-US" smtClean="0"/>
              <a:t>Bank authorization server</a:t>
            </a:r>
          </a:p>
          <a:p>
            <a:r>
              <a:rPr lang="en-US" smtClean="0"/>
              <a:t>Bank web site for NFC account servicing</a:t>
            </a:r>
          </a:p>
          <a:p>
            <a:r>
              <a:rPr lang="en-US" smtClean="0"/>
              <a:t>Logging module dedicated to mobile world</a:t>
            </a:r>
          </a:p>
          <a:p>
            <a:r>
              <a:rPr lang="en-US" smtClean="0"/>
              <a:t>Issuer Scripting module dedicated to mobile use cases</a:t>
            </a:r>
          </a:p>
          <a:p>
            <a:r>
              <a:rPr lang="en-US" smtClean="0"/>
              <a:t>Dedicated IVR for customer care</a:t>
            </a:r>
          </a:p>
          <a:p>
            <a:r>
              <a:rPr lang="en-US" smtClean="0"/>
              <a:t>E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93D005-347C-4E14-A779-302C9696EA01}" type="slidenum">
              <a:rPr lang="fr-FR" smtClean="0"/>
              <a:pPr/>
              <a:t>28</a:t>
            </a:fld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100" b="1" dirty="0" smtClean="0">
                <a:latin typeface="Arial" charset="0"/>
              </a:rPr>
              <a:t>Authorization</a:t>
            </a:r>
            <a:endParaRPr lang="en-US" sz="1100" dirty="0" smtClean="0">
              <a:latin typeface="Arial" charset="0"/>
            </a:endParaRPr>
          </a:p>
          <a:p>
            <a:r>
              <a:rPr lang="en-US" sz="1100" dirty="0" smtClean="0">
                <a:latin typeface="Arial" charset="0"/>
              </a:rPr>
              <a:t>Payment Gateway receives the secure transaction information and passes it via a secure connection to the Merchant Acquirer’s Front-End Processor </a:t>
            </a:r>
          </a:p>
          <a:p>
            <a:r>
              <a:rPr lang="en-US" sz="1100" dirty="0" smtClean="0">
                <a:latin typeface="Arial" charset="0"/>
              </a:rPr>
              <a:t>The Merchant Acquirer’s Front-End Processor submits the transaction to the Association Network (a network of financial entities that communicate to manage the processing, clearing and settlement of credit card transactions) </a:t>
            </a:r>
          </a:p>
          <a:p>
            <a:r>
              <a:rPr lang="en-US" sz="1100" dirty="0" smtClean="0">
                <a:latin typeface="Arial" charset="0"/>
              </a:rPr>
              <a:t>The Association Network routes the transaction to the customer’s Credit Card Issuer. </a:t>
            </a:r>
          </a:p>
          <a:p>
            <a:r>
              <a:rPr lang="en-US" sz="1100" dirty="0" smtClean="0">
                <a:latin typeface="Arial" charset="0"/>
              </a:rPr>
              <a:t>The Credit Card Issuer approves or declines the transaction and passes the transaction results back through the Association Network </a:t>
            </a:r>
          </a:p>
          <a:p>
            <a:r>
              <a:rPr lang="en-US" sz="1100" dirty="0" smtClean="0">
                <a:latin typeface="Arial" charset="0"/>
              </a:rPr>
              <a:t>The Association Network relays the transaction results to the Merchant Acquirer’s Front-End Processor </a:t>
            </a:r>
          </a:p>
          <a:p>
            <a:r>
              <a:rPr lang="en-US" sz="1100" dirty="0" smtClean="0">
                <a:latin typeface="Arial" charset="0"/>
              </a:rPr>
              <a:t>The Merchant Acquirer’s Front-End Processor relays the transaction results back to the Point-of-Sale Terminal </a:t>
            </a:r>
          </a:p>
          <a:p>
            <a:r>
              <a:rPr lang="en-US" sz="1100" dirty="0" smtClean="0">
                <a:latin typeface="Arial" charset="0"/>
              </a:rPr>
              <a:t>Merchant receives the authorization response and completes the transaction accordingly 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E8AC8-0B7C-4733-B1D7-04191C43C05A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E8AC8-0B7C-4733-B1D7-04191C43C05A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endParaRPr lang="fr-FR" baseline="0" dirty="0" smtClean="0"/>
          </a:p>
          <a:p>
            <a:pPr>
              <a:buFontTx/>
              <a:buChar char="-"/>
            </a:pPr>
            <a:endParaRPr lang="en-US" baseline="0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EDE4CE-B5CC-4AB0-9DFE-CF29E3D3AD16}" type="slidenum">
              <a:rPr lang="fr-FR" smtClean="0"/>
              <a:pPr/>
              <a:t>4</a:t>
            </a:fld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7CC4E-C984-4B09-B9D3-5B90F8A358E5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7CC4E-C984-4B09-B9D3-5B90F8A358E5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7CC4E-C984-4B09-B9D3-5B90F8A358E5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7CC4E-C984-4B09-B9D3-5B90F8A358E5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Smartcard : 1 </a:t>
            </a:r>
            <a:r>
              <a:rPr lang="en-US" dirty="0" err="1" smtClean="0"/>
              <a:t>Mips</a:t>
            </a:r>
            <a:r>
              <a:rPr lang="en-US" dirty="0" smtClean="0"/>
              <a:t> (even more if count crypto coprocessor)</a:t>
            </a:r>
          </a:p>
          <a:p>
            <a:pPr eaLnBrk="1" hangingPunct="1"/>
            <a:r>
              <a:rPr lang="da-DK" dirty="0" smtClean="0"/>
              <a:t>PC AT intel 80286 PC 1984  : 0.8 Mips!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7CC4E-C984-4B09-B9D3-5B90F8A358E5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7CC4E-C984-4B09-B9D3-5B90F8A358E5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Administrateur\Bureau\pwt17-12\page_cou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2304000"/>
            <a:ext cx="8643458" cy="4312800"/>
          </a:xfrm>
          <a:prstGeom prst="rect">
            <a:avLst/>
          </a:prstGeom>
          <a:noFill/>
        </p:spPr>
      </p:pic>
      <p:sp>
        <p:nvSpPr>
          <p:cNvPr id="14" name="Espace réservé du texte 13"/>
          <p:cNvSpPr>
            <a:spLocks noGrp="1"/>
          </p:cNvSpPr>
          <p:nvPr>
            <p:ph type="body" sz="quarter" idx="11" hasCustomPrompt="1"/>
          </p:nvPr>
        </p:nvSpPr>
        <p:spPr>
          <a:xfrm>
            <a:off x="4000496" y="2928934"/>
            <a:ext cx="4545904" cy="1500197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Sub-title (24pt Arial) – do not go over the symbol on left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2" hasCustomPrompt="1"/>
          </p:nvPr>
        </p:nvSpPr>
        <p:spPr>
          <a:xfrm>
            <a:off x="6127200" y="4572008"/>
            <a:ext cx="2419200" cy="785818"/>
          </a:xfrm>
          <a:prstGeom prst="rect">
            <a:avLst/>
          </a:prstGeom>
        </p:spPr>
        <p:txBody>
          <a:bodyPr/>
          <a:lstStyle>
            <a:lvl1pPr algn="r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Name (20pt Arial)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6127200" y="5500688"/>
            <a:ext cx="2428875" cy="1023937"/>
          </a:xfrm>
          <a:prstGeom prst="rect">
            <a:avLst/>
          </a:prstGeom>
        </p:spPr>
        <p:txBody>
          <a:bodyPr/>
          <a:lstStyle>
            <a:lvl1pPr algn="r">
              <a:buNone/>
              <a:defRPr sz="1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Date (18pt Arial)</a:t>
            </a:r>
            <a:endParaRPr lang="en-US" noProof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>
          <a:xfrm>
            <a:off x="762747" y="1252647"/>
            <a:ext cx="7995600" cy="100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2800" b="1" kern="1200" baseline="0" dirty="0" smtClean="0">
                <a:solidFill>
                  <a:srgbClr val="85736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noProof="0" smtClean="0"/>
              <a:t>Title (28pt Bold Arial) can be written on 2 lines if necessary</a:t>
            </a:r>
            <a:br>
              <a:rPr lang="en-US" noProof="0" smtClean="0"/>
            </a:br>
            <a:endParaRPr lang="en-US" noProof="0"/>
          </a:p>
        </p:txBody>
      </p:sp>
      <p:pic>
        <p:nvPicPr>
          <p:cNvPr id="9" name="Picture 2" descr="C:\Documents and Settings\Administrateur\Bureau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2376487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6432550"/>
            <a:ext cx="9144000" cy="0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0416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blocs_taupe-orang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976438"/>
            <a:ext cx="864235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900000" y="3452400"/>
            <a:ext cx="7386776" cy="540000"/>
          </a:xfrm>
          <a:prstGeom prst="rect">
            <a:avLst/>
          </a:prstGeom>
        </p:spPr>
        <p:txBody>
          <a:bodyPr/>
          <a:lstStyle>
            <a:lvl1pPr algn="l">
              <a:buNone/>
              <a:defRPr sz="3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Add a chapter</a:t>
            </a:r>
            <a:endParaRPr lang="en-US" noProof="0"/>
          </a:p>
        </p:txBody>
      </p:sp>
      <p:pic>
        <p:nvPicPr>
          <p:cNvPr id="4" name="Picture 2" descr="C:\Documents and Settings\Administrateur\Bureau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2376487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 avec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1"/>
          <p:cNvSpPr>
            <a:spLocks noGrp="1"/>
          </p:cNvSpPr>
          <p:nvPr>
            <p:ph type="body" sz="quarter" idx="12" hasCustomPrompt="1"/>
          </p:nvPr>
        </p:nvSpPr>
        <p:spPr>
          <a:xfrm>
            <a:off x="792000" y="1447200"/>
            <a:ext cx="7005600" cy="4647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20000"/>
              <a:buFontTx/>
              <a:buBlip>
                <a:blip r:embed="rId2"/>
              </a:buBlip>
              <a:defRPr sz="2000" baseline="0">
                <a:latin typeface="Arial" pitchFamily="34" charset="0"/>
                <a:cs typeface="Arial" pitchFamily="34" charset="0"/>
              </a:defRPr>
            </a:lvl1pPr>
            <a:lvl2pPr>
              <a:buClr>
                <a:srgbClr val="EE7F00"/>
              </a:buClr>
              <a:buSzPct val="100000"/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2pPr>
            <a:lvl3pPr>
              <a:buClr>
                <a:srgbClr val="EE7F00"/>
              </a:buClr>
              <a:buSzPct val="100000"/>
              <a:buFont typeface="Arial" pitchFamily="34" charset="0"/>
              <a:buChar char="•"/>
              <a:defRPr sz="1400" b="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 smtClean="0"/>
              <a:t>First bullet or body text (20pt Arial)</a:t>
            </a:r>
          </a:p>
          <a:p>
            <a:pPr lvl="1"/>
            <a:r>
              <a:rPr lang="en-US" noProof="0" smtClean="0"/>
              <a:t>Second bullet (16pt Arial)</a:t>
            </a:r>
          </a:p>
          <a:p>
            <a:pPr lvl="2"/>
            <a:r>
              <a:rPr lang="en-US" noProof="0" smtClean="0"/>
              <a:t>Third Bullet (14 Arial)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D00853F-C074-46D5-A454-8F72A619C445}" type="datetimeFigureOut">
              <a:rPr lang="en-US"/>
              <a:pPr/>
              <a:t>10/16/2012</a:t>
            </a:fld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5528F96-C8F6-4C7C-BB84-72D1A58515A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Titre 1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smtClean="0"/>
              <a:t>Page title (28pt Bold Arial)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 avec numé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8F96-C8F6-4C7C-BB84-72D1A58515A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 hasCustomPrompt="1"/>
          </p:nvPr>
        </p:nvSpPr>
        <p:spPr>
          <a:xfrm>
            <a:off x="792000" y="1447200"/>
            <a:ext cx="7005600" cy="4647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EE7F00"/>
              </a:buClr>
              <a:buSzPct val="120000"/>
              <a:buFont typeface="+mj-lt"/>
              <a:buAutoNum type="arabicPeriod"/>
              <a:defRPr sz="2000" b="0">
                <a:latin typeface="Arial" pitchFamily="34" charset="0"/>
                <a:cs typeface="Arial" pitchFamily="34" charset="0"/>
              </a:defRPr>
            </a:lvl1pPr>
            <a:lvl2pPr>
              <a:buClr>
                <a:srgbClr val="EE7F00"/>
              </a:buClr>
              <a:buSzPct val="120000"/>
              <a:buFontTx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rgbClr val="EE7F00"/>
              </a:buClr>
              <a:buSzPct val="100000"/>
              <a:buFont typeface="Arial" pitchFamily="34" charset="0"/>
              <a:buChar char="•"/>
              <a:defRPr sz="1400" baseline="0">
                <a:latin typeface="Arial" pitchFamily="34" charset="0"/>
                <a:cs typeface="Arial" pitchFamily="34" charset="0"/>
              </a:defRPr>
            </a:lvl3pPr>
            <a:lvl4pPr>
              <a:buClr>
                <a:srgbClr val="EE7F00"/>
              </a:buClr>
              <a:buSzPct val="100000"/>
              <a:buFont typeface="Arial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noProof="0" smtClean="0"/>
              <a:t>First bullet or body text (20pt Arial)</a:t>
            </a:r>
          </a:p>
          <a:p>
            <a:pPr lvl="1"/>
            <a:r>
              <a:rPr lang="en-US" noProof="0" smtClean="0"/>
              <a:t>Second bullet (16pt Arial)</a:t>
            </a:r>
          </a:p>
          <a:p>
            <a:pPr lvl="2"/>
            <a:r>
              <a:rPr lang="en-US" noProof="0" smtClean="0"/>
              <a:t>Third Bullet (14 Arial)</a:t>
            </a:r>
          </a:p>
          <a:p>
            <a:pPr lvl="3"/>
            <a:r>
              <a:rPr lang="en-US" noProof="0" smtClean="0"/>
              <a:t>Add a text</a:t>
            </a:r>
          </a:p>
          <a:p>
            <a:pPr lvl="3"/>
            <a:endParaRPr lang="en-US" noProof="0" smtClean="0"/>
          </a:p>
          <a:p>
            <a:pPr lvl="3"/>
            <a:endParaRPr lang="en-US" noProof="0" smtClean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8D00853F-C074-46D5-A454-8F72A619C445}" type="datetimeFigureOut">
              <a:rPr lang="en-US"/>
              <a:pPr/>
              <a:t>10/16/2012</a:t>
            </a:fld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en-US" noProof="0" smtClean="0"/>
              <a:t>Page title (28pt Bold Arial)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8F96-C8F6-4C7C-BB84-72D1A58515A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6" hasCustomPrompt="1"/>
          </p:nvPr>
        </p:nvSpPr>
        <p:spPr>
          <a:xfrm>
            <a:off x="928688" y="1571612"/>
            <a:ext cx="4572000" cy="43577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smtClean="0"/>
              <a:t>Clic to insert a new picture</a:t>
            </a:r>
            <a:endParaRPr lang="en-US" noProof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D00853F-C074-46D5-A454-8F72A619C445}" type="datetimeFigureOut">
              <a:rPr lang="en-US"/>
              <a:pPr/>
              <a:t>10/16/2012</a:t>
            </a:fld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en-US" noProof="0" smtClean="0"/>
              <a:t>Page title (28pt Bold Arial)</a:t>
            </a:r>
            <a:endParaRPr lang="en-US" noProof="0"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20" hasCustomPrompt="1"/>
          </p:nvPr>
        </p:nvSpPr>
        <p:spPr>
          <a:xfrm>
            <a:off x="5641200" y="1571612"/>
            <a:ext cx="3132913" cy="43577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20000"/>
              <a:buFontTx/>
              <a:buBlip>
                <a:blip r:embed="rId2"/>
              </a:buBlip>
              <a:defRPr sz="2000" baseline="0">
                <a:latin typeface="Arial" pitchFamily="34" charset="0"/>
                <a:cs typeface="Arial" pitchFamily="34" charset="0"/>
              </a:defRPr>
            </a:lvl1pPr>
            <a:lvl2pPr>
              <a:buClr>
                <a:srgbClr val="EE7F00"/>
              </a:buClr>
              <a:buSzPct val="100000"/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2pPr>
            <a:lvl3pPr>
              <a:buClr>
                <a:srgbClr val="EE7F00"/>
              </a:buClr>
              <a:buSzPct val="100000"/>
              <a:buFont typeface="Arial" pitchFamily="34" charset="0"/>
              <a:buChar char="•"/>
              <a:defRPr sz="1400" b="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noProof="0" smtClean="0"/>
              <a:t>First bullet or body text (20pt Arial)</a:t>
            </a:r>
          </a:p>
          <a:p>
            <a:pPr lvl="1"/>
            <a:r>
              <a:rPr lang="en-US" noProof="0" smtClean="0"/>
              <a:t>Second bullet (16pt Arial)</a:t>
            </a:r>
          </a:p>
          <a:p>
            <a:pPr lvl="2"/>
            <a:r>
              <a:rPr lang="en-US" noProof="0" smtClean="0"/>
              <a:t>Third Bullet (14 Arial)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2 colonnes 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28F96-C8F6-4C7C-BB84-72D1A58515A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8D00853F-C074-46D5-A454-8F72A619C445}" type="datetimeFigureOut">
              <a:rPr lang="en-US"/>
              <a:pPr/>
              <a:t>10/16/2012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en-US" noProof="0" smtClean="0"/>
              <a:t>Page title (28pt Bold Arial)</a:t>
            </a:r>
            <a:endParaRPr lang="en-US" noProof="0"/>
          </a:p>
        </p:txBody>
      </p:sp>
      <p:sp>
        <p:nvSpPr>
          <p:cNvPr id="12" name="Espace réservé du texte 12"/>
          <p:cNvSpPr>
            <a:spLocks noGrp="1"/>
          </p:cNvSpPr>
          <p:nvPr>
            <p:ph type="body" sz="quarter" idx="16" hasCustomPrompt="1"/>
          </p:nvPr>
        </p:nvSpPr>
        <p:spPr>
          <a:xfrm>
            <a:off x="214282" y="1428736"/>
            <a:ext cx="4286280" cy="36248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EE7F00"/>
              </a:buClr>
              <a:buSzPct val="120000"/>
              <a:buFont typeface="+mj-lt"/>
              <a:buAutoNum type="arabicPeriod"/>
              <a:defRPr sz="2000" b="0">
                <a:latin typeface="Arial" pitchFamily="34" charset="0"/>
                <a:cs typeface="Arial" pitchFamily="34" charset="0"/>
              </a:defRPr>
            </a:lvl1pPr>
            <a:lvl2pPr>
              <a:buClr>
                <a:srgbClr val="EE7F00"/>
              </a:buClr>
              <a:buSzPct val="120000"/>
              <a:buFontTx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rgbClr val="EE7F00"/>
              </a:buClr>
              <a:buSzPct val="100000"/>
              <a:buFont typeface="Arial" pitchFamily="34" charset="0"/>
              <a:buChar char="•"/>
              <a:defRPr sz="1400" baseline="0">
                <a:latin typeface="Arial" pitchFamily="34" charset="0"/>
                <a:cs typeface="Arial" pitchFamily="34" charset="0"/>
              </a:defRPr>
            </a:lvl3pPr>
            <a:lvl4pPr>
              <a:buClr>
                <a:srgbClr val="EE7F00"/>
              </a:buClr>
              <a:buSzPct val="100000"/>
              <a:buFont typeface="Arial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noProof="0" smtClean="0"/>
              <a:t>First bullet or body text (20pt Arial)</a:t>
            </a:r>
          </a:p>
          <a:p>
            <a:pPr lvl="1"/>
            <a:r>
              <a:rPr lang="en-US" noProof="0" smtClean="0"/>
              <a:t>Second bullet (16pt Arial)</a:t>
            </a:r>
          </a:p>
          <a:p>
            <a:pPr lvl="2"/>
            <a:r>
              <a:rPr lang="en-US" noProof="0" smtClean="0"/>
              <a:t>Third Bullet (14 Arial)</a:t>
            </a:r>
          </a:p>
          <a:p>
            <a:pPr lvl="3"/>
            <a:r>
              <a:rPr lang="en-US" noProof="0" smtClean="0"/>
              <a:t>Add a text</a:t>
            </a:r>
          </a:p>
          <a:p>
            <a:pPr lvl="3"/>
            <a:endParaRPr lang="en-US" noProof="0" smtClean="0"/>
          </a:p>
          <a:p>
            <a:pPr lvl="3"/>
            <a:endParaRPr lang="en-US" noProof="0" smtClean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4" hasCustomPrompt="1"/>
          </p:nvPr>
        </p:nvSpPr>
        <p:spPr>
          <a:xfrm>
            <a:off x="4572000" y="1428736"/>
            <a:ext cx="4286280" cy="36248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EE7F00"/>
              </a:buClr>
              <a:buSzPct val="120000"/>
              <a:buFont typeface="+mj-lt"/>
              <a:buAutoNum type="arabicPeriod"/>
              <a:defRPr sz="2000" b="0">
                <a:latin typeface="Arial" pitchFamily="34" charset="0"/>
                <a:cs typeface="Arial" pitchFamily="34" charset="0"/>
              </a:defRPr>
            </a:lvl1pPr>
            <a:lvl2pPr>
              <a:buClr>
                <a:srgbClr val="EE7F00"/>
              </a:buClr>
              <a:buSzPct val="120000"/>
              <a:buFontTx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rgbClr val="EE7F00"/>
              </a:buClr>
              <a:buSzPct val="100000"/>
              <a:buFont typeface="Arial" pitchFamily="34" charset="0"/>
              <a:buChar char="•"/>
              <a:defRPr sz="1400" baseline="0">
                <a:latin typeface="Arial" pitchFamily="34" charset="0"/>
                <a:cs typeface="Arial" pitchFamily="34" charset="0"/>
              </a:defRPr>
            </a:lvl3pPr>
            <a:lvl4pPr>
              <a:buClr>
                <a:srgbClr val="EE7F00"/>
              </a:buClr>
              <a:buSzPct val="100000"/>
              <a:buFont typeface="Arial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noProof="0" smtClean="0"/>
              <a:t>First bullet or body text (20pt Arial)</a:t>
            </a:r>
          </a:p>
          <a:p>
            <a:pPr lvl="1"/>
            <a:r>
              <a:rPr lang="en-US" noProof="0" smtClean="0"/>
              <a:t>Second bullet (16pt Arial)</a:t>
            </a:r>
          </a:p>
          <a:p>
            <a:pPr lvl="2"/>
            <a:r>
              <a:rPr lang="en-US" noProof="0" smtClean="0"/>
              <a:t>Third Bullet (14 Arial)</a:t>
            </a:r>
          </a:p>
          <a:p>
            <a:pPr lvl="3"/>
            <a:r>
              <a:rPr lang="en-US" noProof="0" smtClean="0"/>
              <a:t>Add a text</a:t>
            </a:r>
          </a:p>
          <a:p>
            <a:pPr lvl="3"/>
            <a:endParaRPr lang="en-US" noProof="0" smtClean="0"/>
          </a:p>
          <a:p>
            <a:pPr lvl="3"/>
            <a:endParaRPr lang="en-US" noProof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28F96-C8F6-4C7C-BB84-72D1A58515A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8D00853F-C074-46D5-A454-8F72A619C445}" type="datetimeFigureOut">
              <a:rPr lang="en-US"/>
              <a:pPr/>
              <a:t>10/16/2012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en-US" noProof="0" smtClean="0"/>
              <a:t>Page title (28pt Bold Arial)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 userDrawn="1">
            <p:ph type="sldNum" sz="quarter" idx="10"/>
          </p:nvPr>
        </p:nvSpPr>
        <p:spPr>
          <a:xfrm>
            <a:off x="8582025" y="6411913"/>
            <a:ext cx="561975" cy="365125"/>
          </a:xfrm>
        </p:spPr>
        <p:txBody>
          <a:bodyPr/>
          <a:lstStyle/>
          <a:p>
            <a:pPr>
              <a:defRPr/>
            </a:pPr>
            <a:fld id="{AC840F8E-DEEC-427F-BFF1-D087EAC2A7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1908001" y="6481763"/>
            <a:ext cx="1439863" cy="476250"/>
          </a:xfrm>
        </p:spPr>
        <p:txBody>
          <a:bodyPr/>
          <a:lstStyle/>
          <a:p>
            <a:pPr>
              <a:defRPr/>
            </a:pPr>
            <a:fld id="{8325F454-197E-4DCC-BF76-13B49C956F6D}" type="datetime1">
              <a:rPr lang="en-GB" smtClean="0"/>
              <a:pPr>
                <a:defRPr/>
              </a:pPr>
              <a:t>16/10/2012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851275" y="6525344"/>
            <a:ext cx="4337050" cy="332656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1"/>
            <a:ext cx="8229600" cy="1057275"/>
          </a:xfrm>
        </p:spPr>
        <p:txBody>
          <a:bodyPr>
            <a:normAutofit/>
          </a:bodyPr>
          <a:lstStyle>
            <a:lvl1pPr algn="l"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432550"/>
            <a:ext cx="9144000" cy="0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8353426" y="6548439"/>
            <a:ext cx="6381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defRPr/>
            </a:pPr>
            <a:fld id="{F17FBFE9-95B3-4040-9B47-1A56D0001A61}" type="slidenum">
              <a:rPr lang="en-US" sz="1200" baseline="0" smtClean="0">
                <a:solidFill>
                  <a:schemeClr val="accent2"/>
                </a:solidFill>
                <a:latin typeface="+mn-lt"/>
                <a:ea typeface="ClearviewText BSSP Book"/>
                <a:cs typeface="ClearviewText BSSP Bold"/>
              </a:rPr>
              <a:pPr algn="r">
                <a:defRPr/>
              </a:pPr>
              <a:t>‹#›</a:t>
            </a:fld>
            <a:endParaRPr lang="en-US" sz="1200" baseline="0" dirty="0" smtClean="0">
              <a:latin typeface="+mn-lt"/>
              <a:ea typeface="ClearviewText BSSP Book"/>
              <a:cs typeface="ClearviewText BSSP Bol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6083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eur\Bureau\pied_pag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5922000"/>
            <a:ext cx="9143239" cy="957600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586000" y="6415200"/>
            <a:ext cx="561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95528F96-C8F6-4C7C-BB84-72D1A58515A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2"/>
          </p:nvPr>
        </p:nvSpPr>
        <p:spPr>
          <a:xfrm>
            <a:off x="2332664" y="6463148"/>
            <a:ext cx="1152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fr-FR" sz="1000" b="1" kern="1200" smtClean="0">
                <a:solidFill>
                  <a:srgbClr val="857364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8D00853F-C074-46D5-A454-8F72A619C445}" type="datetimeFigureOut">
              <a:rPr lang="en-US"/>
              <a:pPr/>
              <a:t>10/16/2012</a:t>
            </a:fld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3"/>
          </p:nvPr>
        </p:nvSpPr>
        <p:spPr>
          <a:xfrm>
            <a:off x="5406942" y="6463148"/>
            <a:ext cx="28956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Espace réservé du titre 11"/>
          <p:cNvSpPr>
            <a:spLocks noGrp="1"/>
          </p:cNvSpPr>
          <p:nvPr>
            <p:ph type="title"/>
          </p:nvPr>
        </p:nvSpPr>
        <p:spPr>
          <a:xfrm>
            <a:off x="541156" y="416532"/>
            <a:ext cx="8460000" cy="55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Page title (28pt Bold Arial)</a:t>
            </a:r>
            <a:endParaRPr lang="en-US" noProof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781050" y="1462087"/>
            <a:ext cx="7005600" cy="464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Tx/>
              <a:buBlip>
                <a:blip r:embed="rId13"/>
              </a:buBlip>
              <a:tabLst/>
              <a:defRPr/>
            </a:pPr>
            <a:r>
              <a:rPr lang="en-US" noProof="0" dirty="0" smtClean="0"/>
              <a:t>First bullet or body text (20pt Arial)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7F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US" noProof="0" dirty="0" smtClean="0"/>
              <a:t>Second bullet (16pt Arial)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rgbClr val="EE7F00"/>
              </a:buClr>
              <a:buSzPct val="100000"/>
              <a:buFont typeface="Arial" pitchFamily="34" charset="0"/>
              <a:buChar char="•"/>
            </a:pPr>
            <a:r>
              <a:rPr lang="en-US" noProof="0" dirty="0" smtClean="0"/>
              <a:t>Third Bullet (14 Arial)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2" r:id="rId9"/>
    <p:sldLayoutId id="2147483675" r:id="rId10"/>
  </p:sldLayoutIdLst>
  <p:txStyles>
    <p:titleStyle>
      <a:lvl1pPr algn="l" defTabSz="914400" rtl="0" eaLnBrk="1" latinLnBrk="0" hangingPunct="1">
        <a:spcBef>
          <a:spcPct val="0"/>
        </a:spcBef>
        <a:buNone/>
        <a:defRPr lang="fr-FR" sz="2800" b="1" kern="1200" dirty="0" smtClean="0">
          <a:solidFill>
            <a:srgbClr val="EE7F00"/>
          </a:solidFill>
          <a:latin typeface="Arial" pitchFamily="34" charset="0"/>
          <a:ea typeface="+mn-ea"/>
          <a:cs typeface="Arial" pitchFamily="34" charset="0"/>
        </a:defRPr>
      </a:lvl1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120000"/>
        <a:buFontTx/>
        <a:buBlip>
          <a:blip r:embed="rId13"/>
        </a:buBlip>
        <a:tabLst/>
        <a:defRPr lang="fr-FR" sz="20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EE7F00"/>
        </a:buClr>
        <a:buSzPct val="100000"/>
        <a:buFont typeface="Arial" pitchFamily="34" charset="0"/>
        <a:buNone/>
        <a:tabLst/>
        <a:defRPr lang="fr-FR" sz="16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fr-FR" sz="1400" b="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fr-FR" sz="2000" kern="1200" baseline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fr-FR" sz="20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5.jpeg"/><Relationship Id="rId5" Type="http://schemas.openxmlformats.org/officeDocument/2006/relationships/image" Target="../media/image5.jpe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6.png"/><Relationship Id="rId4" Type="http://schemas.openxmlformats.org/officeDocument/2006/relationships/hyperlink" Target="http://www.globalplatform.org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6.png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65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64.jpeg"/><Relationship Id="rId5" Type="http://schemas.openxmlformats.org/officeDocument/2006/relationships/image" Target="../media/image61.png"/><Relationship Id="rId10" Type="http://schemas.openxmlformats.org/officeDocument/2006/relationships/image" Target="../media/image63.png"/><Relationship Id="rId4" Type="http://schemas.openxmlformats.org/officeDocument/2006/relationships/image" Target="../media/image60.jpe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8.png"/><Relationship Id="rId5" Type="http://schemas.openxmlformats.org/officeDocument/2006/relationships/image" Target="../media/image56.png"/><Relationship Id="rId4" Type="http://schemas.openxmlformats.org/officeDocument/2006/relationships/hyperlink" Target="http://www.globalplatform.org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69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0.png"/><Relationship Id="rId9" Type="http://schemas.openxmlformats.org/officeDocument/2006/relationships/image" Target="../media/image7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Jack.Jania@Gemalto.com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04800" y="2971800"/>
            <a:ext cx="8610600" cy="1500197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Mobile Payment @ the POS 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Jack Jania</a:t>
            </a:r>
          </a:p>
          <a:p>
            <a:r>
              <a:rPr lang="en-US" dirty="0" smtClean="0"/>
              <a:t>SVP </a:t>
            </a:r>
            <a:r>
              <a:rPr lang="en-US" dirty="0" err="1" smtClean="0"/>
              <a:t>Gemalto</a:t>
            </a:r>
            <a:endParaRPr lang="en-US" dirty="0" smtClean="0"/>
          </a:p>
          <a:p>
            <a:r>
              <a:rPr lang="en-US" dirty="0" smtClean="0"/>
              <a:t>Jack.Jania@gemalto.com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October  2012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in Retail Payment Innovations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utterstock_28627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772816"/>
            <a:ext cx="2978353" cy="297835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92000" y="1447200"/>
            <a:ext cx="7005600" cy="4790112"/>
          </a:xfrm>
        </p:spPr>
        <p:txBody>
          <a:bodyPr>
            <a:normAutofit/>
          </a:bodyPr>
          <a:lstStyle/>
          <a:p>
            <a:r>
              <a:rPr lang="en-US" dirty="0" err="1" smtClean="0"/>
              <a:t>Mag</a:t>
            </a:r>
            <a:r>
              <a:rPr lang="en-US" dirty="0" smtClean="0"/>
              <a:t>-stripe cards are easy to clone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Card authentication is based on STATIC data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A821E"/>
                </a:solidFill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	</a:t>
            </a:r>
            <a:r>
              <a:rPr lang="en-US" u="sng" dirty="0" smtClean="0"/>
              <a:t>Cloned cards will be considered authentic, </a:t>
            </a:r>
            <a:r>
              <a:rPr lang="en-US" dirty="0" smtClean="0"/>
              <a:t>since they carry the same data as real cards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CCD96F3-79E0-4EAB-BFC0-B274EED18326}" type="datetime1">
              <a:rPr lang="en-US" noProof="0" smtClean="0"/>
              <a:pPr/>
              <a:t>10/16/2012</a:t>
            </a:fld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41C4F74-3E80-478A-A9C6-C6801083CAF4}" type="slidenum">
              <a:rPr lang="en-US" noProof="0" smtClean="0"/>
              <a:pPr/>
              <a:t>10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smtClean="0"/>
              <a:t>Presentation title – Security level Arial (10pt)</a:t>
            </a:r>
            <a:endParaRPr lang="en-US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Mag</a:t>
            </a:r>
            <a:r>
              <a:rPr lang="en-US" dirty="0" smtClean="0"/>
              <a:t>-stripe transactions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 flipH="1">
            <a:off x="2590799" y="1349375"/>
            <a:ext cx="1023937" cy="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585788" y="101600"/>
            <a:ext cx="855821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EMV Contact &amp; Contactless Cards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70188" y="3854450"/>
            <a:ext cx="4144962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84463" y="990600"/>
            <a:ext cx="4127500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307263" y="2949575"/>
            <a:ext cx="17748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Contactless</a:t>
            </a:r>
          </a:p>
          <a:p>
            <a:r>
              <a:rPr lang="en-US" dirty="0" smtClean="0"/>
              <a:t>Antenna inside </a:t>
            </a:r>
            <a:endParaRPr lang="en-US" dirty="0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76200" y="1120775"/>
            <a:ext cx="25314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/>
              <a:t>Mag</a:t>
            </a:r>
            <a:r>
              <a:rPr lang="en-US" dirty="0" smtClean="0"/>
              <a:t>-stripe on the back</a:t>
            </a:r>
            <a:endParaRPr lang="en-US" dirty="0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88868" y="3025775"/>
            <a:ext cx="1287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EMV Chip </a:t>
            </a:r>
            <a:endParaRPr lang="en-US" dirty="0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>
            <a:off x="1592263" y="2268538"/>
            <a:ext cx="1743075" cy="976312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H="1" flipV="1">
            <a:off x="1612900" y="3233738"/>
            <a:ext cx="1784350" cy="1843087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6480175" y="2309813"/>
            <a:ext cx="804863" cy="85725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V="1">
            <a:off x="6732588" y="3152775"/>
            <a:ext cx="531812" cy="1939925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Mag</a:t>
            </a:r>
            <a:r>
              <a:rPr lang="en-US" dirty="0" smtClean="0"/>
              <a:t>-Stripe </a:t>
            </a:r>
            <a:r>
              <a:rPr lang="en-US" dirty="0" err="1" smtClean="0"/>
              <a:t>vs</a:t>
            </a:r>
            <a:r>
              <a:rPr lang="en-US" dirty="0" smtClean="0"/>
              <a:t> EMV transactional data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-157660" y="452438"/>
            <a:ext cx="9144000" cy="503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EE7F00"/>
              </a:buClr>
              <a:buFont typeface="Wingdings 2" pitchFamily="18" charset="2"/>
              <a:buNone/>
              <a:defRPr/>
            </a:pPr>
            <a:endParaRPr lang="en-CA" sz="240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EE7F00"/>
              </a:buClr>
              <a:buFont typeface="Wingdings 2" pitchFamily="18" charset="2"/>
              <a:buNone/>
              <a:defRPr/>
            </a:pPr>
            <a:r>
              <a:rPr lang="en-US" sz="900" kern="0" dirty="0">
                <a:latin typeface="+mn-lt"/>
                <a:cs typeface="+mn-cs"/>
              </a:rPr>
              <a:t>	</a:t>
            </a:r>
            <a:r>
              <a:rPr lang="en-US" sz="800" kern="0" dirty="0">
                <a:latin typeface="+mn-lt"/>
                <a:cs typeface="+mn-cs"/>
              </a:rPr>
              <a:t>000000000000000000083902014A200228830C8859DE1F37E74D8B657FB70D110108002C035400BA038001C0003200000E16181E20242A8488A8AEB2CADADC000000621C731008038400621C5A0808038400621C4108080384006216030003030000621DFA0008038400621F8804020480006214500002020000621084040204000062149500010480006205F5000604800062116D00030200006212610003028000621CAC0008038400621E6600080384000000000000000000000000000000000062196B0062017B0062049C006206930062073C0062097D00620A1800620A5E00620B3700620B3B00620E5F00620ECB00621EF50062218C006222350000000000000000000021E921AB21A721E521C2219E03800380043A0756075B07880C880080043A105A00C004BA185A057A5A000005FA005A000005FA005A05FA05FA00002020200005010100000110160600010000558988FFA0000000041010006200000000000000000000000000000014145A1000000351080000005A554E2003040000EA60004E200F0000000000000000000000000000000000067A0A16051316232636000000000000005A83C13175E543256125AB0EE34F54EAA431EA2AE557264CC12A1F6E868A268994000000000000000062E0D0833DB0F19D15DC4C706DE3BCAB0000000000000000A291D970A2C20DF76EE60E022CB646C100000000000000000000000000000000000000000000000000000000000000000000000000000000000000005AAD126F5A5A5A5A5A000000000000000000000000FF0100000000000000000100005B6373B15ABED28E130038FCE57D5A752AD9B0CF98F50000000000000000241234FFFFFFFFFF00000000000000000000000000000000000000000000000000FFFFFFFFFFFFFFFF5A0000000000000000000000000000000000002B084008400010000000002500000000000075300000000300000300000000000000000000000000000000000000000000000008400000000840000000084000000008400000000840000000000000FFFFFFFFFFFFFFFFFFFFFFFFFFFFFF0000000000000000800000000019500019FB0039000C10010201180101002001010000000000000000000000000000000000000000000000000000000000000000000000000000000000000000000000000000000000000000000000000000000000000000A19F27019F02065F2A029A039F36029F520600000000000000000000000000000000000000000000000000000000D55502F60200D6550295029F1455029D019F235502AA0100CA5502970600CB5502A40600C45502FB0300C55502FE0300C35502F80300C95502910200D15502C3199F4F9503541100C85502930200945603042000825603010200C75502900100D35502DC1200D7550324039FA15502AB069FA25502BD0600CD55032A0300CE55032D0300CF5503270300DE9502740900D95603332000D8560330029FA75503530100DA5602F20200DB5602F40200DC5602EE0200DD5602F0028577C46B600E5D1ECC0FE9EB0F42B13E15FEA9F7479A0F3217C4BCD742108178D9FB07D11F32A2426098F1328BF92E6CCEF353D1FD4386C68DDD9B9EA1EEAB978E5B8B3074BB128D07F50B207148DEAAD0C034B755ED83A38BD82B2A74D69CE1E65F0B9E7454BE9224FB65AA859BEA5DFBBEAB631A51FB1F5F54E16F3934C8DFC833A6A110158BAE3217DEE096E409DD20FDFEF2EB6716CB23A71B42E318C23546F88BB9AECBF36390E569CBD1F5C5A3366CFDBAFBE54A29D4CC696DF2E60163D58950C8AF189BD38BEF90B0A9ED4E0039204F1300E4457551C440BFAF41EB52D98E916DAE7F1DDB3779187FC869DF8CF99E0114A77AF8AF0EFF5226D5CF2D4F9E8C2A50FF6B6FD1E4AEFA2C2308570DB429258FCEF9C41632B76BB3A85F5F9C58B15DC022E4D24CD6FA60209F8794C2BE1A7C11DBD2DAFBDF6D8E7A5E7293E4A6FE5C7543EE99376B5FB7CD702AF3E93D3B35677B1F6EDD991B1CB9AFA76A2A5FBAB440926BC82AC3DAD41C7993EE7AADCB7F2155D0AC417092713E4209C6B4EF252DD204CE8DF2FC9DB8F557DB74BD409D2B5F948ECC076CF453E991A388B3F69EF827FAC9B952237C92A10BC1A6FC2CE80E8F0257A24DDAD08E74E145D48D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4141C243C0774076B077C076E0780077007840772020102010101010101078800FF088800FF098800FF0A8800FF0B8800FF867081835F25031101125F24031312319F0702FF005A0855898800000000015F3401018E10000000000000000042015E0342031F039F0D05B8508C88009F0E0500000000009F0F05B8708C98005F280208409F4A01828C219F02069F03069F1A0295055F2A029A039C019F37049F35019F45029F4C089F34038D0C910A8A0295059F37049F4C080000000000000000000000000000000000000000000000000000000000000000000000000000000000000000000000000000000000000000000000000000000000000000000000000000000000000000000000000000000000000000000000000000000000000000000000000000000000000000000000000033703157135589880000000001D13122019990000000001F5F200B5354524F55442F4A4546469F080200029F420208409F440102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C37081C08F01F39081902E9E82DF912E0C73BD3C3F77A530A70998DB353D61651CE91623F20FA97938001E23C32A1BBDB33B99F04D7BA496E2C205FAAD841358418B47BD39671D88957ECF4AF08D6C13F1B7EBA6BF21A893A3F3469978D43DB7634D5CAA1C15396242B99BE3988B7A5CF2B44288E9FF29097AF02D9A61B6C27CE89390A94F738772811713ED38F1F5D29122FB824DFC7701CF2B92242B97330BA4E9A6F288D450D98F9BB36D9ABF001EEF883F51D99B683ADD8EBE99577E83C99F320103000000000000000000000000000000000000000000000000000000000000000000000000000000000000000000000000000000000000000000000000BE7081BB9F468190144F280DB621BE009632BF0CD887BFC885DC62885BA2CCC951D7DEDA9B34B7CDC07BC822D5D6CB555F5B881141F57069D4E779FE8A85BDBFE69801BAB48385D75BEE0D4806AA9A20141B70574B58342205DC344B8BB4D94909B4EA3996A9372B9E4044537FA2E0FC3A26BAEABAFEBCEE1060E3DE4D1A2319D277AFB0732602D4F2353A955868D21C9C5394A74D98F7AE9F4701039F481AB952237C92A10BC1A6FC2CE80E8F0257A24DDAD08E74E145D48D9F49039F370400000000000000000000000000000000000000000000000000000000000000000000000000000000000000000000000000000000000000000000000000000000001F701D9F5501F09F56160180007FFFFFF00000000000000000003000FF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1761154F07A0000000041010500A4D41535445524341524400296F278407A0000000041010A51C500A4D4153544552434152448701015F2D02656EBF0C059F4D020B0A00000000</a:t>
            </a:r>
          </a:p>
          <a:p>
            <a:pPr marL="342900" indent="-342900">
              <a:spcBef>
                <a:spcPct val="20000"/>
              </a:spcBef>
              <a:buClr>
                <a:srgbClr val="EE7F00"/>
              </a:buClr>
              <a:buFont typeface="Wingdings 2" pitchFamily="18" charset="2"/>
              <a:buBlip>
                <a:blip r:embed="rId2"/>
              </a:buBlip>
              <a:defRPr/>
            </a:pPr>
            <a:endParaRPr lang="en-US" sz="800" kern="0" dirty="0">
              <a:latin typeface="+mn-lt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2563" y="1572341"/>
            <a:ext cx="8961437" cy="4646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31825" marR="0" lvl="0" indent="-6318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endParaRPr kumimoji="0" lang="en-C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31825" marR="0" lvl="0" indent="-6318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 2" pitchFamily="18" charset="2"/>
              <a:buNone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31825" marR="0" lvl="0" indent="-6318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 2" pitchFamily="18" charset="2"/>
              <a:buNone/>
              <a:tabLst/>
              <a:defRPr/>
            </a:pPr>
            <a:endParaRPr kumimoji="0" lang="en-CA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31825" marR="0" lvl="0" indent="-6318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 2" pitchFamily="18" charset="2"/>
              <a:buNone/>
              <a:tabLst/>
              <a:defRPr/>
            </a:pPr>
            <a:endParaRPr kumimoji="0" lang="en-CA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31825" marR="0" lvl="0" indent="-6318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 2" pitchFamily="18" charset="2"/>
              <a:buNone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31825" marR="0" lvl="0" indent="-6318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 2" pitchFamily="18" charset="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%B5268xxxxxxxxxxxx^Smith/John^110120116604000000000000000000000?</a:t>
            </a:r>
          </a:p>
          <a:p>
            <a:pPr marL="631825" marR="0" lvl="0" indent="-6318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 2" pitchFamily="18" charset="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;5268xxxxxxxxxxxx=11012011660400000000?</a:t>
            </a:r>
          </a:p>
          <a:p>
            <a:pPr marL="631825" marR="0" lvl="0" indent="-6318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endParaRPr kumimoji="0" lang="en-C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31825" marR="0" lvl="0" indent="-6318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endParaRPr kumimoji="0" lang="en-C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31825" marR="0" lvl="0" indent="-6318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sz="1800" b="1" dirty="0" smtClean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CCD96F3-79E0-4EAB-BFC0-B274EED18326}" type="datetime1">
              <a:rPr lang="en-US" noProof="0" smtClean="0"/>
              <a:pPr/>
              <a:t>10/16/2012</a:t>
            </a:fld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41C4F74-3E80-478A-A9C6-C6801083CAF4}" type="slidenum">
              <a:rPr lang="en-US" noProof="0" smtClean="0"/>
              <a:pPr/>
              <a:t>13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smtClean="0"/>
              <a:t>Presentation title – Security level Arial (10pt)</a:t>
            </a:r>
            <a:endParaRPr lang="en-US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EMV chip transaction – Online</a:t>
            </a:r>
            <a:endParaRPr lang="en-US" dirty="0"/>
          </a:p>
        </p:txBody>
      </p:sp>
      <p:grpSp>
        <p:nvGrpSpPr>
          <p:cNvPr id="7" name="Group 34"/>
          <p:cNvGrpSpPr/>
          <p:nvPr/>
        </p:nvGrpSpPr>
        <p:grpSpPr>
          <a:xfrm>
            <a:off x="6778292" y="1521792"/>
            <a:ext cx="2095300" cy="1911713"/>
            <a:chOff x="6169930" y="4438385"/>
            <a:chExt cx="2095300" cy="1911713"/>
          </a:xfrm>
        </p:grpSpPr>
        <p:pic>
          <p:nvPicPr>
            <p:cNvPr id="72" name="Picture 3" descr="C:\Users\aswang\Pictures\Illustrations GEMALTO\icons4\Serve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95886" y="5223969"/>
              <a:ext cx="978180" cy="908234"/>
            </a:xfrm>
            <a:prstGeom prst="rect">
              <a:avLst/>
            </a:prstGeom>
            <a:noFill/>
          </p:spPr>
        </p:pic>
        <p:grpSp>
          <p:nvGrpSpPr>
            <p:cNvPr id="8" name="Group 28"/>
            <p:cNvGrpSpPr/>
            <p:nvPr/>
          </p:nvGrpSpPr>
          <p:grpSpPr>
            <a:xfrm>
              <a:off x="6169930" y="4438385"/>
              <a:ext cx="2095300" cy="1911713"/>
              <a:chOff x="6538055" y="4521510"/>
              <a:chExt cx="2095300" cy="1911713"/>
            </a:xfrm>
          </p:grpSpPr>
          <p:pic>
            <p:nvPicPr>
              <p:cNvPr id="74" name="Picture 3" descr="d:\Documents and Settings\aswang\Local Settings\Temporary Internet Files\Content.IE5\5A0TSZBR\MCj04403800000[1].pn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7186866" y="5097574"/>
                <a:ext cx="1446489" cy="13356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5" name="TextBox 74"/>
              <p:cNvSpPr txBox="1"/>
              <p:nvPr/>
            </p:nvSpPr>
            <p:spPr>
              <a:xfrm>
                <a:off x="6538055" y="4521510"/>
                <a:ext cx="2066591" cy="584775"/>
              </a:xfrm>
              <a:prstGeom prst="rect">
                <a:avLst/>
              </a:prstGeom>
              <a:noFill/>
              <a:ln w="19050">
                <a:solidFill>
                  <a:srgbClr val="FF9933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Issuer</a:t>
                </a:r>
                <a:br>
                  <a:rPr lang="en-US" sz="1600" i="1" dirty="0" smtClean="0"/>
                </a:br>
                <a:r>
                  <a:rPr lang="en-US" sz="1600" i="1" dirty="0" smtClean="0"/>
                  <a:t>authorization system</a:t>
                </a:r>
                <a:endParaRPr lang="en-US" sz="1600" i="1" dirty="0"/>
              </a:p>
            </p:txBody>
          </p:sp>
        </p:grp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7668344" y="3105968"/>
            <a:ext cx="1008112" cy="827088"/>
            <a:chOff x="4759" y="1399"/>
            <a:chExt cx="658" cy="521"/>
          </a:xfrm>
        </p:grpSpPr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4759" y="1804"/>
              <a:ext cx="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20675" indent="-320675" defTabSz="854075" eaLnBrk="0" hangingPunct="0"/>
              <a:endParaRPr lang="en-GB" sz="1200" b="1">
                <a:solidFill>
                  <a:srgbClr val="000000"/>
                </a:solidFill>
              </a:endParaRPr>
            </a:p>
          </p:txBody>
        </p:sp>
        <p:pic>
          <p:nvPicPr>
            <p:cNvPr id="79" name="Picture 26" descr="cogwheel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0000" contrast="-100000"/>
            </a:blip>
            <a:srcRect/>
            <a:stretch>
              <a:fillRect/>
            </a:stretch>
          </p:blipFill>
          <p:spPr bwMode="auto">
            <a:xfrm>
              <a:off x="4853" y="1399"/>
              <a:ext cx="38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27"/>
            <p:cNvGrpSpPr>
              <a:grpSpLocks/>
            </p:cNvGrpSpPr>
            <p:nvPr/>
          </p:nvGrpSpPr>
          <p:grpSpPr bwMode="auto">
            <a:xfrm>
              <a:off x="5200" y="1442"/>
              <a:ext cx="217" cy="318"/>
              <a:chOff x="5760" y="2016"/>
              <a:chExt cx="400" cy="878"/>
            </a:xfrm>
          </p:grpSpPr>
          <p:sp>
            <p:nvSpPr>
              <p:cNvPr id="81" name="Freeform 28"/>
              <p:cNvSpPr>
                <a:spLocks/>
              </p:cNvSpPr>
              <p:nvPr/>
            </p:nvSpPr>
            <p:spPr bwMode="auto">
              <a:xfrm>
                <a:off x="5879" y="2016"/>
                <a:ext cx="196" cy="564"/>
              </a:xfrm>
              <a:custGeom>
                <a:avLst/>
                <a:gdLst>
                  <a:gd name="T0" fmla="*/ 73 w 196"/>
                  <a:gd name="T1" fmla="*/ 0 h 564"/>
                  <a:gd name="T2" fmla="*/ 0 w 196"/>
                  <a:gd name="T3" fmla="*/ 65 h 564"/>
                  <a:gd name="T4" fmla="*/ 0 w 196"/>
                  <a:gd name="T5" fmla="*/ 87 h 564"/>
                  <a:gd name="T6" fmla="*/ 24 w 196"/>
                  <a:gd name="T7" fmla="*/ 109 h 564"/>
                  <a:gd name="T8" fmla="*/ 24 w 196"/>
                  <a:gd name="T9" fmla="*/ 131 h 564"/>
                  <a:gd name="T10" fmla="*/ 0 w 196"/>
                  <a:gd name="T11" fmla="*/ 151 h 564"/>
                  <a:gd name="T12" fmla="*/ 48 w 196"/>
                  <a:gd name="T13" fmla="*/ 195 h 564"/>
                  <a:gd name="T14" fmla="*/ 48 w 196"/>
                  <a:gd name="T15" fmla="*/ 217 h 564"/>
                  <a:gd name="T16" fmla="*/ 24 w 196"/>
                  <a:gd name="T17" fmla="*/ 238 h 564"/>
                  <a:gd name="T18" fmla="*/ 24 w 196"/>
                  <a:gd name="T19" fmla="*/ 260 h 564"/>
                  <a:gd name="T20" fmla="*/ 48 w 196"/>
                  <a:gd name="T21" fmla="*/ 282 h 564"/>
                  <a:gd name="T22" fmla="*/ 48 w 196"/>
                  <a:gd name="T23" fmla="*/ 304 h 564"/>
                  <a:gd name="T24" fmla="*/ 24 w 196"/>
                  <a:gd name="T25" fmla="*/ 325 h 564"/>
                  <a:gd name="T26" fmla="*/ 48 w 196"/>
                  <a:gd name="T27" fmla="*/ 346 h 564"/>
                  <a:gd name="T28" fmla="*/ 48 w 196"/>
                  <a:gd name="T29" fmla="*/ 368 h 564"/>
                  <a:gd name="T30" fmla="*/ 0 w 196"/>
                  <a:gd name="T31" fmla="*/ 412 h 564"/>
                  <a:gd name="T32" fmla="*/ 0 w 196"/>
                  <a:gd name="T33" fmla="*/ 433 h 564"/>
                  <a:gd name="T34" fmla="*/ 24 w 196"/>
                  <a:gd name="T35" fmla="*/ 455 h 564"/>
                  <a:gd name="T36" fmla="*/ 24 w 196"/>
                  <a:gd name="T37" fmla="*/ 563 h 564"/>
                  <a:gd name="T38" fmla="*/ 195 w 196"/>
                  <a:gd name="T39" fmla="*/ 563 h 564"/>
                  <a:gd name="T40" fmla="*/ 195 w 196"/>
                  <a:gd name="T41" fmla="*/ 44 h 564"/>
                  <a:gd name="T42" fmla="*/ 145 w 196"/>
                  <a:gd name="T43" fmla="*/ 0 h 564"/>
                  <a:gd name="T44" fmla="*/ 73 w 196"/>
                  <a:gd name="T45" fmla="*/ 0 h 5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6"/>
                  <a:gd name="T70" fmla="*/ 0 h 564"/>
                  <a:gd name="T71" fmla="*/ 196 w 196"/>
                  <a:gd name="T72" fmla="*/ 564 h 56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6" h="564">
                    <a:moveTo>
                      <a:pt x="73" y="0"/>
                    </a:moveTo>
                    <a:lnTo>
                      <a:pt x="0" y="65"/>
                    </a:lnTo>
                    <a:lnTo>
                      <a:pt x="0" y="87"/>
                    </a:lnTo>
                    <a:lnTo>
                      <a:pt x="24" y="109"/>
                    </a:lnTo>
                    <a:lnTo>
                      <a:pt x="24" y="131"/>
                    </a:lnTo>
                    <a:lnTo>
                      <a:pt x="0" y="151"/>
                    </a:lnTo>
                    <a:lnTo>
                      <a:pt x="48" y="195"/>
                    </a:lnTo>
                    <a:lnTo>
                      <a:pt x="48" y="217"/>
                    </a:lnTo>
                    <a:lnTo>
                      <a:pt x="24" y="238"/>
                    </a:lnTo>
                    <a:lnTo>
                      <a:pt x="24" y="260"/>
                    </a:lnTo>
                    <a:lnTo>
                      <a:pt x="48" y="282"/>
                    </a:lnTo>
                    <a:lnTo>
                      <a:pt x="48" y="304"/>
                    </a:lnTo>
                    <a:lnTo>
                      <a:pt x="24" y="325"/>
                    </a:lnTo>
                    <a:lnTo>
                      <a:pt x="48" y="346"/>
                    </a:lnTo>
                    <a:lnTo>
                      <a:pt x="48" y="368"/>
                    </a:lnTo>
                    <a:lnTo>
                      <a:pt x="0" y="412"/>
                    </a:lnTo>
                    <a:lnTo>
                      <a:pt x="0" y="433"/>
                    </a:lnTo>
                    <a:lnTo>
                      <a:pt x="24" y="455"/>
                    </a:lnTo>
                    <a:lnTo>
                      <a:pt x="24" y="563"/>
                    </a:lnTo>
                    <a:lnTo>
                      <a:pt x="195" y="563"/>
                    </a:lnTo>
                    <a:lnTo>
                      <a:pt x="195" y="44"/>
                    </a:lnTo>
                    <a:lnTo>
                      <a:pt x="145" y="0"/>
                    </a:lnTo>
                    <a:lnTo>
                      <a:pt x="73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Oval 29"/>
              <p:cNvSpPr>
                <a:spLocks noChangeArrowheads="1"/>
              </p:cNvSpPr>
              <p:nvPr/>
            </p:nvSpPr>
            <p:spPr bwMode="auto">
              <a:xfrm>
                <a:off x="5785" y="2539"/>
                <a:ext cx="375" cy="33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" name="Freeform 30"/>
              <p:cNvSpPr>
                <a:spLocks/>
              </p:cNvSpPr>
              <p:nvPr/>
            </p:nvSpPr>
            <p:spPr bwMode="auto">
              <a:xfrm>
                <a:off x="5854" y="2038"/>
                <a:ext cx="196" cy="564"/>
              </a:xfrm>
              <a:custGeom>
                <a:avLst/>
                <a:gdLst>
                  <a:gd name="T0" fmla="*/ 73 w 196"/>
                  <a:gd name="T1" fmla="*/ 0 h 564"/>
                  <a:gd name="T2" fmla="*/ 0 w 196"/>
                  <a:gd name="T3" fmla="*/ 65 h 564"/>
                  <a:gd name="T4" fmla="*/ 0 w 196"/>
                  <a:gd name="T5" fmla="*/ 87 h 564"/>
                  <a:gd name="T6" fmla="*/ 24 w 196"/>
                  <a:gd name="T7" fmla="*/ 109 h 564"/>
                  <a:gd name="T8" fmla="*/ 24 w 196"/>
                  <a:gd name="T9" fmla="*/ 129 h 564"/>
                  <a:gd name="T10" fmla="*/ 0 w 196"/>
                  <a:gd name="T11" fmla="*/ 151 h 564"/>
                  <a:gd name="T12" fmla="*/ 49 w 196"/>
                  <a:gd name="T13" fmla="*/ 195 h 564"/>
                  <a:gd name="T14" fmla="*/ 49 w 196"/>
                  <a:gd name="T15" fmla="*/ 216 h 564"/>
                  <a:gd name="T16" fmla="*/ 24 w 196"/>
                  <a:gd name="T17" fmla="*/ 238 h 564"/>
                  <a:gd name="T18" fmla="*/ 24 w 196"/>
                  <a:gd name="T19" fmla="*/ 260 h 564"/>
                  <a:gd name="T20" fmla="*/ 49 w 196"/>
                  <a:gd name="T21" fmla="*/ 282 h 564"/>
                  <a:gd name="T22" fmla="*/ 49 w 196"/>
                  <a:gd name="T23" fmla="*/ 303 h 564"/>
                  <a:gd name="T24" fmla="*/ 24 w 196"/>
                  <a:gd name="T25" fmla="*/ 324 h 564"/>
                  <a:gd name="T26" fmla="*/ 49 w 196"/>
                  <a:gd name="T27" fmla="*/ 346 h 564"/>
                  <a:gd name="T28" fmla="*/ 49 w 196"/>
                  <a:gd name="T29" fmla="*/ 368 h 564"/>
                  <a:gd name="T30" fmla="*/ 0 w 196"/>
                  <a:gd name="T31" fmla="*/ 411 h 564"/>
                  <a:gd name="T32" fmla="*/ 0 w 196"/>
                  <a:gd name="T33" fmla="*/ 433 h 564"/>
                  <a:gd name="T34" fmla="*/ 24 w 196"/>
                  <a:gd name="T35" fmla="*/ 455 h 564"/>
                  <a:gd name="T36" fmla="*/ 24 w 196"/>
                  <a:gd name="T37" fmla="*/ 563 h 564"/>
                  <a:gd name="T38" fmla="*/ 195 w 196"/>
                  <a:gd name="T39" fmla="*/ 563 h 564"/>
                  <a:gd name="T40" fmla="*/ 195 w 196"/>
                  <a:gd name="T41" fmla="*/ 43 h 564"/>
                  <a:gd name="T42" fmla="*/ 146 w 196"/>
                  <a:gd name="T43" fmla="*/ 0 h 564"/>
                  <a:gd name="T44" fmla="*/ 73 w 196"/>
                  <a:gd name="T45" fmla="*/ 0 h 5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6"/>
                  <a:gd name="T70" fmla="*/ 0 h 564"/>
                  <a:gd name="T71" fmla="*/ 196 w 196"/>
                  <a:gd name="T72" fmla="*/ 564 h 56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6" h="564">
                    <a:moveTo>
                      <a:pt x="73" y="0"/>
                    </a:moveTo>
                    <a:lnTo>
                      <a:pt x="0" y="65"/>
                    </a:lnTo>
                    <a:lnTo>
                      <a:pt x="0" y="87"/>
                    </a:lnTo>
                    <a:lnTo>
                      <a:pt x="24" y="109"/>
                    </a:lnTo>
                    <a:lnTo>
                      <a:pt x="24" y="129"/>
                    </a:lnTo>
                    <a:lnTo>
                      <a:pt x="0" y="151"/>
                    </a:lnTo>
                    <a:lnTo>
                      <a:pt x="49" y="195"/>
                    </a:lnTo>
                    <a:lnTo>
                      <a:pt x="49" y="216"/>
                    </a:lnTo>
                    <a:lnTo>
                      <a:pt x="24" y="238"/>
                    </a:lnTo>
                    <a:lnTo>
                      <a:pt x="24" y="260"/>
                    </a:lnTo>
                    <a:lnTo>
                      <a:pt x="49" y="282"/>
                    </a:lnTo>
                    <a:lnTo>
                      <a:pt x="49" y="303"/>
                    </a:lnTo>
                    <a:lnTo>
                      <a:pt x="24" y="324"/>
                    </a:lnTo>
                    <a:lnTo>
                      <a:pt x="49" y="346"/>
                    </a:lnTo>
                    <a:lnTo>
                      <a:pt x="49" y="368"/>
                    </a:lnTo>
                    <a:lnTo>
                      <a:pt x="0" y="411"/>
                    </a:lnTo>
                    <a:lnTo>
                      <a:pt x="0" y="433"/>
                    </a:lnTo>
                    <a:lnTo>
                      <a:pt x="24" y="455"/>
                    </a:lnTo>
                    <a:lnTo>
                      <a:pt x="24" y="563"/>
                    </a:lnTo>
                    <a:lnTo>
                      <a:pt x="195" y="563"/>
                    </a:lnTo>
                    <a:lnTo>
                      <a:pt x="195" y="43"/>
                    </a:lnTo>
                    <a:lnTo>
                      <a:pt x="146" y="0"/>
                    </a:lnTo>
                    <a:lnTo>
                      <a:pt x="73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Oval 31"/>
              <p:cNvSpPr>
                <a:spLocks noChangeArrowheads="1"/>
              </p:cNvSpPr>
              <p:nvPr/>
            </p:nvSpPr>
            <p:spPr bwMode="auto">
              <a:xfrm>
                <a:off x="5760" y="2561"/>
                <a:ext cx="375" cy="33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5" name="Freeform 32"/>
              <p:cNvSpPr>
                <a:spLocks/>
              </p:cNvSpPr>
              <p:nvPr/>
            </p:nvSpPr>
            <p:spPr bwMode="auto">
              <a:xfrm>
                <a:off x="5952" y="2081"/>
                <a:ext cx="73" cy="455"/>
              </a:xfrm>
              <a:custGeom>
                <a:avLst/>
                <a:gdLst>
                  <a:gd name="T0" fmla="*/ 0 w 73"/>
                  <a:gd name="T1" fmla="*/ 454 h 455"/>
                  <a:gd name="T2" fmla="*/ 0 w 73"/>
                  <a:gd name="T3" fmla="*/ 0 h 455"/>
                  <a:gd name="T4" fmla="*/ 24 w 73"/>
                  <a:gd name="T5" fmla="*/ 22 h 455"/>
                  <a:gd name="T6" fmla="*/ 24 w 73"/>
                  <a:gd name="T7" fmla="*/ 433 h 455"/>
                  <a:gd name="T8" fmla="*/ 48 w 73"/>
                  <a:gd name="T9" fmla="*/ 433 h 455"/>
                  <a:gd name="T10" fmla="*/ 48 w 73"/>
                  <a:gd name="T11" fmla="*/ 22 h 455"/>
                  <a:gd name="T12" fmla="*/ 72 w 73"/>
                  <a:gd name="T13" fmla="*/ 44 h 455"/>
                  <a:gd name="T14" fmla="*/ 72 w 73"/>
                  <a:gd name="T15" fmla="*/ 454 h 455"/>
                  <a:gd name="T16" fmla="*/ 0 w 73"/>
                  <a:gd name="T17" fmla="*/ 454 h 4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3"/>
                  <a:gd name="T28" fmla="*/ 0 h 455"/>
                  <a:gd name="T29" fmla="*/ 73 w 73"/>
                  <a:gd name="T30" fmla="*/ 455 h 4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3" h="455">
                    <a:moveTo>
                      <a:pt x="0" y="454"/>
                    </a:moveTo>
                    <a:lnTo>
                      <a:pt x="0" y="0"/>
                    </a:lnTo>
                    <a:lnTo>
                      <a:pt x="24" y="22"/>
                    </a:lnTo>
                    <a:lnTo>
                      <a:pt x="24" y="433"/>
                    </a:lnTo>
                    <a:lnTo>
                      <a:pt x="48" y="433"/>
                    </a:lnTo>
                    <a:lnTo>
                      <a:pt x="48" y="22"/>
                    </a:lnTo>
                    <a:lnTo>
                      <a:pt x="72" y="44"/>
                    </a:lnTo>
                    <a:lnTo>
                      <a:pt x="72" y="454"/>
                    </a:lnTo>
                    <a:lnTo>
                      <a:pt x="0" y="454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33"/>
              <p:cNvSpPr>
                <a:spLocks/>
              </p:cNvSpPr>
              <p:nvPr/>
            </p:nvSpPr>
            <p:spPr bwMode="auto">
              <a:xfrm>
                <a:off x="6049" y="2060"/>
                <a:ext cx="26" cy="520"/>
              </a:xfrm>
              <a:custGeom>
                <a:avLst/>
                <a:gdLst>
                  <a:gd name="T0" fmla="*/ 0 w 26"/>
                  <a:gd name="T1" fmla="*/ 519 h 520"/>
                  <a:gd name="T2" fmla="*/ 25 w 26"/>
                  <a:gd name="T3" fmla="*/ 497 h 520"/>
                  <a:gd name="T4" fmla="*/ 25 w 26"/>
                  <a:gd name="T5" fmla="*/ 0 h 520"/>
                  <a:gd name="T6" fmla="*/ 0 w 26"/>
                  <a:gd name="T7" fmla="*/ 21 h 520"/>
                  <a:gd name="T8" fmla="*/ 0 w 26"/>
                  <a:gd name="T9" fmla="*/ 519 h 5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520"/>
                  <a:gd name="T17" fmla="*/ 26 w 26"/>
                  <a:gd name="T18" fmla="*/ 520 h 5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520">
                    <a:moveTo>
                      <a:pt x="0" y="519"/>
                    </a:moveTo>
                    <a:lnTo>
                      <a:pt x="25" y="497"/>
                    </a:lnTo>
                    <a:lnTo>
                      <a:pt x="25" y="0"/>
                    </a:lnTo>
                    <a:lnTo>
                      <a:pt x="0" y="21"/>
                    </a:lnTo>
                    <a:lnTo>
                      <a:pt x="0" y="519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34"/>
              <p:cNvSpPr>
                <a:spLocks/>
              </p:cNvSpPr>
              <p:nvPr/>
            </p:nvSpPr>
            <p:spPr bwMode="auto">
              <a:xfrm>
                <a:off x="6000" y="2016"/>
                <a:ext cx="75" cy="66"/>
              </a:xfrm>
              <a:custGeom>
                <a:avLst/>
                <a:gdLst>
                  <a:gd name="T0" fmla="*/ 48 w 75"/>
                  <a:gd name="T1" fmla="*/ 65 h 66"/>
                  <a:gd name="T2" fmla="*/ 74 w 75"/>
                  <a:gd name="T3" fmla="*/ 44 h 66"/>
                  <a:gd name="T4" fmla="*/ 23 w 75"/>
                  <a:gd name="T5" fmla="*/ 0 h 66"/>
                  <a:gd name="T6" fmla="*/ 0 w 75"/>
                  <a:gd name="T7" fmla="*/ 22 h 66"/>
                  <a:gd name="T8" fmla="*/ 48 w 75"/>
                  <a:gd name="T9" fmla="*/ 65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66"/>
                  <a:gd name="T17" fmla="*/ 75 w 75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66">
                    <a:moveTo>
                      <a:pt x="48" y="65"/>
                    </a:moveTo>
                    <a:lnTo>
                      <a:pt x="74" y="44"/>
                    </a:lnTo>
                    <a:lnTo>
                      <a:pt x="23" y="0"/>
                    </a:lnTo>
                    <a:lnTo>
                      <a:pt x="0" y="22"/>
                    </a:lnTo>
                    <a:lnTo>
                      <a:pt x="48" y="65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Oval 35"/>
              <p:cNvSpPr>
                <a:spLocks noChangeArrowheads="1"/>
              </p:cNvSpPr>
              <p:nvPr/>
            </p:nvSpPr>
            <p:spPr bwMode="auto">
              <a:xfrm>
                <a:off x="5908" y="2756"/>
                <a:ext cx="82" cy="95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9" name="Oval 36"/>
              <p:cNvSpPr>
                <a:spLocks noChangeArrowheads="1"/>
              </p:cNvSpPr>
              <p:nvPr/>
            </p:nvSpPr>
            <p:spPr bwMode="auto">
              <a:xfrm>
                <a:off x="5931" y="2756"/>
                <a:ext cx="59" cy="7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pic>
        <p:nvPicPr>
          <p:cNvPr id="31" name="Picture 4" descr="C:\Users\aswang\Pictures\Illustrations GEMALTO\icons10\Contact banking card.png"/>
          <p:cNvPicPr>
            <a:picLocks noChangeAspect="1" noChangeArrowheads="1"/>
          </p:cNvPicPr>
          <p:nvPr/>
        </p:nvPicPr>
        <p:blipFill>
          <a:blip r:embed="rId6" cstate="print"/>
          <a:srcRect l="26661" t="23752" r="17790" b="30603"/>
          <a:stretch>
            <a:fillRect/>
          </a:stretch>
        </p:blipFill>
        <p:spPr bwMode="auto">
          <a:xfrm>
            <a:off x="251520" y="2135260"/>
            <a:ext cx="1318161" cy="1005708"/>
          </a:xfrm>
          <a:prstGeom prst="rect">
            <a:avLst/>
          </a:prstGeom>
          <a:noFill/>
        </p:spPr>
      </p:pic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179512" y="2780928"/>
            <a:ext cx="1008112" cy="827088"/>
            <a:chOff x="4759" y="1399"/>
            <a:chExt cx="658" cy="521"/>
          </a:xfrm>
        </p:grpSpPr>
        <p:sp>
          <p:nvSpPr>
            <p:cNvPr id="33" name="Rectangle 25"/>
            <p:cNvSpPr>
              <a:spLocks noChangeArrowheads="1"/>
            </p:cNvSpPr>
            <p:nvPr/>
          </p:nvSpPr>
          <p:spPr bwMode="auto">
            <a:xfrm>
              <a:off x="4759" y="1804"/>
              <a:ext cx="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20675" indent="-320675" defTabSz="854075" eaLnBrk="0" hangingPunct="0"/>
              <a:endParaRPr lang="en-GB" sz="1200" b="1">
                <a:solidFill>
                  <a:srgbClr val="000000"/>
                </a:solidFill>
              </a:endParaRPr>
            </a:p>
          </p:txBody>
        </p:sp>
        <p:pic>
          <p:nvPicPr>
            <p:cNvPr id="34" name="Picture 26" descr="cogwheel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0000" contrast="-100000"/>
            </a:blip>
            <a:srcRect/>
            <a:stretch>
              <a:fillRect/>
            </a:stretch>
          </p:blipFill>
          <p:spPr bwMode="auto">
            <a:xfrm>
              <a:off x="4853" y="1399"/>
              <a:ext cx="38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27"/>
            <p:cNvGrpSpPr>
              <a:grpSpLocks/>
            </p:cNvGrpSpPr>
            <p:nvPr/>
          </p:nvGrpSpPr>
          <p:grpSpPr bwMode="auto">
            <a:xfrm>
              <a:off x="5200" y="1442"/>
              <a:ext cx="217" cy="318"/>
              <a:chOff x="5760" y="2016"/>
              <a:chExt cx="400" cy="878"/>
            </a:xfrm>
          </p:grpSpPr>
          <p:sp>
            <p:nvSpPr>
              <p:cNvPr id="36" name="Freeform 28"/>
              <p:cNvSpPr>
                <a:spLocks/>
              </p:cNvSpPr>
              <p:nvPr/>
            </p:nvSpPr>
            <p:spPr bwMode="auto">
              <a:xfrm>
                <a:off x="5879" y="2016"/>
                <a:ext cx="196" cy="564"/>
              </a:xfrm>
              <a:custGeom>
                <a:avLst/>
                <a:gdLst>
                  <a:gd name="T0" fmla="*/ 73 w 196"/>
                  <a:gd name="T1" fmla="*/ 0 h 564"/>
                  <a:gd name="T2" fmla="*/ 0 w 196"/>
                  <a:gd name="T3" fmla="*/ 65 h 564"/>
                  <a:gd name="T4" fmla="*/ 0 w 196"/>
                  <a:gd name="T5" fmla="*/ 87 h 564"/>
                  <a:gd name="T6" fmla="*/ 24 w 196"/>
                  <a:gd name="T7" fmla="*/ 109 h 564"/>
                  <a:gd name="T8" fmla="*/ 24 w 196"/>
                  <a:gd name="T9" fmla="*/ 131 h 564"/>
                  <a:gd name="T10" fmla="*/ 0 w 196"/>
                  <a:gd name="T11" fmla="*/ 151 h 564"/>
                  <a:gd name="T12" fmla="*/ 48 w 196"/>
                  <a:gd name="T13" fmla="*/ 195 h 564"/>
                  <a:gd name="T14" fmla="*/ 48 w 196"/>
                  <a:gd name="T15" fmla="*/ 217 h 564"/>
                  <a:gd name="T16" fmla="*/ 24 w 196"/>
                  <a:gd name="T17" fmla="*/ 238 h 564"/>
                  <a:gd name="T18" fmla="*/ 24 w 196"/>
                  <a:gd name="T19" fmla="*/ 260 h 564"/>
                  <a:gd name="T20" fmla="*/ 48 w 196"/>
                  <a:gd name="T21" fmla="*/ 282 h 564"/>
                  <a:gd name="T22" fmla="*/ 48 w 196"/>
                  <a:gd name="T23" fmla="*/ 304 h 564"/>
                  <a:gd name="T24" fmla="*/ 24 w 196"/>
                  <a:gd name="T25" fmla="*/ 325 h 564"/>
                  <a:gd name="T26" fmla="*/ 48 w 196"/>
                  <a:gd name="T27" fmla="*/ 346 h 564"/>
                  <a:gd name="T28" fmla="*/ 48 w 196"/>
                  <a:gd name="T29" fmla="*/ 368 h 564"/>
                  <a:gd name="T30" fmla="*/ 0 w 196"/>
                  <a:gd name="T31" fmla="*/ 412 h 564"/>
                  <a:gd name="T32" fmla="*/ 0 w 196"/>
                  <a:gd name="T33" fmla="*/ 433 h 564"/>
                  <a:gd name="T34" fmla="*/ 24 w 196"/>
                  <a:gd name="T35" fmla="*/ 455 h 564"/>
                  <a:gd name="T36" fmla="*/ 24 w 196"/>
                  <a:gd name="T37" fmla="*/ 563 h 564"/>
                  <a:gd name="T38" fmla="*/ 195 w 196"/>
                  <a:gd name="T39" fmla="*/ 563 h 564"/>
                  <a:gd name="T40" fmla="*/ 195 w 196"/>
                  <a:gd name="T41" fmla="*/ 44 h 564"/>
                  <a:gd name="T42" fmla="*/ 145 w 196"/>
                  <a:gd name="T43" fmla="*/ 0 h 564"/>
                  <a:gd name="T44" fmla="*/ 73 w 196"/>
                  <a:gd name="T45" fmla="*/ 0 h 5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6"/>
                  <a:gd name="T70" fmla="*/ 0 h 564"/>
                  <a:gd name="T71" fmla="*/ 196 w 196"/>
                  <a:gd name="T72" fmla="*/ 564 h 56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6" h="564">
                    <a:moveTo>
                      <a:pt x="73" y="0"/>
                    </a:moveTo>
                    <a:lnTo>
                      <a:pt x="0" y="65"/>
                    </a:lnTo>
                    <a:lnTo>
                      <a:pt x="0" y="87"/>
                    </a:lnTo>
                    <a:lnTo>
                      <a:pt x="24" y="109"/>
                    </a:lnTo>
                    <a:lnTo>
                      <a:pt x="24" y="131"/>
                    </a:lnTo>
                    <a:lnTo>
                      <a:pt x="0" y="151"/>
                    </a:lnTo>
                    <a:lnTo>
                      <a:pt x="48" y="195"/>
                    </a:lnTo>
                    <a:lnTo>
                      <a:pt x="48" y="217"/>
                    </a:lnTo>
                    <a:lnTo>
                      <a:pt x="24" y="238"/>
                    </a:lnTo>
                    <a:lnTo>
                      <a:pt x="24" y="260"/>
                    </a:lnTo>
                    <a:lnTo>
                      <a:pt x="48" y="282"/>
                    </a:lnTo>
                    <a:lnTo>
                      <a:pt x="48" y="304"/>
                    </a:lnTo>
                    <a:lnTo>
                      <a:pt x="24" y="325"/>
                    </a:lnTo>
                    <a:lnTo>
                      <a:pt x="48" y="346"/>
                    </a:lnTo>
                    <a:lnTo>
                      <a:pt x="48" y="368"/>
                    </a:lnTo>
                    <a:lnTo>
                      <a:pt x="0" y="412"/>
                    </a:lnTo>
                    <a:lnTo>
                      <a:pt x="0" y="433"/>
                    </a:lnTo>
                    <a:lnTo>
                      <a:pt x="24" y="455"/>
                    </a:lnTo>
                    <a:lnTo>
                      <a:pt x="24" y="563"/>
                    </a:lnTo>
                    <a:lnTo>
                      <a:pt x="195" y="563"/>
                    </a:lnTo>
                    <a:lnTo>
                      <a:pt x="195" y="44"/>
                    </a:lnTo>
                    <a:lnTo>
                      <a:pt x="145" y="0"/>
                    </a:lnTo>
                    <a:lnTo>
                      <a:pt x="73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Oval 29"/>
              <p:cNvSpPr>
                <a:spLocks noChangeArrowheads="1"/>
              </p:cNvSpPr>
              <p:nvPr/>
            </p:nvSpPr>
            <p:spPr bwMode="auto">
              <a:xfrm>
                <a:off x="5785" y="2539"/>
                <a:ext cx="375" cy="33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8" name="Freeform 30"/>
              <p:cNvSpPr>
                <a:spLocks/>
              </p:cNvSpPr>
              <p:nvPr/>
            </p:nvSpPr>
            <p:spPr bwMode="auto">
              <a:xfrm>
                <a:off x="5854" y="2038"/>
                <a:ext cx="196" cy="564"/>
              </a:xfrm>
              <a:custGeom>
                <a:avLst/>
                <a:gdLst>
                  <a:gd name="T0" fmla="*/ 73 w 196"/>
                  <a:gd name="T1" fmla="*/ 0 h 564"/>
                  <a:gd name="T2" fmla="*/ 0 w 196"/>
                  <a:gd name="T3" fmla="*/ 65 h 564"/>
                  <a:gd name="T4" fmla="*/ 0 w 196"/>
                  <a:gd name="T5" fmla="*/ 87 h 564"/>
                  <a:gd name="T6" fmla="*/ 24 w 196"/>
                  <a:gd name="T7" fmla="*/ 109 h 564"/>
                  <a:gd name="T8" fmla="*/ 24 w 196"/>
                  <a:gd name="T9" fmla="*/ 129 h 564"/>
                  <a:gd name="T10" fmla="*/ 0 w 196"/>
                  <a:gd name="T11" fmla="*/ 151 h 564"/>
                  <a:gd name="T12" fmla="*/ 49 w 196"/>
                  <a:gd name="T13" fmla="*/ 195 h 564"/>
                  <a:gd name="T14" fmla="*/ 49 w 196"/>
                  <a:gd name="T15" fmla="*/ 216 h 564"/>
                  <a:gd name="T16" fmla="*/ 24 w 196"/>
                  <a:gd name="T17" fmla="*/ 238 h 564"/>
                  <a:gd name="T18" fmla="*/ 24 w 196"/>
                  <a:gd name="T19" fmla="*/ 260 h 564"/>
                  <a:gd name="T20" fmla="*/ 49 w 196"/>
                  <a:gd name="T21" fmla="*/ 282 h 564"/>
                  <a:gd name="T22" fmla="*/ 49 w 196"/>
                  <a:gd name="T23" fmla="*/ 303 h 564"/>
                  <a:gd name="T24" fmla="*/ 24 w 196"/>
                  <a:gd name="T25" fmla="*/ 324 h 564"/>
                  <a:gd name="T26" fmla="*/ 49 w 196"/>
                  <a:gd name="T27" fmla="*/ 346 h 564"/>
                  <a:gd name="T28" fmla="*/ 49 w 196"/>
                  <a:gd name="T29" fmla="*/ 368 h 564"/>
                  <a:gd name="T30" fmla="*/ 0 w 196"/>
                  <a:gd name="T31" fmla="*/ 411 h 564"/>
                  <a:gd name="T32" fmla="*/ 0 w 196"/>
                  <a:gd name="T33" fmla="*/ 433 h 564"/>
                  <a:gd name="T34" fmla="*/ 24 w 196"/>
                  <a:gd name="T35" fmla="*/ 455 h 564"/>
                  <a:gd name="T36" fmla="*/ 24 w 196"/>
                  <a:gd name="T37" fmla="*/ 563 h 564"/>
                  <a:gd name="T38" fmla="*/ 195 w 196"/>
                  <a:gd name="T39" fmla="*/ 563 h 564"/>
                  <a:gd name="T40" fmla="*/ 195 w 196"/>
                  <a:gd name="T41" fmla="*/ 43 h 564"/>
                  <a:gd name="T42" fmla="*/ 146 w 196"/>
                  <a:gd name="T43" fmla="*/ 0 h 564"/>
                  <a:gd name="T44" fmla="*/ 73 w 196"/>
                  <a:gd name="T45" fmla="*/ 0 h 5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6"/>
                  <a:gd name="T70" fmla="*/ 0 h 564"/>
                  <a:gd name="T71" fmla="*/ 196 w 196"/>
                  <a:gd name="T72" fmla="*/ 564 h 56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6" h="564">
                    <a:moveTo>
                      <a:pt x="73" y="0"/>
                    </a:moveTo>
                    <a:lnTo>
                      <a:pt x="0" y="65"/>
                    </a:lnTo>
                    <a:lnTo>
                      <a:pt x="0" y="87"/>
                    </a:lnTo>
                    <a:lnTo>
                      <a:pt x="24" y="109"/>
                    </a:lnTo>
                    <a:lnTo>
                      <a:pt x="24" y="129"/>
                    </a:lnTo>
                    <a:lnTo>
                      <a:pt x="0" y="151"/>
                    </a:lnTo>
                    <a:lnTo>
                      <a:pt x="49" y="195"/>
                    </a:lnTo>
                    <a:lnTo>
                      <a:pt x="49" y="216"/>
                    </a:lnTo>
                    <a:lnTo>
                      <a:pt x="24" y="238"/>
                    </a:lnTo>
                    <a:lnTo>
                      <a:pt x="24" y="260"/>
                    </a:lnTo>
                    <a:lnTo>
                      <a:pt x="49" y="282"/>
                    </a:lnTo>
                    <a:lnTo>
                      <a:pt x="49" y="303"/>
                    </a:lnTo>
                    <a:lnTo>
                      <a:pt x="24" y="324"/>
                    </a:lnTo>
                    <a:lnTo>
                      <a:pt x="49" y="346"/>
                    </a:lnTo>
                    <a:lnTo>
                      <a:pt x="49" y="368"/>
                    </a:lnTo>
                    <a:lnTo>
                      <a:pt x="0" y="411"/>
                    </a:lnTo>
                    <a:lnTo>
                      <a:pt x="0" y="433"/>
                    </a:lnTo>
                    <a:lnTo>
                      <a:pt x="24" y="455"/>
                    </a:lnTo>
                    <a:lnTo>
                      <a:pt x="24" y="563"/>
                    </a:lnTo>
                    <a:lnTo>
                      <a:pt x="195" y="563"/>
                    </a:lnTo>
                    <a:lnTo>
                      <a:pt x="195" y="43"/>
                    </a:lnTo>
                    <a:lnTo>
                      <a:pt x="146" y="0"/>
                    </a:lnTo>
                    <a:lnTo>
                      <a:pt x="73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Oval 31"/>
              <p:cNvSpPr>
                <a:spLocks noChangeArrowheads="1"/>
              </p:cNvSpPr>
              <p:nvPr/>
            </p:nvSpPr>
            <p:spPr bwMode="auto">
              <a:xfrm>
                <a:off x="5760" y="2561"/>
                <a:ext cx="375" cy="33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" name="Freeform 32"/>
              <p:cNvSpPr>
                <a:spLocks/>
              </p:cNvSpPr>
              <p:nvPr/>
            </p:nvSpPr>
            <p:spPr bwMode="auto">
              <a:xfrm>
                <a:off x="5952" y="2081"/>
                <a:ext cx="73" cy="455"/>
              </a:xfrm>
              <a:custGeom>
                <a:avLst/>
                <a:gdLst>
                  <a:gd name="T0" fmla="*/ 0 w 73"/>
                  <a:gd name="T1" fmla="*/ 454 h 455"/>
                  <a:gd name="T2" fmla="*/ 0 w 73"/>
                  <a:gd name="T3" fmla="*/ 0 h 455"/>
                  <a:gd name="T4" fmla="*/ 24 w 73"/>
                  <a:gd name="T5" fmla="*/ 22 h 455"/>
                  <a:gd name="T6" fmla="*/ 24 w 73"/>
                  <a:gd name="T7" fmla="*/ 433 h 455"/>
                  <a:gd name="T8" fmla="*/ 48 w 73"/>
                  <a:gd name="T9" fmla="*/ 433 h 455"/>
                  <a:gd name="T10" fmla="*/ 48 w 73"/>
                  <a:gd name="T11" fmla="*/ 22 h 455"/>
                  <a:gd name="T12" fmla="*/ 72 w 73"/>
                  <a:gd name="T13" fmla="*/ 44 h 455"/>
                  <a:gd name="T14" fmla="*/ 72 w 73"/>
                  <a:gd name="T15" fmla="*/ 454 h 455"/>
                  <a:gd name="T16" fmla="*/ 0 w 73"/>
                  <a:gd name="T17" fmla="*/ 454 h 4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3"/>
                  <a:gd name="T28" fmla="*/ 0 h 455"/>
                  <a:gd name="T29" fmla="*/ 73 w 73"/>
                  <a:gd name="T30" fmla="*/ 455 h 4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3" h="455">
                    <a:moveTo>
                      <a:pt x="0" y="454"/>
                    </a:moveTo>
                    <a:lnTo>
                      <a:pt x="0" y="0"/>
                    </a:lnTo>
                    <a:lnTo>
                      <a:pt x="24" y="22"/>
                    </a:lnTo>
                    <a:lnTo>
                      <a:pt x="24" y="433"/>
                    </a:lnTo>
                    <a:lnTo>
                      <a:pt x="48" y="433"/>
                    </a:lnTo>
                    <a:lnTo>
                      <a:pt x="48" y="22"/>
                    </a:lnTo>
                    <a:lnTo>
                      <a:pt x="72" y="44"/>
                    </a:lnTo>
                    <a:lnTo>
                      <a:pt x="72" y="454"/>
                    </a:lnTo>
                    <a:lnTo>
                      <a:pt x="0" y="454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3"/>
              <p:cNvSpPr>
                <a:spLocks/>
              </p:cNvSpPr>
              <p:nvPr/>
            </p:nvSpPr>
            <p:spPr bwMode="auto">
              <a:xfrm>
                <a:off x="6049" y="2060"/>
                <a:ext cx="26" cy="520"/>
              </a:xfrm>
              <a:custGeom>
                <a:avLst/>
                <a:gdLst>
                  <a:gd name="T0" fmla="*/ 0 w 26"/>
                  <a:gd name="T1" fmla="*/ 519 h 520"/>
                  <a:gd name="T2" fmla="*/ 25 w 26"/>
                  <a:gd name="T3" fmla="*/ 497 h 520"/>
                  <a:gd name="T4" fmla="*/ 25 w 26"/>
                  <a:gd name="T5" fmla="*/ 0 h 520"/>
                  <a:gd name="T6" fmla="*/ 0 w 26"/>
                  <a:gd name="T7" fmla="*/ 21 h 520"/>
                  <a:gd name="T8" fmla="*/ 0 w 26"/>
                  <a:gd name="T9" fmla="*/ 519 h 5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520"/>
                  <a:gd name="T17" fmla="*/ 26 w 26"/>
                  <a:gd name="T18" fmla="*/ 520 h 5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520">
                    <a:moveTo>
                      <a:pt x="0" y="519"/>
                    </a:moveTo>
                    <a:lnTo>
                      <a:pt x="25" y="497"/>
                    </a:lnTo>
                    <a:lnTo>
                      <a:pt x="25" y="0"/>
                    </a:lnTo>
                    <a:lnTo>
                      <a:pt x="0" y="21"/>
                    </a:lnTo>
                    <a:lnTo>
                      <a:pt x="0" y="519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34"/>
              <p:cNvSpPr>
                <a:spLocks/>
              </p:cNvSpPr>
              <p:nvPr/>
            </p:nvSpPr>
            <p:spPr bwMode="auto">
              <a:xfrm>
                <a:off x="6000" y="2016"/>
                <a:ext cx="75" cy="66"/>
              </a:xfrm>
              <a:custGeom>
                <a:avLst/>
                <a:gdLst>
                  <a:gd name="T0" fmla="*/ 48 w 75"/>
                  <a:gd name="T1" fmla="*/ 65 h 66"/>
                  <a:gd name="T2" fmla="*/ 74 w 75"/>
                  <a:gd name="T3" fmla="*/ 44 h 66"/>
                  <a:gd name="T4" fmla="*/ 23 w 75"/>
                  <a:gd name="T5" fmla="*/ 0 h 66"/>
                  <a:gd name="T6" fmla="*/ 0 w 75"/>
                  <a:gd name="T7" fmla="*/ 22 h 66"/>
                  <a:gd name="T8" fmla="*/ 48 w 75"/>
                  <a:gd name="T9" fmla="*/ 65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66"/>
                  <a:gd name="T17" fmla="*/ 75 w 75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66">
                    <a:moveTo>
                      <a:pt x="48" y="65"/>
                    </a:moveTo>
                    <a:lnTo>
                      <a:pt x="74" y="44"/>
                    </a:lnTo>
                    <a:lnTo>
                      <a:pt x="23" y="0"/>
                    </a:lnTo>
                    <a:lnTo>
                      <a:pt x="0" y="22"/>
                    </a:lnTo>
                    <a:lnTo>
                      <a:pt x="48" y="65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Oval 35"/>
              <p:cNvSpPr>
                <a:spLocks noChangeArrowheads="1"/>
              </p:cNvSpPr>
              <p:nvPr/>
            </p:nvSpPr>
            <p:spPr bwMode="auto">
              <a:xfrm>
                <a:off x="5908" y="2756"/>
                <a:ext cx="82" cy="95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" name="Oval 36"/>
              <p:cNvSpPr>
                <a:spLocks noChangeArrowheads="1"/>
              </p:cNvSpPr>
              <p:nvPr/>
            </p:nvSpPr>
            <p:spPr bwMode="auto">
              <a:xfrm>
                <a:off x="5931" y="2756"/>
                <a:ext cx="59" cy="7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3" name="Group 62"/>
          <p:cNvGrpSpPr/>
          <p:nvPr/>
        </p:nvGrpSpPr>
        <p:grpSpPr>
          <a:xfrm>
            <a:off x="1619672" y="1268761"/>
            <a:ext cx="1944216" cy="307777"/>
            <a:chOff x="1619672" y="1844824"/>
            <a:chExt cx="1944216" cy="384721"/>
          </a:xfrm>
        </p:grpSpPr>
        <p:sp>
          <p:nvSpPr>
            <p:cNvPr id="53" name="Text Box 51"/>
            <p:cNvSpPr txBox="1">
              <a:spLocks noChangeArrowheads="1"/>
            </p:cNvSpPr>
            <p:nvPr/>
          </p:nvSpPr>
          <p:spPr bwMode="auto">
            <a:xfrm>
              <a:off x="1655661" y="1844824"/>
              <a:ext cx="1908227" cy="384721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smtClean="0"/>
                <a:t>Card data</a:t>
              </a:r>
            </a:p>
          </p:txBody>
        </p:sp>
        <p:sp>
          <p:nvSpPr>
            <p:cNvPr id="45" name="Line 53"/>
            <p:cNvSpPr>
              <a:spLocks noChangeShapeType="1"/>
            </p:cNvSpPr>
            <p:nvPr/>
          </p:nvSpPr>
          <p:spPr bwMode="auto">
            <a:xfrm>
              <a:off x="1619672" y="2204863"/>
              <a:ext cx="1944216" cy="0"/>
            </a:xfrm>
            <a:prstGeom prst="line">
              <a:avLst/>
            </a:prstGeom>
            <a:noFill/>
            <a:ln w="47625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 Box 45"/>
          <p:cNvSpPr txBox="1">
            <a:spLocks noChangeArrowheads="1"/>
          </p:cNvSpPr>
          <p:nvPr/>
        </p:nvSpPr>
        <p:spPr bwMode="auto">
          <a:xfrm>
            <a:off x="9935517" y="836712"/>
            <a:ext cx="1657329" cy="30777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1400" b="1" dirty="0"/>
          </a:p>
        </p:txBody>
      </p:sp>
      <p:grpSp>
        <p:nvGrpSpPr>
          <p:cNvPr id="14" name="Group 67"/>
          <p:cNvGrpSpPr/>
          <p:nvPr/>
        </p:nvGrpSpPr>
        <p:grpSpPr>
          <a:xfrm>
            <a:off x="1619672" y="1609055"/>
            <a:ext cx="2232248" cy="307777"/>
            <a:chOff x="1619672" y="1916833"/>
            <a:chExt cx="2232248" cy="307777"/>
          </a:xfrm>
        </p:grpSpPr>
        <p:sp>
          <p:nvSpPr>
            <p:cNvPr id="69" name="Text Box 51"/>
            <p:cNvSpPr txBox="1">
              <a:spLocks noChangeArrowheads="1"/>
            </p:cNvSpPr>
            <p:nvPr/>
          </p:nvSpPr>
          <p:spPr bwMode="auto">
            <a:xfrm>
              <a:off x="1763688" y="1916833"/>
              <a:ext cx="2088232" cy="307777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smtClean="0"/>
                <a:t>Amount, currency, …</a:t>
              </a:r>
            </a:p>
          </p:txBody>
        </p:sp>
        <p:sp>
          <p:nvSpPr>
            <p:cNvPr id="71" name="Line 53"/>
            <p:cNvSpPr>
              <a:spLocks noChangeShapeType="1"/>
            </p:cNvSpPr>
            <p:nvPr/>
          </p:nvSpPr>
          <p:spPr bwMode="auto">
            <a:xfrm>
              <a:off x="1619672" y="2204864"/>
              <a:ext cx="1944216" cy="0"/>
            </a:xfrm>
            <a:prstGeom prst="line">
              <a:avLst/>
            </a:prstGeom>
            <a:noFill/>
            <a:ln w="47625">
              <a:solidFill>
                <a:srgbClr val="FF9933"/>
              </a:solidFill>
              <a:round/>
              <a:headEnd type="arrow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pic>
        <p:nvPicPr>
          <p:cNvPr id="70" name="Picture 5" descr="C:\Users\aswang\Pictures\Illustrations GEMALTO\icons16\POS Termina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1890768"/>
            <a:ext cx="1424037" cy="1322208"/>
          </a:xfrm>
          <a:prstGeom prst="rect">
            <a:avLst/>
          </a:prstGeom>
          <a:noFill/>
        </p:spPr>
      </p:pic>
      <p:sp>
        <p:nvSpPr>
          <p:cNvPr id="61" name="Rounded Rectangle 60"/>
          <p:cNvSpPr/>
          <p:nvPr/>
        </p:nvSpPr>
        <p:spPr>
          <a:xfrm>
            <a:off x="755576" y="4293096"/>
            <a:ext cx="7560840" cy="2016224"/>
          </a:xfrm>
          <a:prstGeom prst="roundRect">
            <a:avLst/>
          </a:prstGeom>
          <a:noFill/>
          <a:ln>
            <a:solidFill>
              <a:srgbClr val="FA82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Blip>
                <a:blip r:embed="rId8"/>
              </a:buBlip>
            </a:pPr>
            <a:r>
              <a:rPr lang="en-US" dirty="0" smtClean="0">
                <a:solidFill>
                  <a:schemeClr val="tx1"/>
                </a:solidFill>
              </a:rPr>
              <a:t>Transaction initiation: POS and card exchange data</a:t>
            </a:r>
          </a:p>
          <a:p>
            <a:pPr lvl="1">
              <a:buBlip>
                <a:blip r:embed="rId8"/>
              </a:buBlip>
            </a:pPr>
            <a:r>
              <a:rPr lang="en-US" dirty="0" smtClean="0">
                <a:solidFill>
                  <a:schemeClr val="tx1"/>
                </a:solidFill>
              </a:rPr>
              <a:t>Track 2 equivalent data</a:t>
            </a:r>
          </a:p>
          <a:p>
            <a:pPr lvl="1">
              <a:buBlip>
                <a:blip r:embed="rId8"/>
              </a:buBlip>
            </a:pPr>
            <a:r>
              <a:rPr lang="en-US" dirty="0" smtClean="0">
                <a:solidFill>
                  <a:schemeClr val="tx1"/>
                </a:solidFill>
              </a:rPr>
              <a:t>Card settings and capabilities</a:t>
            </a:r>
          </a:p>
          <a:p>
            <a:pPr lvl="1">
              <a:buBlip>
                <a:blip r:embed="rId8"/>
              </a:buBlip>
            </a:pPr>
            <a:r>
              <a:rPr lang="en-US" dirty="0" smtClean="0">
                <a:solidFill>
                  <a:schemeClr val="tx1"/>
                </a:solidFill>
              </a:rPr>
              <a:t>Transaction data (amount, currency, date, etc)</a:t>
            </a:r>
          </a:p>
          <a:p>
            <a:pPr lvl="1">
              <a:buBlip>
                <a:blip r:embed="rId8"/>
              </a:buBlip>
            </a:pPr>
            <a:r>
              <a:rPr lang="en-US" dirty="0" smtClean="0">
                <a:solidFill>
                  <a:schemeClr val="tx1"/>
                </a:solidFill>
              </a:rPr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sz="1800" b="1" dirty="0" smtClean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CCD96F3-79E0-4EAB-BFC0-B274EED18326}" type="datetime1">
              <a:rPr lang="en-US" noProof="0" smtClean="0"/>
              <a:pPr/>
              <a:t>10/16/2012</a:t>
            </a:fld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41C4F74-3E80-478A-A9C6-C6801083CAF4}" type="slidenum">
              <a:rPr lang="en-US" noProof="0" smtClean="0"/>
              <a:pPr/>
              <a:t>14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smtClean="0"/>
              <a:t>Presentation title – Security level Arial (10pt)</a:t>
            </a:r>
            <a:endParaRPr lang="en-US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EMV chip transaction – Online</a:t>
            </a:r>
            <a:endParaRPr lang="en-US" dirty="0"/>
          </a:p>
        </p:txBody>
      </p:sp>
      <p:grpSp>
        <p:nvGrpSpPr>
          <p:cNvPr id="7" name="Group 34"/>
          <p:cNvGrpSpPr/>
          <p:nvPr/>
        </p:nvGrpSpPr>
        <p:grpSpPr>
          <a:xfrm>
            <a:off x="6778292" y="1521792"/>
            <a:ext cx="2095300" cy="1911713"/>
            <a:chOff x="6169930" y="4438385"/>
            <a:chExt cx="2095300" cy="1911713"/>
          </a:xfrm>
        </p:grpSpPr>
        <p:pic>
          <p:nvPicPr>
            <p:cNvPr id="72" name="Picture 3" descr="C:\Users\aswang\Pictures\Illustrations GEMALTO\icons4\Serve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95886" y="5223969"/>
              <a:ext cx="978180" cy="908234"/>
            </a:xfrm>
            <a:prstGeom prst="rect">
              <a:avLst/>
            </a:prstGeom>
            <a:noFill/>
          </p:spPr>
        </p:pic>
        <p:grpSp>
          <p:nvGrpSpPr>
            <p:cNvPr id="8" name="Group 28"/>
            <p:cNvGrpSpPr/>
            <p:nvPr/>
          </p:nvGrpSpPr>
          <p:grpSpPr>
            <a:xfrm>
              <a:off x="6169930" y="4438385"/>
              <a:ext cx="2095300" cy="1911713"/>
              <a:chOff x="6538055" y="4521510"/>
              <a:chExt cx="2095300" cy="1911713"/>
            </a:xfrm>
          </p:grpSpPr>
          <p:pic>
            <p:nvPicPr>
              <p:cNvPr id="74" name="Picture 3" descr="d:\Documents and Settings\aswang\Local Settings\Temporary Internet Files\Content.IE5\5A0TSZBR\MCj04403800000[1].pn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7186866" y="5097574"/>
                <a:ext cx="1446489" cy="13356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5" name="TextBox 74"/>
              <p:cNvSpPr txBox="1"/>
              <p:nvPr/>
            </p:nvSpPr>
            <p:spPr>
              <a:xfrm>
                <a:off x="6538055" y="4521510"/>
                <a:ext cx="2066591" cy="584775"/>
              </a:xfrm>
              <a:prstGeom prst="rect">
                <a:avLst/>
              </a:prstGeom>
              <a:noFill/>
              <a:ln w="19050">
                <a:solidFill>
                  <a:srgbClr val="FF9933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Issuer</a:t>
                </a:r>
                <a:br>
                  <a:rPr lang="en-US" sz="1600" i="1" dirty="0" smtClean="0"/>
                </a:br>
                <a:r>
                  <a:rPr lang="en-US" sz="1600" i="1" dirty="0" smtClean="0"/>
                  <a:t>authorization system</a:t>
                </a:r>
                <a:endParaRPr lang="en-US" sz="1600" i="1" dirty="0"/>
              </a:p>
            </p:txBody>
          </p:sp>
        </p:grp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7668344" y="3105968"/>
            <a:ext cx="1008112" cy="827088"/>
            <a:chOff x="4759" y="1399"/>
            <a:chExt cx="658" cy="521"/>
          </a:xfrm>
        </p:grpSpPr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4759" y="1804"/>
              <a:ext cx="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20675" indent="-320675" defTabSz="854075" eaLnBrk="0" hangingPunct="0"/>
              <a:endParaRPr lang="en-GB" sz="1200" b="1">
                <a:solidFill>
                  <a:srgbClr val="000000"/>
                </a:solidFill>
              </a:endParaRPr>
            </a:p>
          </p:txBody>
        </p:sp>
        <p:pic>
          <p:nvPicPr>
            <p:cNvPr id="79" name="Picture 26" descr="cogwheel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0000" contrast="-100000"/>
            </a:blip>
            <a:srcRect/>
            <a:stretch>
              <a:fillRect/>
            </a:stretch>
          </p:blipFill>
          <p:spPr bwMode="auto">
            <a:xfrm>
              <a:off x="4853" y="1399"/>
              <a:ext cx="38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27"/>
            <p:cNvGrpSpPr>
              <a:grpSpLocks/>
            </p:cNvGrpSpPr>
            <p:nvPr/>
          </p:nvGrpSpPr>
          <p:grpSpPr bwMode="auto">
            <a:xfrm>
              <a:off x="5200" y="1442"/>
              <a:ext cx="217" cy="318"/>
              <a:chOff x="5760" y="2016"/>
              <a:chExt cx="400" cy="878"/>
            </a:xfrm>
          </p:grpSpPr>
          <p:sp>
            <p:nvSpPr>
              <p:cNvPr id="81" name="Freeform 28"/>
              <p:cNvSpPr>
                <a:spLocks/>
              </p:cNvSpPr>
              <p:nvPr/>
            </p:nvSpPr>
            <p:spPr bwMode="auto">
              <a:xfrm>
                <a:off x="5879" y="2016"/>
                <a:ext cx="196" cy="564"/>
              </a:xfrm>
              <a:custGeom>
                <a:avLst/>
                <a:gdLst>
                  <a:gd name="T0" fmla="*/ 73 w 196"/>
                  <a:gd name="T1" fmla="*/ 0 h 564"/>
                  <a:gd name="T2" fmla="*/ 0 w 196"/>
                  <a:gd name="T3" fmla="*/ 65 h 564"/>
                  <a:gd name="T4" fmla="*/ 0 w 196"/>
                  <a:gd name="T5" fmla="*/ 87 h 564"/>
                  <a:gd name="T6" fmla="*/ 24 w 196"/>
                  <a:gd name="T7" fmla="*/ 109 h 564"/>
                  <a:gd name="T8" fmla="*/ 24 w 196"/>
                  <a:gd name="T9" fmla="*/ 131 h 564"/>
                  <a:gd name="T10" fmla="*/ 0 w 196"/>
                  <a:gd name="T11" fmla="*/ 151 h 564"/>
                  <a:gd name="T12" fmla="*/ 48 w 196"/>
                  <a:gd name="T13" fmla="*/ 195 h 564"/>
                  <a:gd name="T14" fmla="*/ 48 w 196"/>
                  <a:gd name="T15" fmla="*/ 217 h 564"/>
                  <a:gd name="T16" fmla="*/ 24 w 196"/>
                  <a:gd name="T17" fmla="*/ 238 h 564"/>
                  <a:gd name="T18" fmla="*/ 24 w 196"/>
                  <a:gd name="T19" fmla="*/ 260 h 564"/>
                  <a:gd name="T20" fmla="*/ 48 w 196"/>
                  <a:gd name="T21" fmla="*/ 282 h 564"/>
                  <a:gd name="T22" fmla="*/ 48 w 196"/>
                  <a:gd name="T23" fmla="*/ 304 h 564"/>
                  <a:gd name="T24" fmla="*/ 24 w 196"/>
                  <a:gd name="T25" fmla="*/ 325 h 564"/>
                  <a:gd name="T26" fmla="*/ 48 w 196"/>
                  <a:gd name="T27" fmla="*/ 346 h 564"/>
                  <a:gd name="T28" fmla="*/ 48 w 196"/>
                  <a:gd name="T29" fmla="*/ 368 h 564"/>
                  <a:gd name="T30" fmla="*/ 0 w 196"/>
                  <a:gd name="T31" fmla="*/ 412 h 564"/>
                  <a:gd name="T32" fmla="*/ 0 w 196"/>
                  <a:gd name="T33" fmla="*/ 433 h 564"/>
                  <a:gd name="T34" fmla="*/ 24 w 196"/>
                  <a:gd name="T35" fmla="*/ 455 h 564"/>
                  <a:gd name="T36" fmla="*/ 24 w 196"/>
                  <a:gd name="T37" fmla="*/ 563 h 564"/>
                  <a:gd name="T38" fmla="*/ 195 w 196"/>
                  <a:gd name="T39" fmla="*/ 563 h 564"/>
                  <a:gd name="T40" fmla="*/ 195 w 196"/>
                  <a:gd name="T41" fmla="*/ 44 h 564"/>
                  <a:gd name="T42" fmla="*/ 145 w 196"/>
                  <a:gd name="T43" fmla="*/ 0 h 564"/>
                  <a:gd name="T44" fmla="*/ 73 w 196"/>
                  <a:gd name="T45" fmla="*/ 0 h 5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6"/>
                  <a:gd name="T70" fmla="*/ 0 h 564"/>
                  <a:gd name="T71" fmla="*/ 196 w 196"/>
                  <a:gd name="T72" fmla="*/ 564 h 56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6" h="564">
                    <a:moveTo>
                      <a:pt x="73" y="0"/>
                    </a:moveTo>
                    <a:lnTo>
                      <a:pt x="0" y="65"/>
                    </a:lnTo>
                    <a:lnTo>
                      <a:pt x="0" y="87"/>
                    </a:lnTo>
                    <a:lnTo>
                      <a:pt x="24" y="109"/>
                    </a:lnTo>
                    <a:lnTo>
                      <a:pt x="24" y="131"/>
                    </a:lnTo>
                    <a:lnTo>
                      <a:pt x="0" y="151"/>
                    </a:lnTo>
                    <a:lnTo>
                      <a:pt x="48" y="195"/>
                    </a:lnTo>
                    <a:lnTo>
                      <a:pt x="48" y="217"/>
                    </a:lnTo>
                    <a:lnTo>
                      <a:pt x="24" y="238"/>
                    </a:lnTo>
                    <a:lnTo>
                      <a:pt x="24" y="260"/>
                    </a:lnTo>
                    <a:lnTo>
                      <a:pt x="48" y="282"/>
                    </a:lnTo>
                    <a:lnTo>
                      <a:pt x="48" y="304"/>
                    </a:lnTo>
                    <a:lnTo>
                      <a:pt x="24" y="325"/>
                    </a:lnTo>
                    <a:lnTo>
                      <a:pt x="48" y="346"/>
                    </a:lnTo>
                    <a:lnTo>
                      <a:pt x="48" y="368"/>
                    </a:lnTo>
                    <a:lnTo>
                      <a:pt x="0" y="412"/>
                    </a:lnTo>
                    <a:lnTo>
                      <a:pt x="0" y="433"/>
                    </a:lnTo>
                    <a:lnTo>
                      <a:pt x="24" y="455"/>
                    </a:lnTo>
                    <a:lnTo>
                      <a:pt x="24" y="563"/>
                    </a:lnTo>
                    <a:lnTo>
                      <a:pt x="195" y="563"/>
                    </a:lnTo>
                    <a:lnTo>
                      <a:pt x="195" y="44"/>
                    </a:lnTo>
                    <a:lnTo>
                      <a:pt x="145" y="0"/>
                    </a:lnTo>
                    <a:lnTo>
                      <a:pt x="73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Oval 29"/>
              <p:cNvSpPr>
                <a:spLocks noChangeArrowheads="1"/>
              </p:cNvSpPr>
              <p:nvPr/>
            </p:nvSpPr>
            <p:spPr bwMode="auto">
              <a:xfrm>
                <a:off x="5785" y="2539"/>
                <a:ext cx="375" cy="33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" name="Freeform 30"/>
              <p:cNvSpPr>
                <a:spLocks/>
              </p:cNvSpPr>
              <p:nvPr/>
            </p:nvSpPr>
            <p:spPr bwMode="auto">
              <a:xfrm>
                <a:off x="5854" y="2038"/>
                <a:ext cx="196" cy="564"/>
              </a:xfrm>
              <a:custGeom>
                <a:avLst/>
                <a:gdLst>
                  <a:gd name="T0" fmla="*/ 73 w 196"/>
                  <a:gd name="T1" fmla="*/ 0 h 564"/>
                  <a:gd name="T2" fmla="*/ 0 w 196"/>
                  <a:gd name="T3" fmla="*/ 65 h 564"/>
                  <a:gd name="T4" fmla="*/ 0 w 196"/>
                  <a:gd name="T5" fmla="*/ 87 h 564"/>
                  <a:gd name="T6" fmla="*/ 24 w 196"/>
                  <a:gd name="T7" fmla="*/ 109 h 564"/>
                  <a:gd name="T8" fmla="*/ 24 w 196"/>
                  <a:gd name="T9" fmla="*/ 129 h 564"/>
                  <a:gd name="T10" fmla="*/ 0 w 196"/>
                  <a:gd name="T11" fmla="*/ 151 h 564"/>
                  <a:gd name="T12" fmla="*/ 49 w 196"/>
                  <a:gd name="T13" fmla="*/ 195 h 564"/>
                  <a:gd name="T14" fmla="*/ 49 w 196"/>
                  <a:gd name="T15" fmla="*/ 216 h 564"/>
                  <a:gd name="T16" fmla="*/ 24 w 196"/>
                  <a:gd name="T17" fmla="*/ 238 h 564"/>
                  <a:gd name="T18" fmla="*/ 24 w 196"/>
                  <a:gd name="T19" fmla="*/ 260 h 564"/>
                  <a:gd name="T20" fmla="*/ 49 w 196"/>
                  <a:gd name="T21" fmla="*/ 282 h 564"/>
                  <a:gd name="T22" fmla="*/ 49 w 196"/>
                  <a:gd name="T23" fmla="*/ 303 h 564"/>
                  <a:gd name="T24" fmla="*/ 24 w 196"/>
                  <a:gd name="T25" fmla="*/ 324 h 564"/>
                  <a:gd name="T26" fmla="*/ 49 w 196"/>
                  <a:gd name="T27" fmla="*/ 346 h 564"/>
                  <a:gd name="T28" fmla="*/ 49 w 196"/>
                  <a:gd name="T29" fmla="*/ 368 h 564"/>
                  <a:gd name="T30" fmla="*/ 0 w 196"/>
                  <a:gd name="T31" fmla="*/ 411 h 564"/>
                  <a:gd name="T32" fmla="*/ 0 w 196"/>
                  <a:gd name="T33" fmla="*/ 433 h 564"/>
                  <a:gd name="T34" fmla="*/ 24 w 196"/>
                  <a:gd name="T35" fmla="*/ 455 h 564"/>
                  <a:gd name="T36" fmla="*/ 24 w 196"/>
                  <a:gd name="T37" fmla="*/ 563 h 564"/>
                  <a:gd name="T38" fmla="*/ 195 w 196"/>
                  <a:gd name="T39" fmla="*/ 563 h 564"/>
                  <a:gd name="T40" fmla="*/ 195 w 196"/>
                  <a:gd name="T41" fmla="*/ 43 h 564"/>
                  <a:gd name="T42" fmla="*/ 146 w 196"/>
                  <a:gd name="T43" fmla="*/ 0 h 564"/>
                  <a:gd name="T44" fmla="*/ 73 w 196"/>
                  <a:gd name="T45" fmla="*/ 0 h 5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6"/>
                  <a:gd name="T70" fmla="*/ 0 h 564"/>
                  <a:gd name="T71" fmla="*/ 196 w 196"/>
                  <a:gd name="T72" fmla="*/ 564 h 56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6" h="564">
                    <a:moveTo>
                      <a:pt x="73" y="0"/>
                    </a:moveTo>
                    <a:lnTo>
                      <a:pt x="0" y="65"/>
                    </a:lnTo>
                    <a:lnTo>
                      <a:pt x="0" y="87"/>
                    </a:lnTo>
                    <a:lnTo>
                      <a:pt x="24" y="109"/>
                    </a:lnTo>
                    <a:lnTo>
                      <a:pt x="24" y="129"/>
                    </a:lnTo>
                    <a:lnTo>
                      <a:pt x="0" y="151"/>
                    </a:lnTo>
                    <a:lnTo>
                      <a:pt x="49" y="195"/>
                    </a:lnTo>
                    <a:lnTo>
                      <a:pt x="49" y="216"/>
                    </a:lnTo>
                    <a:lnTo>
                      <a:pt x="24" y="238"/>
                    </a:lnTo>
                    <a:lnTo>
                      <a:pt x="24" y="260"/>
                    </a:lnTo>
                    <a:lnTo>
                      <a:pt x="49" y="282"/>
                    </a:lnTo>
                    <a:lnTo>
                      <a:pt x="49" y="303"/>
                    </a:lnTo>
                    <a:lnTo>
                      <a:pt x="24" y="324"/>
                    </a:lnTo>
                    <a:lnTo>
                      <a:pt x="49" y="346"/>
                    </a:lnTo>
                    <a:lnTo>
                      <a:pt x="49" y="368"/>
                    </a:lnTo>
                    <a:lnTo>
                      <a:pt x="0" y="411"/>
                    </a:lnTo>
                    <a:lnTo>
                      <a:pt x="0" y="433"/>
                    </a:lnTo>
                    <a:lnTo>
                      <a:pt x="24" y="455"/>
                    </a:lnTo>
                    <a:lnTo>
                      <a:pt x="24" y="563"/>
                    </a:lnTo>
                    <a:lnTo>
                      <a:pt x="195" y="563"/>
                    </a:lnTo>
                    <a:lnTo>
                      <a:pt x="195" y="43"/>
                    </a:lnTo>
                    <a:lnTo>
                      <a:pt x="146" y="0"/>
                    </a:lnTo>
                    <a:lnTo>
                      <a:pt x="73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Oval 31"/>
              <p:cNvSpPr>
                <a:spLocks noChangeArrowheads="1"/>
              </p:cNvSpPr>
              <p:nvPr/>
            </p:nvSpPr>
            <p:spPr bwMode="auto">
              <a:xfrm>
                <a:off x="5760" y="2561"/>
                <a:ext cx="375" cy="33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5" name="Freeform 32"/>
              <p:cNvSpPr>
                <a:spLocks/>
              </p:cNvSpPr>
              <p:nvPr/>
            </p:nvSpPr>
            <p:spPr bwMode="auto">
              <a:xfrm>
                <a:off x="5952" y="2081"/>
                <a:ext cx="73" cy="455"/>
              </a:xfrm>
              <a:custGeom>
                <a:avLst/>
                <a:gdLst>
                  <a:gd name="T0" fmla="*/ 0 w 73"/>
                  <a:gd name="T1" fmla="*/ 454 h 455"/>
                  <a:gd name="T2" fmla="*/ 0 w 73"/>
                  <a:gd name="T3" fmla="*/ 0 h 455"/>
                  <a:gd name="T4" fmla="*/ 24 w 73"/>
                  <a:gd name="T5" fmla="*/ 22 h 455"/>
                  <a:gd name="T6" fmla="*/ 24 w 73"/>
                  <a:gd name="T7" fmla="*/ 433 h 455"/>
                  <a:gd name="T8" fmla="*/ 48 w 73"/>
                  <a:gd name="T9" fmla="*/ 433 h 455"/>
                  <a:gd name="T10" fmla="*/ 48 w 73"/>
                  <a:gd name="T11" fmla="*/ 22 h 455"/>
                  <a:gd name="T12" fmla="*/ 72 w 73"/>
                  <a:gd name="T13" fmla="*/ 44 h 455"/>
                  <a:gd name="T14" fmla="*/ 72 w 73"/>
                  <a:gd name="T15" fmla="*/ 454 h 455"/>
                  <a:gd name="T16" fmla="*/ 0 w 73"/>
                  <a:gd name="T17" fmla="*/ 454 h 4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3"/>
                  <a:gd name="T28" fmla="*/ 0 h 455"/>
                  <a:gd name="T29" fmla="*/ 73 w 73"/>
                  <a:gd name="T30" fmla="*/ 455 h 4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3" h="455">
                    <a:moveTo>
                      <a:pt x="0" y="454"/>
                    </a:moveTo>
                    <a:lnTo>
                      <a:pt x="0" y="0"/>
                    </a:lnTo>
                    <a:lnTo>
                      <a:pt x="24" y="22"/>
                    </a:lnTo>
                    <a:lnTo>
                      <a:pt x="24" y="433"/>
                    </a:lnTo>
                    <a:lnTo>
                      <a:pt x="48" y="433"/>
                    </a:lnTo>
                    <a:lnTo>
                      <a:pt x="48" y="22"/>
                    </a:lnTo>
                    <a:lnTo>
                      <a:pt x="72" y="44"/>
                    </a:lnTo>
                    <a:lnTo>
                      <a:pt x="72" y="454"/>
                    </a:lnTo>
                    <a:lnTo>
                      <a:pt x="0" y="454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33"/>
              <p:cNvSpPr>
                <a:spLocks/>
              </p:cNvSpPr>
              <p:nvPr/>
            </p:nvSpPr>
            <p:spPr bwMode="auto">
              <a:xfrm>
                <a:off x="6049" y="2060"/>
                <a:ext cx="26" cy="520"/>
              </a:xfrm>
              <a:custGeom>
                <a:avLst/>
                <a:gdLst>
                  <a:gd name="T0" fmla="*/ 0 w 26"/>
                  <a:gd name="T1" fmla="*/ 519 h 520"/>
                  <a:gd name="T2" fmla="*/ 25 w 26"/>
                  <a:gd name="T3" fmla="*/ 497 h 520"/>
                  <a:gd name="T4" fmla="*/ 25 w 26"/>
                  <a:gd name="T5" fmla="*/ 0 h 520"/>
                  <a:gd name="T6" fmla="*/ 0 w 26"/>
                  <a:gd name="T7" fmla="*/ 21 h 520"/>
                  <a:gd name="T8" fmla="*/ 0 w 26"/>
                  <a:gd name="T9" fmla="*/ 519 h 5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520"/>
                  <a:gd name="T17" fmla="*/ 26 w 26"/>
                  <a:gd name="T18" fmla="*/ 520 h 5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520">
                    <a:moveTo>
                      <a:pt x="0" y="519"/>
                    </a:moveTo>
                    <a:lnTo>
                      <a:pt x="25" y="497"/>
                    </a:lnTo>
                    <a:lnTo>
                      <a:pt x="25" y="0"/>
                    </a:lnTo>
                    <a:lnTo>
                      <a:pt x="0" y="21"/>
                    </a:lnTo>
                    <a:lnTo>
                      <a:pt x="0" y="519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34"/>
              <p:cNvSpPr>
                <a:spLocks/>
              </p:cNvSpPr>
              <p:nvPr/>
            </p:nvSpPr>
            <p:spPr bwMode="auto">
              <a:xfrm>
                <a:off x="6000" y="2016"/>
                <a:ext cx="75" cy="66"/>
              </a:xfrm>
              <a:custGeom>
                <a:avLst/>
                <a:gdLst>
                  <a:gd name="T0" fmla="*/ 48 w 75"/>
                  <a:gd name="T1" fmla="*/ 65 h 66"/>
                  <a:gd name="T2" fmla="*/ 74 w 75"/>
                  <a:gd name="T3" fmla="*/ 44 h 66"/>
                  <a:gd name="T4" fmla="*/ 23 w 75"/>
                  <a:gd name="T5" fmla="*/ 0 h 66"/>
                  <a:gd name="T6" fmla="*/ 0 w 75"/>
                  <a:gd name="T7" fmla="*/ 22 h 66"/>
                  <a:gd name="T8" fmla="*/ 48 w 75"/>
                  <a:gd name="T9" fmla="*/ 65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66"/>
                  <a:gd name="T17" fmla="*/ 75 w 75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66">
                    <a:moveTo>
                      <a:pt x="48" y="65"/>
                    </a:moveTo>
                    <a:lnTo>
                      <a:pt x="74" y="44"/>
                    </a:lnTo>
                    <a:lnTo>
                      <a:pt x="23" y="0"/>
                    </a:lnTo>
                    <a:lnTo>
                      <a:pt x="0" y="22"/>
                    </a:lnTo>
                    <a:lnTo>
                      <a:pt x="48" y="65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Oval 35"/>
              <p:cNvSpPr>
                <a:spLocks noChangeArrowheads="1"/>
              </p:cNvSpPr>
              <p:nvPr/>
            </p:nvSpPr>
            <p:spPr bwMode="auto">
              <a:xfrm>
                <a:off x="5908" y="2756"/>
                <a:ext cx="82" cy="95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9" name="Oval 36"/>
              <p:cNvSpPr>
                <a:spLocks noChangeArrowheads="1"/>
              </p:cNvSpPr>
              <p:nvPr/>
            </p:nvSpPr>
            <p:spPr bwMode="auto">
              <a:xfrm>
                <a:off x="5931" y="2756"/>
                <a:ext cx="59" cy="7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pic>
        <p:nvPicPr>
          <p:cNvPr id="31" name="Picture 4" descr="C:\Users\aswang\Pictures\Illustrations GEMALTO\icons10\Contact banking card.png"/>
          <p:cNvPicPr>
            <a:picLocks noChangeAspect="1" noChangeArrowheads="1"/>
          </p:cNvPicPr>
          <p:nvPr/>
        </p:nvPicPr>
        <p:blipFill>
          <a:blip r:embed="rId6" cstate="print"/>
          <a:srcRect l="26661" t="23752" r="17790" b="30603"/>
          <a:stretch>
            <a:fillRect/>
          </a:stretch>
        </p:blipFill>
        <p:spPr bwMode="auto">
          <a:xfrm>
            <a:off x="251520" y="2135260"/>
            <a:ext cx="1318161" cy="1005708"/>
          </a:xfrm>
          <a:prstGeom prst="rect">
            <a:avLst/>
          </a:prstGeom>
          <a:noFill/>
        </p:spPr>
      </p:pic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179512" y="2780928"/>
            <a:ext cx="1008112" cy="827088"/>
            <a:chOff x="4759" y="1399"/>
            <a:chExt cx="658" cy="521"/>
          </a:xfrm>
        </p:grpSpPr>
        <p:sp>
          <p:nvSpPr>
            <p:cNvPr id="33" name="Rectangle 25"/>
            <p:cNvSpPr>
              <a:spLocks noChangeArrowheads="1"/>
            </p:cNvSpPr>
            <p:nvPr/>
          </p:nvSpPr>
          <p:spPr bwMode="auto">
            <a:xfrm>
              <a:off x="4759" y="1804"/>
              <a:ext cx="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20675" indent="-320675" defTabSz="854075" eaLnBrk="0" hangingPunct="0"/>
              <a:endParaRPr lang="en-GB" sz="1200" b="1">
                <a:solidFill>
                  <a:srgbClr val="000000"/>
                </a:solidFill>
              </a:endParaRPr>
            </a:p>
          </p:txBody>
        </p:sp>
        <p:pic>
          <p:nvPicPr>
            <p:cNvPr id="34" name="Picture 26" descr="cogwheel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0000" contrast="-100000"/>
            </a:blip>
            <a:srcRect/>
            <a:stretch>
              <a:fillRect/>
            </a:stretch>
          </p:blipFill>
          <p:spPr bwMode="auto">
            <a:xfrm>
              <a:off x="4853" y="1399"/>
              <a:ext cx="38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27"/>
            <p:cNvGrpSpPr>
              <a:grpSpLocks/>
            </p:cNvGrpSpPr>
            <p:nvPr/>
          </p:nvGrpSpPr>
          <p:grpSpPr bwMode="auto">
            <a:xfrm>
              <a:off x="5200" y="1442"/>
              <a:ext cx="217" cy="318"/>
              <a:chOff x="5760" y="2016"/>
              <a:chExt cx="400" cy="878"/>
            </a:xfrm>
          </p:grpSpPr>
          <p:sp>
            <p:nvSpPr>
              <p:cNvPr id="36" name="Freeform 28"/>
              <p:cNvSpPr>
                <a:spLocks/>
              </p:cNvSpPr>
              <p:nvPr/>
            </p:nvSpPr>
            <p:spPr bwMode="auto">
              <a:xfrm>
                <a:off x="5879" y="2016"/>
                <a:ext cx="196" cy="564"/>
              </a:xfrm>
              <a:custGeom>
                <a:avLst/>
                <a:gdLst>
                  <a:gd name="T0" fmla="*/ 73 w 196"/>
                  <a:gd name="T1" fmla="*/ 0 h 564"/>
                  <a:gd name="T2" fmla="*/ 0 w 196"/>
                  <a:gd name="T3" fmla="*/ 65 h 564"/>
                  <a:gd name="T4" fmla="*/ 0 w 196"/>
                  <a:gd name="T5" fmla="*/ 87 h 564"/>
                  <a:gd name="T6" fmla="*/ 24 w 196"/>
                  <a:gd name="T7" fmla="*/ 109 h 564"/>
                  <a:gd name="T8" fmla="*/ 24 w 196"/>
                  <a:gd name="T9" fmla="*/ 131 h 564"/>
                  <a:gd name="T10" fmla="*/ 0 w 196"/>
                  <a:gd name="T11" fmla="*/ 151 h 564"/>
                  <a:gd name="T12" fmla="*/ 48 w 196"/>
                  <a:gd name="T13" fmla="*/ 195 h 564"/>
                  <a:gd name="T14" fmla="*/ 48 w 196"/>
                  <a:gd name="T15" fmla="*/ 217 h 564"/>
                  <a:gd name="T16" fmla="*/ 24 w 196"/>
                  <a:gd name="T17" fmla="*/ 238 h 564"/>
                  <a:gd name="T18" fmla="*/ 24 w 196"/>
                  <a:gd name="T19" fmla="*/ 260 h 564"/>
                  <a:gd name="T20" fmla="*/ 48 w 196"/>
                  <a:gd name="T21" fmla="*/ 282 h 564"/>
                  <a:gd name="T22" fmla="*/ 48 w 196"/>
                  <a:gd name="T23" fmla="*/ 304 h 564"/>
                  <a:gd name="T24" fmla="*/ 24 w 196"/>
                  <a:gd name="T25" fmla="*/ 325 h 564"/>
                  <a:gd name="T26" fmla="*/ 48 w 196"/>
                  <a:gd name="T27" fmla="*/ 346 h 564"/>
                  <a:gd name="T28" fmla="*/ 48 w 196"/>
                  <a:gd name="T29" fmla="*/ 368 h 564"/>
                  <a:gd name="T30" fmla="*/ 0 w 196"/>
                  <a:gd name="T31" fmla="*/ 412 h 564"/>
                  <a:gd name="T32" fmla="*/ 0 w 196"/>
                  <a:gd name="T33" fmla="*/ 433 h 564"/>
                  <a:gd name="T34" fmla="*/ 24 w 196"/>
                  <a:gd name="T35" fmla="*/ 455 h 564"/>
                  <a:gd name="T36" fmla="*/ 24 w 196"/>
                  <a:gd name="T37" fmla="*/ 563 h 564"/>
                  <a:gd name="T38" fmla="*/ 195 w 196"/>
                  <a:gd name="T39" fmla="*/ 563 h 564"/>
                  <a:gd name="T40" fmla="*/ 195 w 196"/>
                  <a:gd name="T41" fmla="*/ 44 h 564"/>
                  <a:gd name="T42" fmla="*/ 145 w 196"/>
                  <a:gd name="T43" fmla="*/ 0 h 564"/>
                  <a:gd name="T44" fmla="*/ 73 w 196"/>
                  <a:gd name="T45" fmla="*/ 0 h 5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6"/>
                  <a:gd name="T70" fmla="*/ 0 h 564"/>
                  <a:gd name="T71" fmla="*/ 196 w 196"/>
                  <a:gd name="T72" fmla="*/ 564 h 56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6" h="564">
                    <a:moveTo>
                      <a:pt x="73" y="0"/>
                    </a:moveTo>
                    <a:lnTo>
                      <a:pt x="0" y="65"/>
                    </a:lnTo>
                    <a:lnTo>
                      <a:pt x="0" y="87"/>
                    </a:lnTo>
                    <a:lnTo>
                      <a:pt x="24" y="109"/>
                    </a:lnTo>
                    <a:lnTo>
                      <a:pt x="24" y="131"/>
                    </a:lnTo>
                    <a:lnTo>
                      <a:pt x="0" y="151"/>
                    </a:lnTo>
                    <a:lnTo>
                      <a:pt x="48" y="195"/>
                    </a:lnTo>
                    <a:lnTo>
                      <a:pt x="48" y="217"/>
                    </a:lnTo>
                    <a:lnTo>
                      <a:pt x="24" y="238"/>
                    </a:lnTo>
                    <a:lnTo>
                      <a:pt x="24" y="260"/>
                    </a:lnTo>
                    <a:lnTo>
                      <a:pt x="48" y="282"/>
                    </a:lnTo>
                    <a:lnTo>
                      <a:pt x="48" y="304"/>
                    </a:lnTo>
                    <a:lnTo>
                      <a:pt x="24" y="325"/>
                    </a:lnTo>
                    <a:lnTo>
                      <a:pt x="48" y="346"/>
                    </a:lnTo>
                    <a:lnTo>
                      <a:pt x="48" y="368"/>
                    </a:lnTo>
                    <a:lnTo>
                      <a:pt x="0" y="412"/>
                    </a:lnTo>
                    <a:lnTo>
                      <a:pt x="0" y="433"/>
                    </a:lnTo>
                    <a:lnTo>
                      <a:pt x="24" y="455"/>
                    </a:lnTo>
                    <a:lnTo>
                      <a:pt x="24" y="563"/>
                    </a:lnTo>
                    <a:lnTo>
                      <a:pt x="195" y="563"/>
                    </a:lnTo>
                    <a:lnTo>
                      <a:pt x="195" y="44"/>
                    </a:lnTo>
                    <a:lnTo>
                      <a:pt x="145" y="0"/>
                    </a:lnTo>
                    <a:lnTo>
                      <a:pt x="73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Oval 29"/>
              <p:cNvSpPr>
                <a:spLocks noChangeArrowheads="1"/>
              </p:cNvSpPr>
              <p:nvPr/>
            </p:nvSpPr>
            <p:spPr bwMode="auto">
              <a:xfrm>
                <a:off x="5785" y="2539"/>
                <a:ext cx="375" cy="33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8" name="Freeform 30"/>
              <p:cNvSpPr>
                <a:spLocks/>
              </p:cNvSpPr>
              <p:nvPr/>
            </p:nvSpPr>
            <p:spPr bwMode="auto">
              <a:xfrm>
                <a:off x="5854" y="2038"/>
                <a:ext cx="196" cy="564"/>
              </a:xfrm>
              <a:custGeom>
                <a:avLst/>
                <a:gdLst>
                  <a:gd name="T0" fmla="*/ 73 w 196"/>
                  <a:gd name="T1" fmla="*/ 0 h 564"/>
                  <a:gd name="T2" fmla="*/ 0 w 196"/>
                  <a:gd name="T3" fmla="*/ 65 h 564"/>
                  <a:gd name="T4" fmla="*/ 0 w 196"/>
                  <a:gd name="T5" fmla="*/ 87 h 564"/>
                  <a:gd name="T6" fmla="*/ 24 w 196"/>
                  <a:gd name="T7" fmla="*/ 109 h 564"/>
                  <a:gd name="T8" fmla="*/ 24 w 196"/>
                  <a:gd name="T9" fmla="*/ 129 h 564"/>
                  <a:gd name="T10" fmla="*/ 0 w 196"/>
                  <a:gd name="T11" fmla="*/ 151 h 564"/>
                  <a:gd name="T12" fmla="*/ 49 w 196"/>
                  <a:gd name="T13" fmla="*/ 195 h 564"/>
                  <a:gd name="T14" fmla="*/ 49 w 196"/>
                  <a:gd name="T15" fmla="*/ 216 h 564"/>
                  <a:gd name="T16" fmla="*/ 24 w 196"/>
                  <a:gd name="T17" fmla="*/ 238 h 564"/>
                  <a:gd name="T18" fmla="*/ 24 w 196"/>
                  <a:gd name="T19" fmla="*/ 260 h 564"/>
                  <a:gd name="T20" fmla="*/ 49 w 196"/>
                  <a:gd name="T21" fmla="*/ 282 h 564"/>
                  <a:gd name="T22" fmla="*/ 49 w 196"/>
                  <a:gd name="T23" fmla="*/ 303 h 564"/>
                  <a:gd name="T24" fmla="*/ 24 w 196"/>
                  <a:gd name="T25" fmla="*/ 324 h 564"/>
                  <a:gd name="T26" fmla="*/ 49 w 196"/>
                  <a:gd name="T27" fmla="*/ 346 h 564"/>
                  <a:gd name="T28" fmla="*/ 49 w 196"/>
                  <a:gd name="T29" fmla="*/ 368 h 564"/>
                  <a:gd name="T30" fmla="*/ 0 w 196"/>
                  <a:gd name="T31" fmla="*/ 411 h 564"/>
                  <a:gd name="T32" fmla="*/ 0 w 196"/>
                  <a:gd name="T33" fmla="*/ 433 h 564"/>
                  <a:gd name="T34" fmla="*/ 24 w 196"/>
                  <a:gd name="T35" fmla="*/ 455 h 564"/>
                  <a:gd name="T36" fmla="*/ 24 w 196"/>
                  <a:gd name="T37" fmla="*/ 563 h 564"/>
                  <a:gd name="T38" fmla="*/ 195 w 196"/>
                  <a:gd name="T39" fmla="*/ 563 h 564"/>
                  <a:gd name="T40" fmla="*/ 195 w 196"/>
                  <a:gd name="T41" fmla="*/ 43 h 564"/>
                  <a:gd name="T42" fmla="*/ 146 w 196"/>
                  <a:gd name="T43" fmla="*/ 0 h 564"/>
                  <a:gd name="T44" fmla="*/ 73 w 196"/>
                  <a:gd name="T45" fmla="*/ 0 h 5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6"/>
                  <a:gd name="T70" fmla="*/ 0 h 564"/>
                  <a:gd name="T71" fmla="*/ 196 w 196"/>
                  <a:gd name="T72" fmla="*/ 564 h 56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6" h="564">
                    <a:moveTo>
                      <a:pt x="73" y="0"/>
                    </a:moveTo>
                    <a:lnTo>
                      <a:pt x="0" y="65"/>
                    </a:lnTo>
                    <a:lnTo>
                      <a:pt x="0" y="87"/>
                    </a:lnTo>
                    <a:lnTo>
                      <a:pt x="24" y="109"/>
                    </a:lnTo>
                    <a:lnTo>
                      <a:pt x="24" y="129"/>
                    </a:lnTo>
                    <a:lnTo>
                      <a:pt x="0" y="151"/>
                    </a:lnTo>
                    <a:lnTo>
                      <a:pt x="49" y="195"/>
                    </a:lnTo>
                    <a:lnTo>
                      <a:pt x="49" y="216"/>
                    </a:lnTo>
                    <a:lnTo>
                      <a:pt x="24" y="238"/>
                    </a:lnTo>
                    <a:lnTo>
                      <a:pt x="24" y="260"/>
                    </a:lnTo>
                    <a:lnTo>
                      <a:pt x="49" y="282"/>
                    </a:lnTo>
                    <a:lnTo>
                      <a:pt x="49" y="303"/>
                    </a:lnTo>
                    <a:lnTo>
                      <a:pt x="24" y="324"/>
                    </a:lnTo>
                    <a:lnTo>
                      <a:pt x="49" y="346"/>
                    </a:lnTo>
                    <a:lnTo>
                      <a:pt x="49" y="368"/>
                    </a:lnTo>
                    <a:lnTo>
                      <a:pt x="0" y="411"/>
                    </a:lnTo>
                    <a:lnTo>
                      <a:pt x="0" y="433"/>
                    </a:lnTo>
                    <a:lnTo>
                      <a:pt x="24" y="455"/>
                    </a:lnTo>
                    <a:lnTo>
                      <a:pt x="24" y="563"/>
                    </a:lnTo>
                    <a:lnTo>
                      <a:pt x="195" y="563"/>
                    </a:lnTo>
                    <a:lnTo>
                      <a:pt x="195" y="43"/>
                    </a:lnTo>
                    <a:lnTo>
                      <a:pt x="146" y="0"/>
                    </a:lnTo>
                    <a:lnTo>
                      <a:pt x="73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Oval 31"/>
              <p:cNvSpPr>
                <a:spLocks noChangeArrowheads="1"/>
              </p:cNvSpPr>
              <p:nvPr/>
            </p:nvSpPr>
            <p:spPr bwMode="auto">
              <a:xfrm>
                <a:off x="5760" y="2561"/>
                <a:ext cx="375" cy="33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" name="Freeform 32"/>
              <p:cNvSpPr>
                <a:spLocks/>
              </p:cNvSpPr>
              <p:nvPr/>
            </p:nvSpPr>
            <p:spPr bwMode="auto">
              <a:xfrm>
                <a:off x="5952" y="2081"/>
                <a:ext cx="73" cy="455"/>
              </a:xfrm>
              <a:custGeom>
                <a:avLst/>
                <a:gdLst>
                  <a:gd name="T0" fmla="*/ 0 w 73"/>
                  <a:gd name="T1" fmla="*/ 454 h 455"/>
                  <a:gd name="T2" fmla="*/ 0 w 73"/>
                  <a:gd name="T3" fmla="*/ 0 h 455"/>
                  <a:gd name="T4" fmla="*/ 24 w 73"/>
                  <a:gd name="T5" fmla="*/ 22 h 455"/>
                  <a:gd name="T6" fmla="*/ 24 w 73"/>
                  <a:gd name="T7" fmla="*/ 433 h 455"/>
                  <a:gd name="T8" fmla="*/ 48 w 73"/>
                  <a:gd name="T9" fmla="*/ 433 h 455"/>
                  <a:gd name="T10" fmla="*/ 48 w 73"/>
                  <a:gd name="T11" fmla="*/ 22 h 455"/>
                  <a:gd name="T12" fmla="*/ 72 w 73"/>
                  <a:gd name="T13" fmla="*/ 44 h 455"/>
                  <a:gd name="T14" fmla="*/ 72 w 73"/>
                  <a:gd name="T15" fmla="*/ 454 h 455"/>
                  <a:gd name="T16" fmla="*/ 0 w 73"/>
                  <a:gd name="T17" fmla="*/ 454 h 4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3"/>
                  <a:gd name="T28" fmla="*/ 0 h 455"/>
                  <a:gd name="T29" fmla="*/ 73 w 73"/>
                  <a:gd name="T30" fmla="*/ 455 h 4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3" h="455">
                    <a:moveTo>
                      <a:pt x="0" y="454"/>
                    </a:moveTo>
                    <a:lnTo>
                      <a:pt x="0" y="0"/>
                    </a:lnTo>
                    <a:lnTo>
                      <a:pt x="24" y="22"/>
                    </a:lnTo>
                    <a:lnTo>
                      <a:pt x="24" y="433"/>
                    </a:lnTo>
                    <a:lnTo>
                      <a:pt x="48" y="433"/>
                    </a:lnTo>
                    <a:lnTo>
                      <a:pt x="48" y="22"/>
                    </a:lnTo>
                    <a:lnTo>
                      <a:pt x="72" y="44"/>
                    </a:lnTo>
                    <a:lnTo>
                      <a:pt x="72" y="454"/>
                    </a:lnTo>
                    <a:lnTo>
                      <a:pt x="0" y="454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3"/>
              <p:cNvSpPr>
                <a:spLocks/>
              </p:cNvSpPr>
              <p:nvPr/>
            </p:nvSpPr>
            <p:spPr bwMode="auto">
              <a:xfrm>
                <a:off x="6049" y="2060"/>
                <a:ext cx="26" cy="520"/>
              </a:xfrm>
              <a:custGeom>
                <a:avLst/>
                <a:gdLst>
                  <a:gd name="T0" fmla="*/ 0 w 26"/>
                  <a:gd name="T1" fmla="*/ 519 h 520"/>
                  <a:gd name="T2" fmla="*/ 25 w 26"/>
                  <a:gd name="T3" fmla="*/ 497 h 520"/>
                  <a:gd name="T4" fmla="*/ 25 w 26"/>
                  <a:gd name="T5" fmla="*/ 0 h 520"/>
                  <a:gd name="T6" fmla="*/ 0 w 26"/>
                  <a:gd name="T7" fmla="*/ 21 h 520"/>
                  <a:gd name="T8" fmla="*/ 0 w 26"/>
                  <a:gd name="T9" fmla="*/ 519 h 5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520"/>
                  <a:gd name="T17" fmla="*/ 26 w 26"/>
                  <a:gd name="T18" fmla="*/ 520 h 5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520">
                    <a:moveTo>
                      <a:pt x="0" y="519"/>
                    </a:moveTo>
                    <a:lnTo>
                      <a:pt x="25" y="497"/>
                    </a:lnTo>
                    <a:lnTo>
                      <a:pt x="25" y="0"/>
                    </a:lnTo>
                    <a:lnTo>
                      <a:pt x="0" y="21"/>
                    </a:lnTo>
                    <a:lnTo>
                      <a:pt x="0" y="519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34"/>
              <p:cNvSpPr>
                <a:spLocks/>
              </p:cNvSpPr>
              <p:nvPr/>
            </p:nvSpPr>
            <p:spPr bwMode="auto">
              <a:xfrm>
                <a:off x="6000" y="2016"/>
                <a:ext cx="75" cy="66"/>
              </a:xfrm>
              <a:custGeom>
                <a:avLst/>
                <a:gdLst>
                  <a:gd name="T0" fmla="*/ 48 w 75"/>
                  <a:gd name="T1" fmla="*/ 65 h 66"/>
                  <a:gd name="T2" fmla="*/ 74 w 75"/>
                  <a:gd name="T3" fmla="*/ 44 h 66"/>
                  <a:gd name="T4" fmla="*/ 23 w 75"/>
                  <a:gd name="T5" fmla="*/ 0 h 66"/>
                  <a:gd name="T6" fmla="*/ 0 w 75"/>
                  <a:gd name="T7" fmla="*/ 22 h 66"/>
                  <a:gd name="T8" fmla="*/ 48 w 75"/>
                  <a:gd name="T9" fmla="*/ 65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66"/>
                  <a:gd name="T17" fmla="*/ 75 w 75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66">
                    <a:moveTo>
                      <a:pt x="48" y="65"/>
                    </a:moveTo>
                    <a:lnTo>
                      <a:pt x="74" y="44"/>
                    </a:lnTo>
                    <a:lnTo>
                      <a:pt x="23" y="0"/>
                    </a:lnTo>
                    <a:lnTo>
                      <a:pt x="0" y="22"/>
                    </a:lnTo>
                    <a:lnTo>
                      <a:pt x="48" y="65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Oval 35"/>
              <p:cNvSpPr>
                <a:spLocks noChangeArrowheads="1"/>
              </p:cNvSpPr>
              <p:nvPr/>
            </p:nvSpPr>
            <p:spPr bwMode="auto">
              <a:xfrm>
                <a:off x="5908" y="2756"/>
                <a:ext cx="82" cy="95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" name="Oval 36"/>
              <p:cNvSpPr>
                <a:spLocks noChangeArrowheads="1"/>
              </p:cNvSpPr>
              <p:nvPr/>
            </p:nvSpPr>
            <p:spPr bwMode="auto">
              <a:xfrm>
                <a:off x="5931" y="2756"/>
                <a:ext cx="59" cy="7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3" name="Group 62"/>
          <p:cNvGrpSpPr/>
          <p:nvPr/>
        </p:nvGrpSpPr>
        <p:grpSpPr>
          <a:xfrm>
            <a:off x="1619672" y="1268761"/>
            <a:ext cx="1944216" cy="307777"/>
            <a:chOff x="1619672" y="1844824"/>
            <a:chExt cx="1944216" cy="384721"/>
          </a:xfrm>
        </p:grpSpPr>
        <p:sp>
          <p:nvSpPr>
            <p:cNvPr id="53" name="Text Box 51"/>
            <p:cNvSpPr txBox="1">
              <a:spLocks noChangeArrowheads="1"/>
            </p:cNvSpPr>
            <p:nvPr/>
          </p:nvSpPr>
          <p:spPr bwMode="auto">
            <a:xfrm>
              <a:off x="1655661" y="1844824"/>
              <a:ext cx="1908227" cy="384721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smtClean="0"/>
                <a:t>Card data</a:t>
              </a:r>
            </a:p>
          </p:txBody>
        </p:sp>
        <p:sp>
          <p:nvSpPr>
            <p:cNvPr id="45" name="Line 53"/>
            <p:cNvSpPr>
              <a:spLocks noChangeShapeType="1"/>
            </p:cNvSpPr>
            <p:nvPr/>
          </p:nvSpPr>
          <p:spPr bwMode="auto">
            <a:xfrm>
              <a:off x="1619672" y="2204863"/>
              <a:ext cx="1944216" cy="0"/>
            </a:xfrm>
            <a:prstGeom prst="line">
              <a:avLst/>
            </a:prstGeom>
            <a:noFill/>
            <a:ln w="47625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64"/>
          <p:cNvGrpSpPr/>
          <p:nvPr/>
        </p:nvGrpSpPr>
        <p:grpSpPr>
          <a:xfrm>
            <a:off x="1619672" y="1969095"/>
            <a:ext cx="1944216" cy="307777"/>
            <a:chOff x="1619672" y="2852936"/>
            <a:chExt cx="1944216" cy="307777"/>
          </a:xfrm>
        </p:grpSpPr>
        <p:sp>
          <p:nvSpPr>
            <p:cNvPr id="48" name="Text Box 51"/>
            <p:cNvSpPr txBox="1">
              <a:spLocks noChangeArrowheads="1"/>
            </p:cNvSpPr>
            <p:nvPr/>
          </p:nvSpPr>
          <p:spPr bwMode="auto">
            <a:xfrm>
              <a:off x="1655661" y="2852936"/>
              <a:ext cx="1908227" cy="307777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/>
                <a:t>ATC, </a:t>
              </a:r>
              <a:r>
                <a:rPr lang="en-US" sz="1400" b="1" dirty="0" smtClean="0">
                  <a:solidFill>
                    <a:srgbClr val="7030A0"/>
                  </a:solidFill>
                </a:rPr>
                <a:t>ARQC, …</a:t>
              </a:r>
            </a:p>
          </p:txBody>
        </p:sp>
        <p:sp>
          <p:nvSpPr>
            <p:cNvPr id="49" name="Line 53"/>
            <p:cNvSpPr>
              <a:spLocks noChangeShapeType="1"/>
            </p:cNvSpPr>
            <p:nvPr/>
          </p:nvSpPr>
          <p:spPr bwMode="auto">
            <a:xfrm>
              <a:off x="1619672" y="3140967"/>
              <a:ext cx="1944216" cy="0"/>
            </a:xfrm>
            <a:prstGeom prst="line">
              <a:avLst/>
            </a:prstGeom>
            <a:noFill/>
            <a:ln w="47625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 Box 45"/>
          <p:cNvSpPr txBox="1">
            <a:spLocks noChangeArrowheads="1"/>
          </p:cNvSpPr>
          <p:nvPr/>
        </p:nvSpPr>
        <p:spPr bwMode="auto">
          <a:xfrm>
            <a:off x="9935517" y="836712"/>
            <a:ext cx="1657329" cy="30777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1400" b="1" dirty="0"/>
          </a:p>
        </p:txBody>
      </p:sp>
      <p:grpSp>
        <p:nvGrpSpPr>
          <p:cNvPr id="15" name="Group 67"/>
          <p:cNvGrpSpPr/>
          <p:nvPr/>
        </p:nvGrpSpPr>
        <p:grpSpPr>
          <a:xfrm>
            <a:off x="1619672" y="1609055"/>
            <a:ext cx="2232248" cy="307777"/>
            <a:chOff x="1619672" y="1916833"/>
            <a:chExt cx="2232248" cy="307777"/>
          </a:xfrm>
        </p:grpSpPr>
        <p:sp>
          <p:nvSpPr>
            <p:cNvPr id="69" name="Text Box 51"/>
            <p:cNvSpPr txBox="1">
              <a:spLocks noChangeArrowheads="1"/>
            </p:cNvSpPr>
            <p:nvPr/>
          </p:nvSpPr>
          <p:spPr bwMode="auto">
            <a:xfrm>
              <a:off x="1763688" y="1916833"/>
              <a:ext cx="2088232" cy="307777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smtClean="0"/>
                <a:t>Amount, currency, …</a:t>
              </a:r>
            </a:p>
          </p:txBody>
        </p:sp>
        <p:sp>
          <p:nvSpPr>
            <p:cNvPr id="71" name="Line 53"/>
            <p:cNvSpPr>
              <a:spLocks noChangeShapeType="1"/>
            </p:cNvSpPr>
            <p:nvPr/>
          </p:nvSpPr>
          <p:spPr bwMode="auto">
            <a:xfrm>
              <a:off x="1619672" y="2204864"/>
              <a:ext cx="1944216" cy="0"/>
            </a:xfrm>
            <a:prstGeom prst="line">
              <a:avLst/>
            </a:prstGeom>
            <a:noFill/>
            <a:ln w="47625">
              <a:solidFill>
                <a:srgbClr val="FF9933"/>
              </a:solidFill>
              <a:round/>
              <a:headEnd type="arrow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pic>
        <p:nvPicPr>
          <p:cNvPr id="70" name="Picture 5" descr="C:\Users\aswang\Pictures\Illustrations GEMALTO\icons16\POS Termina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1890768"/>
            <a:ext cx="1424037" cy="1322208"/>
          </a:xfrm>
          <a:prstGeom prst="rect">
            <a:avLst/>
          </a:prstGeom>
          <a:noFill/>
        </p:spPr>
      </p:pic>
      <p:sp>
        <p:nvSpPr>
          <p:cNvPr id="63" name="Rounded Rectangle 62"/>
          <p:cNvSpPr/>
          <p:nvPr/>
        </p:nvSpPr>
        <p:spPr>
          <a:xfrm>
            <a:off x="755576" y="4293096"/>
            <a:ext cx="7560840" cy="2016224"/>
          </a:xfrm>
          <a:prstGeom prst="roundRect">
            <a:avLst/>
          </a:prstGeom>
          <a:noFill/>
          <a:ln>
            <a:solidFill>
              <a:srgbClr val="FA82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Blip>
                <a:blip r:embed="rId8"/>
              </a:buBlip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Blip>
                <a:blip r:embed="rId8"/>
              </a:buBlip>
            </a:pPr>
            <a:r>
              <a:rPr lang="en-US" dirty="0" smtClean="0">
                <a:solidFill>
                  <a:schemeClr val="tx1"/>
                </a:solidFill>
              </a:rPr>
              <a:t>Card generates an Authorization </a:t>
            </a:r>
            <a:r>
              <a:rPr lang="en-US" dirty="0" err="1" smtClean="0">
                <a:solidFill>
                  <a:schemeClr val="tx1"/>
                </a:solidFill>
              </a:rPr>
              <a:t>ReQuest</a:t>
            </a:r>
            <a:r>
              <a:rPr lang="en-US" dirty="0" smtClean="0">
                <a:solidFill>
                  <a:schemeClr val="tx1"/>
                </a:solidFill>
              </a:rPr>
              <a:t> Cryptogram (ARQC).</a:t>
            </a:r>
          </a:p>
          <a:p>
            <a:pPr>
              <a:buBlip>
                <a:blip r:embed="rId8"/>
              </a:buBlip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Blip>
                <a:blip r:embed="rId8"/>
              </a:buBlip>
            </a:pPr>
            <a:r>
              <a:rPr lang="en-US" dirty="0" smtClean="0">
                <a:solidFill>
                  <a:schemeClr val="tx1"/>
                </a:solidFill>
              </a:rPr>
              <a:t>ARQC is the encryption of card and terminal data using a secret key specific to that card. This key can be retrieved by the issuer authorization system.</a:t>
            </a:r>
          </a:p>
          <a:p>
            <a:pPr>
              <a:buBlip>
                <a:blip r:embed="rId8"/>
              </a:buBlip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Blip>
                <a:blip r:embed="rId8"/>
              </a:buBlip>
            </a:pPr>
            <a:r>
              <a:rPr lang="en-US" dirty="0" smtClean="0">
                <a:solidFill>
                  <a:schemeClr val="tx1"/>
                </a:solidFill>
              </a:rPr>
              <a:t>ARQC is a DYNAMIC cryptogram: it is different for each transaction</a:t>
            </a:r>
          </a:p>
          <a:p>
            <a:pPr>
              <a:buBlip>
                <a:blip r:embed="rId8"/>
              </a:buBlip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CCD96F3-79E0-4EAB-BFC0-B274EED18326}" type="datetime1">
              <a:rPr lang="en-US" noProof="0" smtClean="0"/>
              <a:pPr/>
              <a:t>10/16/2012</a:t>
            </a:fld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41C4F74-3E80-478A-A9C6-C6801083CAF4}" type="slidenum">
              <a:rPr lang="en-US" noProof="0" smtClean="0"/>
              <a:pPr/>
              <a:t>15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smtClean="0"/>
              <a:t>Presentation title – Security level Arial (10pt)</a:t>
            </a:r>
            <a:endParaRPr lang="en-US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EMV chip transaction</a:t>
            </a:r>
            <a:endParaRPr lang="en-US" dirty="0"/>
          </a:p>
        </p:txBody>
      </p:sp>
      <p:grpSp>
        <p:nvGrpSpPr>
          <p:cNvPr id="2" name="Group 42"/>
          <p:cNvGrpSpPr/>
          <p:nvPr/>
        </p:nvGrpSpPr>
        <p:grpSpPr>
          <a:xfrm>
            <a:off x="-3708920" y="1412776"/>
            <a:ext cx="8208912" cy="3427560"/>
            <a:chOff x="-3276872" y="1851708"/>
            <a:chExt cx="8208912" cy="3427560"/>
          </a:xfrm>
        </p:grpSpPr>
        <p:pic>
          <p:nvPicPr>
            <p:cNvPr id="2065" name="Picture 17" descr="C:\Users\aswang\AppData\Local\Microsoft\Windows\Temporary Internet Files\Content.IE5\LVZ2HRSP\MC910217602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99792" y="3003836"/>
              <a:ext cx="2232248" cy="2275432"/>
            </a:xfrm>
            <a:prstGeom prst="rect">
              <a:avLst/>
            </a:prstGeom>
            <a:noFill/>
          </p:spPr>
        </p:pic>
        <p:grpSp>
          <p:nvGrpSpPr>
            <p:cNvPr id="7" name="Group 41"/>
            <p:cNvGrpSpPr/>
            <p:nvPr/>
          </p:nvGrpSpPr>
          <p:grpSpPr>
            <a:xfrm>
              <a:off x="-3276872" y="1851708"/>
              <a:ext cx="7057292" cy="3244872"/>
              <a:chOff x="-4284984" y="2145639"/>
              <a:chExt cx="8065404" cy="2950941"/>
            </a:xfrm>
          </p:grpSpPr>
          <p:sp>
            <p:nvSpPr>
              <p:cNvPr id="38" name="Arc 37"/>
              <p:cNvSpPr/>
              <p:nvPr/>
            </p:nvSpPr>
            <p:spPr>
              <a:xfrm>
                <a:off x="-4284984" y="2420888"/>
                <a:ext cx="7560840" cy="2675692"/>
              </a:xfrm>
              <a:prstGeom prst="arc">
                <a:avLst>
                  <a:gd name="adj1" fmla="val 20510674"/>
                  <a:gd name="adj2" fmla="val 21557176"/>
                </a:avLst>
              </a:prstGeom>
              <a:ln w="22225">
                <a:solidFill>
                  <a:srgbClr val="FA821E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lIns="0" tIns="0" rIns="1920240" bIns="914400" rtlCol="0" anchor="ctr" anchorCtr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Arc 38"/>
              <p:cNvSpPr/>
              <p:nvPr/>
            </p:nvSpPr>
            <p:spPr>
              <a:xfrm>
                <a:off x="-3780421" y="2145639"/>
                <a:ext cx="7560841" cy="2819708"/>
              </a:xfrm>
              <a:prstGeom prst="arc">
                <a:avLst>
                  <a:gd name="adj1" fmla="val 20055467"/>
                  <a:gd name="adj2" fmla="val 21448694"/>
                </a:avLst>
              </a:prstGeom>
              <a:ln w="22225">
                <a:solidFill>
                  <a:srgbClr val="FA821E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lIns="0" tIns="0" rIns="1920240" bIns="914400" rtlCol="0" anchor="ctr" anchorCtr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Arc 40"/>
              <p:cNvSpPr/>
              <p:nvPr/>
            </p:nvSpPr>
            <p:spPr>
              <a:xfrm>
                <a:off x="-4284984" y="2204864"/>
                <a:ext cx="7776864" cy="2891716"/>
              </a:xfrm>
              <a:prstGeom prst="arc">
                <a:avLst>
                  <a:gd name="adj1" fmla="val 20306224"/>
                  <a:gd name="adj2" fmla="val 21489399"/>
                </a:avLst>
              </a:prstGeom>
              <a:ln w="22225">
                <a:solidFill>
                  <a:srgbClr val="FA821E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lIns="0" tIns="0" rIns="1920240" bIns="914400" rtlCol="0" anchor="ctr" anchorCtr="0">
                <a:sp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4" name="TextBox 43"/>
          <p:cNvSpPr txBox="1"/>
          <p:nvPr/>
        </p:nvSpPr>
        <p:spPr>
          <a:xfrm>
            <a:off x="767180" y="1340768"/>
            <a:ext cx="13115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smtClean="0"/>
              <a:t>ATC</a:t>
            </a:r>
          </a:p>
          <a:p>
            <a:pPr algn="ctr"/>
            <a:r>
              <a:rPr lang="en-US" sz="2000" b="1" dirty="0" smtClean="0"/>
              <a:t>Amount</a:t>
            </a:r>
          </a:p>
          <a:p>
            <a:pPr algn="ctr"/>
            <a:r>
              <a:rPr lang="en-US" sz="2000" b="1" dirty="0" smtClean="0"/>
              <a:t>Currency</a:t>
            </a:r>
          </a:p>
          <a:p>
            <a:pPr algn="ctr"/>
            <a:r>
              <a:rPr lang="en-US" sz="2000" b="1" dirty="0" smtClean="0"/>
              <a:t>Date</a:t>
            </a:r>
          </a:p>
          <a:p>
            <a:pPr algn="ctr"/>
            <a:r>
              <a:rPr lang="en-US" sz="2000" b="1" dirty="0" smtClean="0"/>
              <a:t>…</a:t>
            </a:r>
          </a:p>
          <a:p>
            <a:pPr algn="ctr"/>
            <a:endParaRPr lang="en-US" sz="2000" b="1" dirty="0" smtClean="0">
              <a:solidFill>
                <a:srgbClr val="7030A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27784" y="4941168"/>
            <a:ext cx="3195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ARQC</a:t>
            </a:r>
          </a:p>
        </p:txBody>
      </p:sp>
      <p:grpSp>
        <p:nvGrpSpPr>
          <p:cNvPr id="8" name="Group 66"/>
          <p:cNvGrpSpPr/>
          <p:nvPr/>
        </p:nvGrpSpPr>
        <p:grpSpPr>
          <a:xfrm>
            <a:off x="1547664" y="3933056"/>
            <a:ext cx="1440160" cy="1296144"/>
            <a:chOff x="1547664" y="3933056"/>
            <a:chExt cx="1440160" cy="1296144"/>
          </a:xfrm>
        </p:grpSpPr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1547664" y="3933056"/>
              <a:ext cx="1440160" cy="1296144"/>
              <a:chOff x="4759" y="1399"/>
              <a:chExt cx="658" cy="521"/>
            </a:xfrm>
          </p:grpSpPr>
          <p:sp>
            <p:nvSpPr>
              <p:cNvPr id="46" name="Rectangle 25"/>
              <p:cNvSpPr>
                <a:spLocks noChangeArrowheads="1"/>
              </p:cNvSpPr>
              <p:nvPr/>
            </p:nvSpPr>
            <p:spPr bwMode="auto">
              <a:xfrm>
                <a:off x="4759" y="1804"/>
                <a:ext cx="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20675" indent="-320675" defTabSz="854075" eaLnBrk="0" hangingPunct="0"/>
                <a:endParaRPr lang="en-GB" sz="1200" b="1">
                  <a:solidFill>
                    <a:srgbClr val="000000"/>
                  </a:solidFill>
                </a:endParaRPr>
              </a:p>
            </p:txBody>
          </p:sp>
          <p:pic>
            <p:nvPicPr>
              <p:cNvPr id="47" name="Picture 26" descr="cogwheel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30000" contrast="-100000"/>
              </a:blip>
              <a:srcRect/>
              <a:stretch>
                <a:fillRect/>
              </a:stretch>
            </p:blipFill>
            <p:spPr bwMode="auto">
              <a:xfrm>
                <a:off x="4853" y="1399"/>
                <a:ext cx="386" cy="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0" name="Group 27"/>
              <p:cNvGrpSpPr>
                <a:grpSpLocks/>
              </p:cNvGrpSpPr>
              <p:nvPr/>
            </p:nvGrpSpPr>
            <p:grpSpPr bwMode="auto">
              <a:xfrm>
                <a:off x="5200" y="1442"/>
                <a:ext cx="217" cy="318"/>
                <a:chOff x="5760" y="2016"/>
                <a:chExt cx="400" cy="878"/>
              </a:xfrm>
            </p:grpSpPr>
            <p:sp>
              <p:nvSpPr>
                <p:cNvPr id="49" name="Freeform 28"/>
                <p:cNvSpPr>
                  <a:spLocks/>
                </p:cNvSpPr>
                <p:nvPr/>
              </p:nvSpPr>
              <p:spPr bwMode="auto">
                <a:xfrm>
                  <a:off x="5879" y="2016"/>
                  <a:ext cx="196" cy="564"/>
                </a:xfrm>
                <a:custGeom>
                  <a:avLst/>
                  <a:gdLst>
                    <a:gd name="T0" fmla="*/ 73 w 196"/>
                    <a:gd name="T1" fmla="*/ 0 h 564"/>
                    <a:gd name="T2" fmla="*/ 0 w 196"/>
                    <a:gd name="T3" fmla="*/ 65 h 564"/>
                    <a:gd name="T4" fmla="*/ 0 w 196"/>
                    <a:gd name="T5" fmla="*/ 87 h 564"/>
                    <a:gd name="T6" fmla="*/ 24 w 196"/>
                    <a:gd name="T7" fmla="*/ 109 h 564"/>
                    <a:gd name="T8" fmla="*/ 24 w 196"/>
                    <a:gd name="T9" fmla="*/ 131 h 564"/>
                    <a:gd name="T10" fmla="*/ 0 w 196"/>
                    <a:gd name="T11" fmla="*/ 151 h 564"/>
                    <a:gd name="T12" fmla="*/ 48 w 196"/>
                    <a:gd name="T13" fmla="*/ 195 h 564"/>
                    <a:gd name="T14" fmla="*/ 48 w 196"/>
                    <a:gd name="T15" fmla="*/ 217 h 564"/>
                    <a:gd name="T16" fmla="*/ 24 w 196"/>
                    <a:gd name="T17" fmla="*/ 238 h 564"/>
                    <a:gd name="T18" fmla="*/ 24 w 196"/>
                    <a:gd name="T19" fmla="*/ 260 h 564"/>
                    <a:gd name="T20" fmla="*/ 48 w 196"/>
                    <a:gd name="T21" fmla="*/ 282 h 564"/>
                    <a:gd name="T22" fmla="*/ 48 w 196"/>
                    <a:gd name="T23" fmla="*/ 304 h 564"/>
                    <a:gd name="T24" fmla="*/ 24 w 196"/>
                    <a:gd name="T25" fmla="*/ 325 h 564"/>
                    <a:gd name="T26" fmla="*/ 48 w 196"/>
                    <a:gd name="T27" fmla="*/ 346 h 564"/>
                    <a:gd name="T28" fmla="*/ 48 w 196"/>
                    <a:gd name="T29" fmla="*/ 368 h 564"/>
                    <a:gd name="T30" fmla="*/ 0 w 196"/>
                    <a:gd name="T31" fmla="*/ 412 h 564"/>
                    <a:gd name="T32" fmla="*/ 0 w 196"/>
                    <a:gd name="T33" fmla="*/ 433 h 564"/>
                    <a:gd name="T34" fmla="*/ 24 w 196"/>
                    <a:gd name="T35" fmla="*/ 455 h 564"/>
                    <a:gd name="T36" fmla="*/ 24 w 196"/>
                    <a:gd name="T37" fmla="*/ 563 h 564"/>
                    <a:gd name="T38" fmla="*/ 195 w 196"/>
                    <a:gd name="T39" fmla="*/ 563 h 564"/>
                    <a:gd name="T40" fmla="*/ 195 w 196"/>
                    <a:gd name="T41" fmla="*/ 44 h 564"/>
                    <a:gd name="T42" fmla="*/ 145 w 196"/>
                    <a:gd name="T43" fmla="*/ 0 h 564"/>
                    <a:gd name="T44" fmla="*/ 73 w 196"/>
                    <a:gd name="T45" fmla="*/ 0 h 56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96"/>
                    <a:gd name="T70" fmla="*/ 0 h 564"/>
                    <a:gd name="T71" fmla="*/ 196 w 196"/>
                    <a:gd name="T72" fmla="*/ 564 h 56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96" h="564">
                      <a:moveTo>
                        <a:pt x="73" y="0"/>
                      </a:moveTo>
                      <a:lnTo>
                        <a:pt x="0" y="65"/>
                      </a:lnTo>
                      <a:lnTo>
                        <a:pt x="0" y="87"/>
                      </a:lnTo>
                      <a:lnTo>
                        <a:pt x="24" y="109"/>
                      </a:lnTo>
                      <a:lnTo>
                        <a:pt x="24" y="131"/>
                      </a:lnTo>
                      <a:lnTo>
                        <a:pt x="0" y="151"/>
                      </a:lnTo>
                      <a:lnTo>
                        <a:pt x="48" y="195"/>
                      </a:lnTo>
                      <a:lnTo>
                        <a:pt x="48" y="217"/>
                      </a:lnTo>
                      <a:lnTo>
                        <a:pt x="24" y="238"/>
                      </a:lnTo>
                      <a:lnTo>
                        <a:pt x="24" y="260"/>
                      </a:lnTo>
                      <a:lnTo>
                        <a:pt x="48" y="282"/>
                      </a:lnTo>
                      <a:lnTo>
                        <a:pt x="48" y="304"/>
                      </a:lnTo>
                      <a:lnTo>
                        <a:pt x="24" y="325"/>
                      </a:lnTo>
                      <a:lnTo>
                        <a:pt x="48" y="346"/>
                      </a:lnTo>
                      <a:lnTo>
                        <a:pt x="48" y="368"/>
                      </a:lnTo>
                      <a:lnTo>
                        <a:pt x="0" y="412"/>
                      </a:lnTo>
                      <a:lnTo>
                        <a:pt x="0" y="433"/>
                      </a:lnTo>
                      <a:lnTo>
                        <a:pt x="24" y="455"/>
                      </a:lnTo>
                      <a:lnTo>
                        <a:pt x="24" y="563"/>
                      </a:lnTo>
                      <a:lnTo>
                        <a:pt x="195" y="563"/>
                      </a:lnTo>
                      <a:lnTo>
                        <a:pt x="195" y="44"/>
                      </a:lnTo>
                      <a:lnTo>
                        <a:pt x="145" y="0"/>
                      </a:lnTo>
                      <a:lnTo>
                        <a:pt x="73" y="0"/>
                      </a:lnTo>
                    </a:path>
                  </a:pathLst>
                </a:custGeom>
                <a:solidFill>
                  <a:schemeClr val="folHlink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Oval 29"/>
                <p:cNvSpPr>
                  <a:spLocks noChangeArrowheads="1"/>
                </p:cNvSpPr>
                <p:nvPr/>
              </p:nvSpPr>
              <p:spPr bwMode="auto">
                <a:xfrm>
                  <a:off x="5785" y="2539"/>
                  <a:ext cx="375" cy="333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1" name="Freeform 30"/>
                <p:cNvSpPr>
                  <a:spLocks/>
                </p:cNvSpPr>
                <p:nvPr/>
              </p:nvSpPr>
              <p:spPr bwMode="auto">
                <a:xfrm>
                  <a:off x="5854" y="2038"/>
                  <a:ext cx="196" cy="564"/>
                </a:xfrm>
                <a:custGeom>
                  <a:avLst/>
                  <a:gdLst>
                    <a:gd name="T0" fmla="*/ 73 w 196"/>
                    <a:gd name="T1" fmla="*/ 0 h 564"/>
                    <a:gd name="T2" fmla="*/ 0 w 196"/>
                    <a:gd name="T3" fmla="*/ 65 h 564"/>
                    <a:gd name="T4" fmla="*/ 0 w 196"/>
                    <a:gd name="T5" fmla="*/ 87 h 564"/>
                    <a:gd name="T6" fmla="*/ 24 w 196"/>
                    <a:gd name="T7" fmla="*/ 109 h 564"/>
                    <a:gd name="T8" fmla="*/ 24 w 196"/>
                    <a:gd name="T9" fmla="*/ 129 h 564"/>
                    <a:gd name="T10" fmla="*/ 0 w 196"/>
                    <a:gd name="T11" fmla="*/ 151 h 564"/>
                    <a:gd name="T12" fmla="*/ 49 w 196"/>
                    <a:gd name="T13" fmla="*/ 195 h 564"/>
                    <a:gd name="T14" fmla="*/ 49 w 196"/>
                    <a:gd name="T15" fmla="*/ 216 h 564"/>
                    <a:gd name="T16" fmla="*/ 24 w 196"/>
                    <a:gd name="T17" fmla="*/ 238 h 564"/>
                    <a:gd name="T18" fmla="*/ 24 w 196"/>
                    <a:gd name="T19" fmla="*/ 260 h 564"/>
                    <a:gd name="T20" fmla="*/ 49 w 196"/>
                    <a:gd name="T21" fmla="*/ 282 h 564"/>
                    <a:gd name="T22" fmla="*/ 49 w 196"/>
                    <a:gd name="T23" fmla="*/ 303 h 564"/>
                    <a:gd name="T24" fmla="*/ 24 w 196"/>
                    <a:gd name="T25" fmla="*/ 324 h 564"/>
                    <a:gd name="T26" fmla="*/ 49 w 196"/>
                    <a:gd name="T27" fmla="*/ 346 h 564"/>
                    <a:gd name="T28" fmla="*/ 49 w 196"/>
                    <a:gd name="T29" fmla="*/ 368 h 564"/>
                    <a:gd name="T30" fmla="*/ 0 w 196"/>
                    <a:gd name="T31" fmla="*/ 411 h 564"/>
                    <a:gd name="T32" fmla="*/ 0 w 196"/>
                    <a:gd name="T33" fmla="*/ 433 h 564"/>
                    <a:gd name="T34" fmla="*/ 24 w 196"/>
                    <a:gd name="T35" fmla="*/ 455 h 564"/>
                    <a:gd name="T36" fmla="*/ 24 w 196"/>
                    <a:gd name="T37" fmla="*/ 563 h 564"/>
                    <a:gd name="T38" fmla="*/ 195 w 196"/>
                    <a:gd name="T39" fmla="*/ 563 h 564"/>
                    <a:gd name="T40" fmla="*/ 195 w 196"/>
                    <a:gd name="T41" fmla="*/ 43 h 564"/>
                    <a:gd name="T42" fmla="*/ 146 w 196"/>
                    <a:gd name="T43" fmla="*/ 0 h 564"/>
                    <a:gd name="T44" fmla="*/ 73 w 196"/>
                    <a:gd name="T45" fmla="*/ 0 h 56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96"/>
                    <a:gd name="T70" fmla="*/ 0 h 564"/>
                    <a:gd name="T71" fmla="*/ 196 w 196"/>
                    <a:gd name="T72" fmla="*/ 564 h 56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96" h="564">
                      <a:moveTo>
                        <a:pt x="73" y="0"/>
                      </a:moveTo>
                      <a:lnTo>
                        <a:pt x="0" y="65"/>
                      </a:lnTo>
                      <a:lnTo>
                        <a:pt x="0" y="87"/>
                      </a:lnTo>
                      <a:lnTo>
                        <a:pt x="24" y="109"/>
                      </a:lnTo>
                      <a:lnTo>
                        <a:pt x="24" y="129"/>
                      </a:lnTo>
                      <a:lnTo>
                        <a:pt x="0" y="151"/>
                      </a:lnTo>
                      <a:lnTo>
                        <a:pt x="49" y="195"/>
                      </a:lnTo>
                      <a:lnTo>
                        <a:pt x="49" y="216"/>
                      </a:lnTo>
                      <a:lnTo>
                        <a:pt x="24" y="238"/>
                      </a:lnTo>
                      <a:lnTo>
                        <a:pt x="24" y="260"/>
                      </a:lnTo>
                      <a:lnTo>
                        <a:pt x="49" y="282"/>
                      </a:lnTo>
                      <a:lnTo>
                        <a:pt x="49" y="303"/>
                      </a:lnTo>
                      <a:lnTo>
                        <a:pt x="24" y="324"/>
                      </a:lnTo>
                      <a:lnTo>
                        <a:pt x="49" y="346"/>
                      </a:lnTo>
                      <a:lnTo>
                        <a:pt x="49" y="368"/>
                      </a:lnTo>
                      <a:lnTo>
                        <a:pt x="0" y="411"/>
                      </a:lnTo>
                      <a:lnTo>
                        <a:pt x="0" y="433"/>
                      </a:lnTo>
                      <a:lnTo>
                        <a:pt x="24" y="455"/>
                      </a:lnTo>
                      <a:lnTo>
                        <a:pt x="24" y="563"/>
                      </a:lnTo>
                      <a:lnTo>
                        <a:pt x="195" y="563"/>
                      </a:lnTo>
                      <a:lnTo>
                        <a:pt x="195" y="43"/>
                      </a:lnTo>
                      <a:lnTo>
                        <a:pt x="146" y="0"/>
                      </a:lnTo>
                      <a:lnTo>
                        <a:pt x="73" y="0"/>
                      </a:lnTo>
                    </a:path>
                  </a:pathLst>
                </a:custGeom>
                <a:solidFill>
                  <a:schemeClr val="folHlink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Oval 31"/>
                <p:cNvSpPr>
                  <a:spLocks noChangeArrowheads="1"/>
                </p:cNvSpPr>
                <p:nvPr/>
              </p:nvSpPr>
              <p:spPr bwMode="auto">
                <a:xfrm>
                  <a:off x="5760" y="2561"/>
                  <a:ext cx="375" cy="333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3" name="Freeform 32"/>
                <p:cNvSpPr>
                  <a:spLocks/>
                </p:cNvSpPr>
                <p:nvPr/>
              </p:nvSpPr>
              <p:spPr bwMode="auto">
                <a:xfrm>
                  <a:off x="5952" y="2081"/>
                  <a:ext cx="73" cy="455"/>
                </a:xfrm>
                <a:custGeom>
                  <a:avLst/>
                  <a:gdLst>
                    <a:gd name="T0" fmla="*/ 0 w 73"/>
                    <a:gd name="T1" fmla="*/ 454 h 455"/>
                    <a:gd name="T2" fmla="*/ 0 w 73"/>
                    <a:gd name="T3" fmla="*/ 0 h 455"/>
                    <a:gd name="T4" fmla="*/ 24 w 73"/>
                    <a:gd name="T5" fmla="*/ 22 h 455"/>
                    <a:gd name="T6" fmla="*/ 24 w 73"/>
                    <a:gd name="T7" fmla="*/ 433 h 455"/>
                    <a:gd name="T8" fmla="*/ 48 w 73"/>
                    <a:gd name="T9" fmla="*/ 433 h 455"/>
                    <a:gd name="T10" fmla="*/ 48 w 73"/>
                    <a:gd name="T11" fmla="*/ 22 h 455"/>
                    <a:gd name="T12" fmla="*/ 72 w 73"/>
                    <a:gd name="T13" fmla="*/ 44 h 455"/>
                    <a:gd name="T14" fmla="*/ 72 w 73"/>
                    <a:gd name="T15" fmla="*/ 454 h 455"/>
                    <a:gd name="T16" fmla="*/ 0 w 73"/>
                    <a:gd name="T17" fmla="*/ 454 h 45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3"/>
                    <a:gd name="T28" fmla="*/ 0 h 455"/>
                    <a:gd name="T29" fmla="*/ 73 w 73"/>
                    <a:gd name="T30" fmla="*/ 455 h 45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3" h="455">
                      <a:moveTo>
                        <a:pt x="0" y="454"/>
                      </a:moveTo>
                      <a:lnTo>
                        <a:pt x="0" y="0"/>
                      </a:lnTo>
                      <a:lnTo>
                        <a:pt x="24" y="22"/>
                      </a:lnTo>
                      <a:lnTo>
                        <a:pt x="24" y="433"/>
                      </a:lnTo>
                      <a:lnTo>
                        <a:pt x="48" y="433"/>
                      </a:lnTo>
                      <a:lnTo>
                        <a:pt x="48" y="22"/>
                      </a:lnTo>
                      <a:lnTo>
                        <a:pt x="72" y="44"/>
                      </a:lnTo>
                      <a:lnTo>
                        <a:pt x="72" y="454"/>
                      </a:lnTo>
                      <a:lnTo>
                        <a:pt x="0" y="454"/>
                      </a:lnTo>
                    </a:path>
                  </a:pathLst>
                </a:custGeom>
                <a:solidFill>
                  <a:schemeClr val="folHlink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33"/>
                <p:cNvSpPr>
                  <a:spLocks/>
                </p:cNvSpPr>
                <p:nvPr/>
              </p:nvSpPr>
              <p:spPr bwMode="auto">
                <a:xfrm>
                  <a:off x="6049" y="2060"/>
                  <a:ext cx="26" cy="520"/>
                </a:xfrm>
                <a:custGeom>
                  <a:avLst/>
                  <a:gdLst>
                    <a:gd name="T0" fmla="*/ 0 w 26"/>
                    <a:gd name="T1" fmla="*/ 519 h 520"/>
                    <a:gd name="T2" fmla="*/ 25 w 26"/>
                    <a:gd name="T3" fmla="*/ 497 h 520"/>
                    <a:gd name="T4" fmla="*/ 25 w 26"/>
                    <a:gd name="T5" fmla="*/ 0 h 520"/>
                    <a:gd name="T6" fmla="*/ 0 w 26"/>
                    <a:gd name="T7" fmla="*/ 21 h 520"/>
                    <a:gd name="T8" fmla="*/ 0 w 26"/>
                    <a:gd name="T9" fmla="*/ 519 h 5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520"/>
                    <a:gd name="T17" fmla="*/ 26 w 26"/>
                    <a:gd name="T18" fmla="*/ 520 h 5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520">
                      <a:moveTo>
                        <a:pt x="0" y="519"/>
                      </a:moveTo>
                      <a:lnTo>
                        <a:pt x="25" y="497"/>
                      </a:lnTo>
                      <a:lnTo>
                        <a:pt x="25" y="0"/>
                      </a:lnTo>
                      <a:lnTo>
                        <a:pt x="0" y="21"/>
                      </a:lnTo>
                      <a:lnTo>
                        <a:pt x="0" y="519"/>
                      </a:lnTo>
                    </a:path>
                  </a:pathLst>
                </a:custGeom>
                <a:solidFill>
                  <a:schemeClr val="folHlink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Freeform 34"/>
                <p:cNvSpPr>
                  <a:spLocks/>
                </p:cNvSpPr>
                <p:nvPr/>
              </p:nvSpPr>
              <p:spPr bwMode="auto">
                <a:xfrm>
                  <a:off x="6000" y="2016"/>
                  <a:ext cx="75" cy="66"/>
                </a:xfrm>
                <a:custGeom>
                  <a:avLst/>
                  <a:gdLst>
                    <a:gd name="T0" fmla="*/ 48 w 75"/>
                    <a:gd name="T1" fmla="*/ 65 h 66"/>
                    <a:gd name="T2" fmla="*/ 74 w 75"/>
                    <a:gd name="T3" fmla="*/ 44 h 66"/>
                    <a:gd name="T4" fmla="*/ 23 w 75"/>
                    <a:gd name="T5" fmla="*/ 0 h 66"/>
                    <a:gd name="T6" fmla="*/ 0 w 75"/>
                    <a:gd name="T7" fmla="*/ 22 h 66"/>
                    <a:gd name="T8" fmla="*/ 48 w 75"/>
                    <a:gd name="T9" fmla="*/ 65 h 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"/>
                    <a:gd name="T16" fmla="*/ 0 h 66"/>
                    <a:gd name="T17" fmla="*/ 75 w 75"/>
                    <a:gd name="T18" fmla="*/ 66 h 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" h="66">
                      <a:moveTo>
                        <a:pt x="48" y="65"/>
                      </a:moveTo>
                      <a:lnTo>
                        <a:pt x="74" y="44"/>
                      </a:lnTo>
                      <a:lnTo>
                        <a:pt x="23" y="0"/>
                      </a:lnTo>
                      <a:lnTo>
                        <a:pt x="0" y="22"/>
                      </a:lnTo>
                      <a:lnTo>
                        <a:pt x="48" y="65"/>
                      </a:lnTo>
                    </a:path>
                  </a:pathLst>
                </a:custGeom>
                <a:solidFill>
                  <a:schemeClr val="folHlink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Oval 35"/>
                <p:cNvSpPr>
                  <a:spLocks noChangeArrowheads="1"/>
                </p:cNvSpPr>
                <p:nvPr/>
              </p:nvSpPr>
              <p:spPr bwMode="auto">
                <a:xfrm>
                  <a:off x="5908" y="2756"/>
                  <a:ext cx="82" cy="95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7" name="Oval 36"/>
                <p:cNvSpPr>
                  <a:spLocks noChangeArrowheads="1"/>
                </p:cNvSpPr>
                <p:nvPr/>
              </p:nvSpPr>
              <p:spPr bwMode="auto">
                <a:xfrm>
                  <a:off x="5931" y="2756"/>
                  <a:ext cx="59" cy="73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sp>
          <p:nvSpPr>
            <p:cNvPr id="66" name="TextBox 65"/>
            <p:cNvSpPr txBox="1"/>
            <p:nvPr/>
          </p:nvSpPr>
          <p:spPr>
            <a:xfrm>
              <a:off x="1763445" y="4221088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3-DES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508104" y="1268760"/>
            <a:ext cx="3240360" cy="2308324"/>
          </a:xfrm>
          <a:prstGeom prst="rect">
            <a:avLst/>
          </a:prstGeom>
          <a:noFill/>
          <a:ln cap="sq">
            <a:solidFill>
              <a:srgbClr val="FF9933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n-US" dirty="0" smtClean="0"/>
              <a:t>ATC is a transaction counter</a:t>
            </a:r>
          </a:p>
          <a:p>
            <a:pPr>
              <a:buBlip>
                <a:blip r:embed="rId4"/>
              </a:buBlip>
            </a:pPr>
            <a:endParaRPr lang="en-US" dirty="0" smtClean="0"/>
          </a:p>
          <a:p>
            <a:pPr>
              <a:buBlip>
                <a:blip r:embed="rId4"/>
              </a:buBlip>
            </a:pPr>
            <a:r>
              <a:rPr lang="en-US" dirty="0" smtClean="0"/>
              <a:t>It is incremented for each transaction</a:t>
            </a:r>
          </a:p>
          <a:p>
            <a:pPr>
              <a:buBlip>
                <a:blip r:embed="rId4"/>
              </a:buBlip>
            </a:pPr>
            <a:endParaRPr lang="en-US" dirty="0" smtClean="0"/>
          </a:p>
          <a:p>
            <a:r>
              <a:rPr lang="en-US" dirty="0" smtClean="0">
                <a:solidFill>
                  <a:srgbClr val="FA821E"/>
                </a:solidFill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The card will never generate the same ARQC value twice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sz="1800" b="1" dirty="0" smtClean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CCD96F3-79E0-4EAB-BFC0-B274EED18326}" type="datetime1">
              <a:rPr lang="en-US" noProof="0" smtClean="0"/>
              <a:pPr/>
              <a:t>10/16/2012</a:t>
            </a:fld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41C4F74-3E80-478A-A9C6-C6801083CAF4}" type="slidenum">
              <a:rPr lang="en-US" noProof="0" smtClean="0"/>
              <a:pPr/>
              <a:t>16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smtClean="0"/>
              <a:t>Presentation title – Security level Arial (10pt)</a:t>
            </a:r>
            <a:endParaRPr lang="en-US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EMV contact transaction – Online</a:t>
            </a:r>
            <a:endParaRPr lang="en-US" dirty="0"/>
          </a:p>
        </p:txBody>
      </p:sp>
      <p:grpSp>
        <p:nvGrpSpPr>
          <p:cNvPr id="7" name="Group 34"/>
          <p:cNvGrpSpPr/>
          <p:nvPr/>
        </p:nvGrpSpPr>
        <p:grpSpPr>
          <a:xfrm>
            <a:off x="6778292" y="1521792"/>
            <a:ext cx="2095300" cy="1911713"/>
            <a:chOff x="6169930" y="4438385"/>
            <a:chExt cx="2095300" cy="1911713"/>
          </a:xfrm>
        </p:grpSpPr>
        <p:pic>
          <p:nvPicPr>
            <p:cNvPr id="72" name="Picture 3" descr="C:\Users\aswang\Pictures\Illustrations GEMALTO\icons4\Serve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95886" y="5223969"/>
              <a:ext cx="978180" cy="908234"/>
            </a:xfrm>
            <a:prstGeom prst="rect">
              <a:avLst/>
            </a:prstGeom>
            <a:noFill/>
          </p:spPr>
        </p:pic>
        <p:grpSp>
          <p:nvGrpSpPr>
            <p:cNvPr id="8" name="Group 28"/>
            <p:cNvGrpSpPr/>
            <p:nvPr/>
          </p:nvGrpSpPr>
          <p:grpSpPr>
            <a:xfrm>
              <a:off x="6169930" y="4438385"/>
              <a:ext cx="2095300" cy="1911713"/>
              <a:chOff x="6538055" y="4521510"/>
              <a:chExt cx="2095300" cy="1911713"/>
            </a:xfrm>
          </p:grpSpPr>
          <p:pic>
            <p:nvPicPr>
              <p:cNvPr id="74" name="Picture 3" descr="d:\Documents and Settings\aswang\Local Settings\Temporary Internet Files\Content.IE5\5A0TSZBR\MCj04403800000[1].pn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7186866" y="5097574"/>
                <a:ext cx="1446489" cy="13356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5" name="TextBox 74"/>
              <p:cNvSpPr txBox="1"/>
              <p:nvPr/>
            </p:nvSpPr>
            <p:spPr>
              <a:xfrm>
                <a:off x="6538055" y="4521510"/>
                <a:ext cx="2066591" cy="584775"/>
              </a:xfrm>
              <a:prstGeom prst="rect">
                <a:avLst/>
              </a:prstGeom>
              <a:noFill/>
              <a:ln w="19050">
                <a:solidFill>
                  <a:srgbClr val="FF9933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Issuer</a:t>
                </a:r>
                <a:br>
                  <a:rPr lang="en-US" sz="1600" i="1" dirty="0" smtClean="0"/>
                </a:br>
                <a:r>
                  <a:rPr lang="en-US" sz="1600" i="1" dirty="0" smtClean="0"/>
                  <a:t>authorization system</a:t>
                </a:r>
                <a:endParaRPr lang="en-US" sz="1600" i="1" dirty="0"/>
              </a:p>
            </p:txBody>
          </p:sp>
        </p:grp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7668344" y="3105968"/>
            <a:ext cx="1008112" cy="827088"/>
            <a:chOff x="4759" y="1399"/>
            <a:chExt cx="658" cy="521"/>
          </a:xfrm>
        </p:grpSpPr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4759" y="1804"/>
              <a:ext cx="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20675" indent="-320675" defTabSz="854075" eaLnBrk="0" hangingPunct="0"/>
              <a:endParaRPr lang="en-GB" sz="1200" b="1">
                <a:solidFill>
                  <a:srgbClr val="000000"/>
                </a:solidFill>
              </a:endParaRPr>
            </a:p>
          </p:txBody>
        </p:sp>
        <p:pic>
          <p:nvPicPr>
            <p:cNvPr id="79" name="Picture 26" descr="cogwheel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0000" contrast="-100000"/>
            </a:blip>
            <a:srcRect/>
            <a:stretch>
              <a:fillRect/>
            </a:stretch>
          </p:blipFill>
          <p:spPr bwMode="auto">
            <a:xfrm>
              <a:off x="4853" y="1399"/>
              <a:ext cx="38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27"/>
            <p:cNvGrpSpPr>
              <a:grpSpLocks/>
            </p:cNvGrpSpPr>
            <p:nvPr/>
          </p:nvGrpSpPr>
          <p:grpSpPr bwMode="auto">
            <a:xfrm>
              <a:off x="5200" y="1442"/>
              <a:ext cx="217" cy="318"/>
              <a:chOff x="5760" y="2016"/>
              <a:chExt cx="400" cy="878"/>
            </a:xfrm>
          </p:grpSpPr>
          <p:sp>
            <p:nvSpPr>
              <p:cNvPr id="81" name="Freeform 28"/>
              <p:cNvSpPr>
                <a:spLocks/>
              </p:cNvSpPr>
              <p:nvPr/>
            </p:nvSpPr>
            <p:spPr bwMode="auto">
              <a:xfrm>
                <a:off x="5879" y="2016"/>
                <a:ext cx="196" cy="564"/>
              </a:xfrm>
              <a:custGeom>
                <a:avLst/>
                <a:gdLst>
                  <a:gd name="T0" fmla="*/ 73 w 196"/>
                  <a:gd name="T1" fmla="*/ 0 h 564"/>
                  <a:gd name="T2" fmla="*/ 0 w 196"/>
                  <a:gd name="T3" fmla="*/ 65 h 564"/>
                  <a:gd name="T4" fmla="*/ 0 w 196"/>
                  <a:gd name="T5" fmla="*/ 87 h 564"/>
                  <a:gd name="T6" fmla="*/ 24 w 196"/>
                  <a:gd name="T7" fmla="*/ 109 h 564"/>
                  <a:gd name="T8" fmla="*/ 24 w 196"/>
                  <a:gd name="T9" fmla="*/ 131 h 564"/>
                  <a:gd name="T10" fmla="*/ 0 w 196"/>
                  <a:gd name="T11" fmla="*/ 151 h 564"/>
                  <a:gd name="T12" fmla="*/ 48 w 196"/>
                  <a:gd name="T13" fmla="*/ 195 h 564"/>
                  <a:gd name="T14" fmla="*/ 48 w 196"/>
                  <a:gd name="T15" fmla="*/ 217 h 564"/>
                  <a:gd name="T16" fmla="*/ 24 w 196"/>
                  <a:gd name="T17" fmla="*/ 238 h 564"/>
                  <a:gd name="T18" fmla="*/ 24 w 196"/>
                  <a:gd name="T19" fmla="*/ 260 h 564"/>
                  <a:gd name="T20" fmla="*/ 48 w 196"/>
                  <a:gd name="T21" fmla="*/ 282 h 564"/>
                  <a:gd name="T22" fmla="*/ 48 w 196"/>
                  <a:gd name="T23" fmla="*/ 304 h 564"/>
                  <a:gd name="T24" fmla="*/ 24 w 196"/>
                  <a:gd name="T25" fmla="*/ 325 h 564"/>
                  <a:gd name="T26" fmla="*/ 48 w 196"/>
                  <a:gd name="T27" fmla="*/ 346 h 564"/>
                  <a:gd name="T28" fmla="*/ 48 w 196"/>
                  <a:gd name="T29" fmla="*/ 368 h 564"/>
                  <a:gd name="T30" fmla="*/ 0 w 196"/>
                  <a:gd name="T31" fmla="*/ 412 h 564"/>
                  <a:gd name="T32" fmla="*/ 0 w 196"/>
                  <a:gd name="T33" fmla="*/ 433 h 564"/>
                  <a:gd name="T34" fmla="*/ 24 w 196"/>
                  <a:gd name="T35" fmla="*/ 455 h 564"/>
                  <a:gd name="T36" fmla="*/ 24 w 196"/>
                  <a:gd name="T37" fmla="*/ 563 h 564"/>
                  <a:gd name="T38" fmla="*/ 195 w 196"/>
                  <a:gd name="T39" fmla="*/ 563 h 564"/>
                  <a:gd name="T40" fmla="*/ 195 w 196"/>
                  <a:gd name="T41" fmla="*/ 44 h 564"/>
                  <a:gd name="T42" fmla="*/ 145 w 196"/>
                  <a:gd name="T43" fmla="*/ 0 h 564"/>
                  <a:gd name="T44" fmla="*/ 73 w 196"/>
                  <a:gd name="T45" fmla="*/ 0 h 5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6"/>
                  <a:gd name="T70" fmla="*/ 0 h 564"/>
                  <a:gd name="T71" fmla="*/ 196 w 196"/>
                  <a:gd name="T72" fmla="*/ 564 h 56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6" h="564">
                    <a:moveTo>
                      <a:pt x="73" y="0"/>
                    </a:moveTo>
                    <a:lnTo>
                      <a:pt x="0" y="65"/>
                    </a:lnTo>
                    <a:lnTo>
                      <a:pt x="0" y="87"/>
                    </a:lnTo>
                    <a:lnTo>
                      <a:pt x="24" y="109"/>
                    </a:lnTo>
                    <a:lnTo>
                      <a:pt x="24" y="131"/>
                    </a:lnTo>
                    <a:lnTo>
                      <a:pt x="0" y="151"/>
                    </a:lnTo>
                    <a:lnTo>
                      <a:pt x="48" y="195"/>
                    </a:lnTo>
                    <a:lnTo>
                      <a:pt x="48" y="217"/>
                    </a:lnTo>
                    <a:lnTo>
                      <a:pt x="24" y="238"/>
                    </a:lnTo>
                    <a:lnTo>
                      <a:pt x="24" y="260"/>
                    </a:lnTo>
                    <a:lnTo>
                      <a:pt x="48" y="282"/>
                    </a:lnTo>
                    <a:lnTo>
                      <a:pt x="48" y="304"/>
                    </a:lnTo>
                    <a:lnTo>
                      <a:pt x="24" y="325"/>
                    </a:lnTo>
                    <a:lnTo>
                      <a:pt x="48" y="346"/>
                    </a:lnTo>
                    <a:lnTo>
                      <a:pt x="48" y="368"/>
                    </a:lnTo>
                    <a:lnTo>
                      <a:pt x="0" y="412"/>
                    </a:lnTo>
                    <a:lnTo>
                      <a:pt x="0" y="433"/>
                    </a:lnTo>
                    <a:lnTo>
                      <a:pt x="24" y="455"/>
                    </a:lnTo>
                    <a:lnTo>
                      <a:pt x="24" y="563"/>
                    </a:lnTo>
                    <a:lnTo>
                      <a:pt x="195" y="563"/>
                    </a:lnTo>
                    <a:lnTo>
                      <a:pt x="195" y="44"/>
                    </a:lnTo>
                    <a:lnTo>
                      <a:pt x="145" y="0"/>
                    </a:lnTo>
                    <a:lnTo>
                      <a:pt x="73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Oval 29"/>
              <p:cNvSpPr>
                <a:spLocks noChangeArrowheads="1"/>
              </p:cNvSpPr>
              <p:nvPr/>
            </p:nvSpPr>
            <p:spPr bwMode="auto">
              <a:xfrm>
                <a:off x="5785" y="2539"/>
                <a:ext cx="375" cy="33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" name="Freeform 30"/>
              <p:cNvSpPr>
                <a:spLocks/>
              </p:cNvSpPr>
              <p:nvPr/>
            </p:nvSpPr>
            <p:spPr bwMode="auto">
              <a:xfrm>
                <a:off x="5854" y="2038"/>
                <a:ext cx="196" cy="564"/>
              </a:xfrm>
              <a:custGeom>
                <a:avLst/>
                <a:gdLst>
                  <a:gd name="T0" fmla="*/ 73 w 196"/>
                  <a:gd name="T1" fmla="*/ 0 h 564"/>
                  <a:gd name="T2" fmla="*/ 0 w 196"/>
                  <a:gd name="T3" fmla="*/ 65 h 564"/>
                  <a:gd name="T4" fmla="*/ 0 w 196"/>
                  <a:gd name="T5" fmla="*/ 87 h 564"/>
                  <a:gd name="T6" fmla="*/ 24 w 196"/>
                  <a:gd name="T7" fmla="*/ 109 h 564"/>
                  <a:gd name="T8" fmla="*/ 24 w 196"/>
                  <a:gd name="T9" fmla="*/ 129 h 564"/>
                  <a:gd name="T10" fmla="*/ 0 w 196"/>
                  <a:gd name="T11" fmla="*/ 151 h 564"/>
                  <a:gd name="T12" fmla="*/ 49 w 196"/>
                  <a:gd name="T13" fmla="*/ 195 h 564"/>
                  <a:gd name="T14" fmla="*/ 49 w 196"/>
                  <a:gd name="T15" fmla="*/ 216 h 564"/>
                  <a:gd name="T16" fmla="*/ 24 w 196"/>
                  <a:gd name="T17" fmla="*/ 238 h 564"/>
                  <a:gd name="T18" fmla="*/ 24 w 196"/>
                  <a:gd name="T19" fmla="*/ 260 h 564"/>
                  <a:gd name="T20" fmla="*/ 49 w 196"/>
                  <a:gd name="T21" fmla="*/ 282 h 564"/>
                  <a:gd name="T22" fmla="*/ 49 w 196"/>
                  <a:gd name="T23" fmla="*/ 303 h 564"/>
                  <a:gd name="T24" fmla="*/ 24 w 196"/>
                  <a:gd name="T25" fmla="*/ 324 h 564"/>
                  <a:gd name="T26" fmla="*/ 49 w 196"/>
                  <a:gd name="T27" fmla="*/ 346 h 564"/>
                  <a:gd name="T28" fmla="*/ 49 w 196"/>
                  <a:gd name="T29" fmla="*/ 368 h 564"/>
                  <a:gd name="T30" fmla="*/ 0 w 196"/>
                  <a:gd name="T31" fmla="*/ 411 h 564"/>
                  <a:gd name="T32" fmla="*/ 0 w 196"/>
                  <a:gd name="T33" fmla="*/ 433 h 564"/>
                  <a:gd name="T34" fmla="*/ 24 w 196"/>
                  <a:gd name="T35" fmla="*/ 455 h 564"/>
                  <a:gd name="T36" fmla="*/ 24 w 196"/>
                  <a:gd name="T37" fmla="*/ 563 h 564"/>
                  <a:gd name="T38" fmla="*/ 195 w 196"/>
                  <a:gd name="T39" fmla="*/ 563 h 564"/>
                  <a:gd name="T40" fmla="*/ 195 w 196"/>
                  <a:gd name="T41" fmla="*/ 43 h 564"/>
                  <a:gd name="T42" fmla="*/ 146 w 196"/>
                  <a:gd name="T43" fmla="*/ 0 h 564"/>
                  <a:gd name="T44" fmla="*/ 73 w 196"/>
                  <a:gd name="T45" fmla="*/ 0 h 5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6"/>
                  <a:gd name="T70" fmla="*/ 0 h 564"/>
                  <a:gd name="T71" fmla="*/ 196 w 196"/>
                  <a:gd name="T72" fmla="*/ 564 h 56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6" h="564">
                    <a:moveTo>
                      <a:pt x="73" y="0"/>
                    </a:moveTo>
                    <a:lnTo>
                      <a:pt x="0" y="65"/>
                    </a:lnTo>
                    <a:lnTo>
                      <a:pt x="0" y="87"/>
                    </a:lnTo>
                    <a:lnTo>
                      <a:pt x="24" y="109"/>
                    </a:lnTo>
                    <a:lnTo>
                      <a:pt x="24" y="129"/>
                    </a:lnTo>
                    <a:lnTo>
                      <a:pt x="0" y="151"/>
                    </a:lnTo>
                    <a:lnTo>
                      <a:pt x="49" y="195"/>
                    </a:lnTo>
                    <a:lnTo>
                      <a:pt x="49" y="216"/>
                    </a:lnTo>
                    <a:lnTo>
                      <a:pt x="24" y="238"/>
                    </a:lnTo>
                    <a:lnTo>
                      <a:pt x="24" y="260"/>
                    </a:lnTo>
                    <a:lnTo>
                      <a:pt x="49" y="282"/>
                    </a:lnTo>
                    <a:lnTo>
                      <a:pt x="49" y="303"/>
                    </a:lnTo>
                    <a:lnTo>
                      <a:pt x="24" y="324"/>
                    </a:lnTo>
                    <a:lnTo>
                      <a:pt x="49" y="346"/>
                    </a:lnTo>
                    <a:lnTo>
                      <a:pt x="49" y="368"/>
                    </a:lnTo>
                    <a:lnTo>
                      <a:pt x="0" y="411"/>
                    </a:lnTo>
                    <a:lnTo>
                      <a:pt x="0" y="433"/>
                    </a:lnTo>
                    <a:lnTo>
                      <a:pt x="24" y="455"/>
                    </a:lnTo>
                    <a:lnTo>
                      <a:pt x="24" y="563"/>
                    </a:lnTo>
                    <a:lnTo>
                      <a:pt x="195" y="563"/>
                    </a:lnTo>
                    <a:lnTo>
                      <a:pt x="195" y="43"/>
                    </a:lnTo>
                    <a:lnTo>
                      <a:pt x="146" y="0"/>
                    </a:lnTo>
                    <a:lnTo>
                      <a:pt x="73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Oval 31"/>
              <p:cNvSpPr>
                <a:spLocks noChangeArrowheads="1"/>
              </p:cNvSpPr>
              <p:nvPr/>
            </p:nvSpPr>
            <p:spPr bwMode="auto">
              <a:xfrm>
                <a:off x="5760" y="2561"/>
                <a:ext cx="375" cy="33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5" name="Freeform 32"/>
              <p:cNvSpPr>
                <a:spLocks/>
              </p:cNvSpPr>
              <p:nvPr/>
            </p:nvSpPr>
            <p:spPr bwMode="auto">
              <a:xfrm>
                <a:off x="5952" y="2081"/>
                <a:ext cx="73" cy="455"/>
              </a:xfrm>
              <a:custGeom>
                <a:avLst/>
                <a:gdLst>
                  <a:gd name="T0" fmla="*/ 0 w 73"/>
                  <a:gd name="T1" fmla="*/ 454 h 455"/>
                  <a:gd name="T2" fmla="*/ 0 w 73"/>
                  <a:gd name="T3" fmla="*/ 0 h 455"/>
                  <a:gd name="T4" fmla="*/ 24 w 73"/>
                  <a:gd name="T5" fmla="*/ 22 h 455"/>
                  <a:gd name="T6" fmla="*/ 24 w 73"/>
                  <a:gd name="T7" fmla="*/ 433 h 455"/>
                  <a:gd name="T8" fmla="*/ 48 w 73"/>
                  <a:gd name="T9" fmla="*/ 433 h 455"/>
                  <a:gd name="T10" fmla="*/ 48 w 73"/>
                  <a:gd name="T11" fmla="*/ 22 h 455"/>
                  <a:gd name="T12" fmla="*/ 72 w 73"/>
                  <a:gd name="T13" fmla="*/ 44 h 455"/>
                  <a:gd name="T14" fmla="*/ 72 w 73"/>
                  <a:gd name="T15" fmla="*/ 454 h 455"/>
                  <a:gd name="T16" fmla="*/ 0 w 73"/>
                  <a:gd name="T17" fmla="*/ 454 h 4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3"/>
                  <a:gd name="T28" fmla="*/ 0 h 455"/>
                  <a:gd name="T29" fmla="*/ 73 w 73"/>
                  <a:gd name="T30" fmla="*/ 455 h 4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3" h="455">
                    <a:moveTo>
                      <a:pt x="0" y="454"/>
                    </a:moveTo>
                    <a:lnTo>
                      <a:pt x="0" y="0"/>
                    </a:lnTo>
                    <a:lnTo>
                      <a:pt x="24" y="22"/>
                    </a:lnTo>
                    <a:lnTo>
                      <a:pt x="24" y="433"/>
                    </a:lnTo>
                    <a:lnTo>
                      <a:pt x="48" y="433"/>
                    </a:lnTo>
                    <a:lnTo>
                      <a:pt x="48" y="22"/>
                    </a:lnTo>
                    <a:lnTo>
                      <a:pt x="72" y="44"/>
                    </a:lnTo>
                    <a:lnTo>
                      <a:pt x="72" y="454"/>
                    </a:lnTo>
                    <a:lnTo>
                      <a:pt x="0" y="454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33"/>
              <p:cNvSpPr>
                <a:spLocks/>
              </p:cNvSpPr>
              <p:nvPr/>
            </p:nvSpPr>
            <p:spPr bwMode="auto">
              <a:xfrm>
                <a:off x="6049" y="2060"/>
                <a:ext cx="26" cy="520"/>
              </a:xfrm>
              <a:custGeom>
                <a:avLst/>
                <a:gdLst>
                  <a:gd name="T0" fmla="*/ 0 w 26"/>
                  <a:gd name="T1" fmla="*/ 519 h 520"/>
                  <a:gd name="T2" fmla="*/ 25 w 26"/>
                  <a:gd name="T3" fmla="*/ 497 h 520"/>
                  <a:gd name="T4" fmla="*/ 25 w 26"/>
                  <a:gd name="T5" fmla="*/ 0 h 520"/>
                  <a:gd name="T6" fmla="*/ 0 w 26"/>
                  <a:gd name="T7" fmla="*/ 21 h 520"/>
                  <a:gd name="T8" fmla="*/ 0 w 26"/>
                  <a:gd name="T9" fmla="*/ 519 h 5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520"/>
                  <a:gd name="T17" fmla="*/ 26 w 26"/>
                  <a:gd name="T18" fmla="*/ 520 h 5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520">
                    <a:moveTo>
                      <a:pt x="0" y="519"/>
                    </a:moveTo>
                    <a:lnTo>
                      <a:pt x="25" y="497"/>
                    </a:lnTo>
                    <a:lnTo>
                      <a:pt x="25" y="0"/>
                    </a:lnTo>
                    <a:lnTo>
                      <a:pt x="0" y="21"/>
                    </a:lnTo>
                    <a:lnTo>
                      <a:pt x="0" y="519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34"/>
              <p:cNvSpPr>
                <a:spLocks/>
              </p:cNvSpPr>
              <p:nvPr/>
            </p:nvSpPr>
            <p:spPr bwMode="auto">
              <a:xfrm>
                <a:off x="6000" y="2016"/>
                <a:ext cx="75" cy="66"/>
              </a:xfrm>
              <a:custGeom>
                <a:avLst/>
                <a:gdLst>
                  <a:gd name="T0" fmla="*/ 48 w 75"/>
                  <a:gd name="T1" fmla="*/ 65 h 66"/>
                  <a:gd name="T2" fmla="*/ 74 w 75"/>
                  <a:gd name="T3" fmla="*/ 44 h 66"/>
                  <a:gd name="T4" fmla="*/ 23 w 75"/>
                  <a:gd name="T5" fmla="*/ 0 h 66"/>
                  <a:gd name="T6" fmla="*/ 0 w 75"/>
                  <a:gd name="T7" fmla="*/ 22 h 66"/>
                  <a:gd name="T8" fmla="*/ 48 w 75"/>
                  <a:gd name="T9" fmla="*/ 65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66"/>
                  <a:gd name="T17" fmla="*/ 75 w 75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66">
                    <a:moveTo>
                      <a:pt x="48" y="65"/>
                    </a:moveTo>
                    <a:lnTo>
                      <a:pt x="74" y="44"/>
                    </a:lnTo>
                    <a:lnTo>
                      <a:pt x="23" y="0"/>
                    </a:lnTo>
                    <a:lnTo>
                      <a:pt x="0" y="22"/>
                    </a:lnTo>
                    <a:lnTo>
                      <a:pt x="48" y="65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Oval 35"/>
              <p:cNvSpPr>
                <a:spLocks noChangeArrowheads="1"/>
              </p:cNvSpPr>
              <p:nvPr/>
            </p:nvSpPr>
            <p:spPr bwMode="auto">
              <a:xfrm>
                <a:off x="5908" y="2756"/>
                <a:ext cx="82" cy="95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9" name="Oval 36"/>
              <p:cNvSpPr>
                <a:spLocks noChangeArrowheads="1"/>
              </p:cNvSpPr>
              <p:nvPr/>
            </p:nvSpPr>
            <p:spPr bwMode="auto">
              <a:xfrm>
                <a:off x="5931" y="2756"/>
                <a:ext cx="59" cy="7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pic>
        <p:nvPicPr>
          <p:cNvPr id="31" name="Picture 4" descr="C:\Users\aswang\Pictures\Illustrations GEMALTO\icons10\Contact banking card.png"/>
          <p:cNvPicPr>
            <a:picLocks noChangeAspect="1" noChangeArrowheads="1"/>
          </p:cNvPicPr>
          <p:nvPr/>
        </p:nvPicPr>
        <p:blipFill>
          <a:blip r:embed="rId6" cstate="print"/>
          <a:srcRect l="26661" t="23752" r="17790" b="30603"/>
          <a:stretch>
            <a:fillRect/>
          </a:stretch>
        </p:blipFill>
        <p:spPr bwMode="auto">
          <a:xfrm>
            <a:off x="251520" y="2135260"/>
            <a:ext cx="1318161" cy="1005708"/>
          </a:xfrm>
          <a:prstGeom prst="rect">
            <a:avLst/>
          </a:prstGeom>
          <a:noFill/>
        </p:spPr>
      </p:pic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179512" y="2780928"/>
            <a:ext cx="1008112" cy="827088"/>
            <a:chOff x="4759" y="1399"/>
            <a:chExt cx="658" cy="521"/>
          </a:xfrm>
        </p:grpSpPr>
        <p:sp>
          <p:nvSpPr>
            <p:cNvPr id="33" name="Rectangle 25"/>
            <p:cNvSpPr>
              <a:spLocks noChangeArrowheads="1"/>
            </p:cNvSpPr>
            <p:nvPr/>
          </p:nvSpPr>
          <p:spPr bwMode="auto">
            <a:xfrm>
              <a:off x="4759" y="1804"/>
              <a:ext cx="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20675" indent="-320675" defTabSz="854075" eaLnBrk="0" hangingPunct="0"/>
              <a:endParaRPr lang="en-GB" sz="1200" b="1">
                <a:solidFill>
                  <a:srgbClr val="000000"/>
                </a:solidFill>
              </a:endParaRPr>
            </a:p>
          </p:txBody>
        </p:sp>
        <p:pic>
          <p:nvPicPr>
            <p:cNvPr id="34" name="Picture 26" descr="cogwheel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0000" contrast="-100000"/>
            </a:blip>
            <a:srcRect/>
            <a:stretch>
              <a:fillRect/>
            </a:stretch>
          </p:blipFill>
          <p:spPr bwMode="auto">
            <a:xfrm>
              <a:off x="4853" y="1399"/>
              <a:ext cx="38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27"/>
            <p:cNvGrpSpPr>
              <a:grpSpLocks/>
            </p:cNvGrpSpPr>
            <p:nvPr/>
          </p:nvGrpSpPr>
          <p:grpSpPr bwMode="auto">
            <a:xfrm>
              <a:off x="5200" y="1442"/>
              <a:ext cx="217" cy="318"/>
              <a:chOff x="5760" y="2016"/>
              <a:chExt cx="400" cy="878"/>
            </a:xfrm>
          </p:grpSpPr>
          <p:sp>
            <p:nvSpPr>
              <p:cNvPr id="36" name="Freeform 28"/>
              <p:cNvSpPr>
                <a:spLocks/>
              </p:cNvSpPr>
              <p:nvPr/>
            </p:nvSpPr>
            <p:spPr bwMode="auto">
              <a:xfrm>
                <a:off x="5879" y="2016"/>
                <a:ext cx="196" cy="564"/>
              </a:xfrm>
              <a:custGeom>
                <a:avLst/>
                <a:gdLst>
                  <a:gd name="T0" fmla="*/ 73 w 196"/>
                  <a:gd name="T1" fmla="*/ 0 h 564"/>
                  <a:gd name="T2" fmla="*/ 0 w 196"/>
                  <a:gd name="T3" fmla="*/ 65 h 564"/>
                  <a:gd name="T4" fmla="*/ 0 w 196"/>
                  <a:gd name="T5" fmla="*/ 87 h 564"/>
                  <a:gd name="T6" fmla="*/ 24 w 196"/>
                  <a:gd name="T7" fmla="*/ 109 h 564"/>
                  <a:gd name="T8" fmla="*/ 24 w 196"/>
                  <a:gd name="T9" fmla="*/ 131 h 564"/>
                  <a:gd name="T10" fmla="*/ 0 w 196"/>
                  <a:gd name="T11" fmla="*/ 151 h 564"/>
                  <a:gd name="T12" fmla="*/ 48 w 196"/>
                  <a:gd name="T13" fmla="*/ 195 h 564"/>
                  <a:gd name="T14" fmla="*/ 48 w 196"/>
                  <a:gd name="T15" fmla="*/ 217 h 564"/>
                  <a:gd name="T16" fmla="*/ 24 w 196"/>
                  <a:gd name="T17" fmla="*/ 238 h 564"/>
                  <a:gd name="T18" fmla="*/ 24 w 196"/>
                  <a:gd name="T19" fmla="*/ 260 h 564"/>
                  <a:gd name="T20" fmla="*/ 48 w 196"/>
                  <a:gd name="T21" fmla="*/ 282 h 564"/>
                  <a:gd name="T22" fmla="*/ 48 w 196"/>
                  <a:gd name="T23" fmla="*/ 304 h 564"/>
                  <a:gd name="T24" fmla="*/ 24 w 196"/>
                  <a:gd name="T25" fmla="*/ 325 h 564"/>
                  <a:gd name="T26" fmla="*/ 48 w 196"/>
                  <a:gd name="T27" fmla="*/ 346 h 564"/>
                  <a:gd name="T28" fmla="*/ 48 w 196"/>
                  <a:gd name="T29" fmla="*/ 368 h 564"/>
                  <a:gd name="T30" fmla="*/ 0 w 196"/>
                  <a:gd name="T31" fmla="*/ 412 h 564"/>
                  <a:gd name="T32" fmla="*/ 0 w 196"/>
                  <a:gd name="T33" fmla="*/ 433 h 564"/>
                  <a:gd name="T34" fmla="*/ 24 w 196"/>
                  <a:gd name="T35" fmla="*/ 455 h 564"/>
                  <a:gd name="T36" fmla="*/ 24 w 196"/>
                  <a:gd name="T37" fmla="*/ 563 h 564"/>
                  <a:gd name="T38" fmla="*/ 195 w 196"/>
                  <a:gd name="T39" fmla="*/ 563 h 564"/>
                  <a:gd name="T40" fmla="*/ 195 w 196"/>
                  <a:gd name="T41" fmla="*/ 44 h 564"/>
                  <a:gd name="T42" fmla="*/ 145 w 196"/>
                  <a:gd name="T43" fmla="*/ 0 h 564"/>
                  <a:gd name="T44" fmla="*/ 73 w 196"/>
                  <a:gd name="T45" fmla="*/ 0 h 5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6"/>
                  <a:gd name="T70" fmla="*/ 0 h 564"/>
                  <a:gd name="T71" fmla="*/ 196 w 196"/>
                  <a:gd name="T72" fmla="*/ 564 h 56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6" h="564">
                    <a:moveTo>
                      <a:pt x="73" y="0"/>
                    </a:moveTo>
                    <a:lnTo>
                      <a:pt x="0" y="65"/>
                    </a:lnTo>
                    <a:lnTo>
                      <a:pt x="0" y="87"/>
                    </a:lnTo>
                    <a:lnTo>
                      <a:pt x="24" y="109"/>
                    </a:lnTo>
                    <a:lnTo>
                      <a:pt x="24" y="131"/>
                    </a:lnTo>
                    <a:lnTo>
                      <a:pt x="0" y="151"/>
                    </a:lnTo>
                    <a:lnTo>
                      <a:pt x="48" y="195"/>
                    </a:lnTo>
                    <a:lnTo>
                      <a:pt x="48" y="217"/>
                    </a:lnTo>
                    <a:lnTo>
                      <a:pt x="24" y="238"/>
                    </a:lnTo>
                    <a:lnTo>
                      <a:pt x="24" y="260"/>
                    </a:lnTo>
                    <a:lnTo>
                      <a:pt x="48" y="282"/>
                    </a:lnTo>
                    <a:lnTo>
                      <a:pt x="48" y="304"/>
                    </a:lnTo>
                    <a:lnTo>
                      <a:pt x="24" y="325"/>
                    </a:lnTo>
                    <a:lnTo>
                      <a:pt x="48" y="346"/>
                    </a:lnTo>
                    <a:lnTo>
                      <a:pt x="48" y="368"/>
                    </a:lnTo>
                    <a:lnTo>
                      <a:pt x="0" y="412"/>
                    </a:lnTo>
                    <a:lnTo>
                      <a:pt x="0" y="433"/>
                    </a:lnTo>
                    <a:lnTo>
                      <a:pt x="24" y="455"/>
                    </a:lnTo>
                    <a:lnTo>
                      <a:pt x="24" y="563"/>
                    </a:lnTo>
                    <a:lnTo>
                      <a:pt x="195" y="563"/>
                    </a:lnTo>
                    <a:lnTo>
                      <a:pt x="195" y="44"/>
                    </a:lnTo>
                    <a:lnTo>
                      <a:pt x="145" y="0"/>
                    </a:lnTo>
                    <a:lnTo>
                      <a:pt x="73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Oval 29"/>
              <p:cNvSpPr>
                <a:spLocks noChangeArrowheads="1"/>
              </p:cNvSpPr>
              <p:nvPr/>
            </p:nvSpPr>
            <p:spPr bwMode="auto">
              <a:xfrm>
                <a:off x="5785" y="2539"/>
                <a:ext cx="375" cy="33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8" name="Freeform 30"/>
              <p:cNvSpPr>
                <a:spLocks/>
              </p:cNvSpPr>
              <p:nvPr/>
            </p:nvSpPr>
            <p:spPr bwMode="auto">
              <a:xfrm>
                <a:off x="5854" y="2038"/>
                <a:ext cx="196" cy="564"/>
              </a:xfrm>
              <a:custGeom>
                <a:avLst/>
                <a:gdLst>
                  <a:gd name="T0" fmla="*/ 73 w 196"/>
                  <a:gd name="T1" fmla="*/ 0 h 564"/>
                  <a:gd name="T2" fmla="*/ 0 w 196"/>
                  <a:gd name="T3" fmla="*/ 65 h 564"/>
                  <a:gd name="T4" fmla="*/ 0 w 196"/>
                  <a:gd name="T5" fmla="*/ 87 h 564"/>
                  <a:gd name="T6" fmla="*/ 24 w 196"/>
                  <a:gd name="T7" fmla="*/ 109 h 564"/>
                  <a:gd name="T8" fmla="*/ 24 w 196"/>
                  <a:gd name="T9" fmla="*/ 129 h 564"/>
                  <a:gd name="T10" fmla="*/ 0 w 196"/>
                  <a:gd name="T11" fmla="*/ 151 h 564"/>
                  <a:gd name="T12" fmla="*/ 49 w 196"/>
                  <a:gd name="T13" fmla="*/ 195 h 564"/>
                  <a:gd name="T14" fmla="*/ 49 w 196"/>
                  <a:gd name="T15" fmla="*/ 216 h 564"/>
                  <a:gd name="T16" fmla="*/ 24 w 196"/>
                  <a:gd name="T17" fmla="*/ 238 h 564"/>
                  <a:gd name="T18" fmla="*/ 24 w 196"/>
                  <a:gd name="T19" fmla="*/ 260 h 564"/>
                  <a:gd name="T20" fmla="*/ 49 w 196"/>
                  <a:gd name="T21" fmla="*/ 282 h 564"/>
                  <a:gd name="T22" fmla="*/ 49 w 196"/>
                  <a:gd name="T23" fmla="*/ 303 h 564"/>
                  <a:gd name="T24" fmla="*/ 24 w 196"/>
                  <a:gd name="T25" fmla="*/ 324 h 564"/>
                  <a:gd name="T26" fmla="*/ 49 w 196"/>
                  <a:gd name="T27" fmla="*/ 346 h 564"/>
                  <a:gd name="T28" fmla="*/ 49 w 196"/>
                  <a:gd name="T29" fmla="*/ 368 h 564"/>
                  <a:gd name="T30" fmla="*/ 0 w 196"/>
                  <a:gd name="T31" fmla="*/ 411 h 564"/>
                  <a:gd name="T32" fmla="*/ 0 w 196"/>
                  <a:gd name="T33" fmla="*/ 433 h 564"/>
                  <a:gd name="T34" fmla="*/ 24 w 196"/>
                  <a:gd name="T35" fmla="*/ 455 h 564"/>
                  <a:gd name="T36" fmla="*/ 24 w 196"/>
                  <a:gd name="T37" fmla="*/ 563 h 564"/>
                  <a:gd name="T38" fmla="*/ 195 w 196"/>
                  <a:gd name="T39" fmla="*/ 563 h 564"/>
                  <a:gd name="T40" fmla="*/ 195 w 196"/>
                  <a:gd name="T41" fmla="*/ 43 h 564"/>
                  <a:gd name="T42" fmla="*/ 146 w 196"/>
                  <a:gd name="T43" fmla="*/ 0 h 564"/>
                  <a:gd name="T44" fmla="*/ 73 w 196"/>
                  <a:gd name="T45" fmla="*/ 0 h 5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6"/>
                  <a:gd name="T70" fmla="*/ 0 h 564"/>
                  <a:gd name="T71" fmla="*/ 196 w 196"/>
                  <a:gd name="T72" fmla="*/ 564 h 56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6" h="564">
                    <a:moveTo>
                      <a:pt x="73" y="0"/>
                    </a:moveTo>
                    <a:lnTo>
                      <a:pt x="0" y="65"/>
                    </a:lnTo>
                    <a:lnTo>
                      <a:pt x="0" y="87"/>
                    </a:lnTo>
                    <a:lnTo>
                      <a:pt x="24" y="109"/>
                    </a:lnTo>
                    <a:lnTo>
                      <a:pt x="24" y="129"/>
                    </a:lnTo>
                    <a:lnTo>
                      <a:pt x="0" y="151"/>
                    </a:lnTo>
                    <a:lnTo>
                      <a:pt x="49" y="195"/>
                    </a:lnTo>
                    <a:lnTo>
                      <a:pt x="49" y="216"/>
                    </a:lnTo>
                    <a:lnTo>
                      <a:pt x="24" y="238"/>
                    </a:lnTo>
                    <a:lnTo>
                      <a:pt x="24" y="260"/>
                    </a:lnTo>
                    <a:lnTo>
                      <a:pt x="49" y="282"/>
                    </a:lnTo>
                    <a:lnTo>
                      <a:pt x="49" y="303"/>
                    </a:lnTo>
                    <a:lnTo>
                      <a:pt x="24" y="324"/>
                    </a:lnTo>
                    <a:lnTo>
                      <a:pt x="49" y="346"/>
                    </a:lnTo>
                    <a:lnTo>
                      <a:pt x="49" y="368"/>
                    </a:lnTo>
                    <a:lnTo>
                      <a:pt x="0" y="411"/>
                    </a:lnTo>
                    <a:lnTo>
                      <a:pt x="0" y="433"/>
                    </a:lnTo>
                    <a:lnTo>
                      <a:pt x="24" y="455"/>
                    </a:lnTo>
                    <a:lnTo>
                      <a:pt x="24" y="563"/>
                    </a:lnTo>
                    <a:lnTo>
                      <a:pt x="195" y="563"/>
                    </a:lnTo>
                    <a:lnTo>
                      <a:pt x="195" y="43"/>
                    </a:lnTo>
                    <a:lnTo>
                      <a:pt x="146" y="0"/>
                    </a:lnTo>
                    <a:lnTo>
                      <a:pt x="73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Oval 31"/>
              <p:cNvSpPr>
                <a:spLocks noChangeArrowheads="1"/>
              </p:cNvSpPr>
              <p:nvPr/>
            </p:nvSpPr>
            <p:spPr bwMode="auto">
              <a:xfrm>
                <a:off x="5760" y="2561"/>
                <a:ext cx="375" cy="33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" name="Freeform 32"/>
              <p:cNvSpPr>
                <a:spLocks/>
              </p:cNvSpPr>
              <p:nvPr/>
            </p:nvSpPr>
            <p:spPr bwMode="auto">
              <a:xfrm>
                <a:off x="5952" y="2081"/>
                <a:ext cx="73" cy="455"/>
              </a:xfrm>
              <a:custGeom>
                <a:avLst/>
                <a:gdLst>
                  <a:gd name="T0" fmla="*/ 0 w 73"/>
                  <a:gd name="T1" fmla="*/ 454 h 455"/>
                  <a:gd name="T2" fmla="*/ 0 w 73"/>
                  <a:gd name="T3" fmla="*/ 0 h 455"/>
                  <a:gd name="T4" fmla="*/ 24 w 73"/>
                  <a:gd name="T5" fmla="*/ 22 h 455"/>
                  <a:gd name="T6" fmla="*/ 24 w 73"/>
                  <a:gd name="T7" fmla="*/ 433 h 455"/>
                  <a:gd name="T8" fmla="*/ 48 w 73"/>
                  <a:gd name="T9" fmla="*/ 433 h 455"/>
                  <a:gd name="T10" fmla="*/ 48 w 73"/>
                  <a:gd name="T11" fmla="*/ 22 h 455"/>
                  <a:gd name="T12" fmla="*/ 72 w 73"/>
                  <a:gd name="T13" fmla="*/ 44 h 455"/>
                  <a:gd name="T14" fmla="*/ 72 w 73"/>
                  <a:gd name="T15" fmla="*/ 454 h 455"/>
                  <a:gd name="T16" fmla="*/ 0 w 73"/>
                  <a:gd name="T17" fmla="*/ 454 h 4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3"/>
                  <a:gd name="T28" fmla="*/ 0 h 455"/>
                  <a:gd name="T29" fmla="*/ 73 w 73"/>
                  <a:gd name="T30" fmla="*/ 455 h 4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3" h="455">
                    <a:moveTo>
                      <a:pt x="0" y="454"/>
                    </a:moveTo>
                    <a:lnTo>
                      <a:pt x="0" y="0"/>
                    </a:lnTo>
                    <a:lnTo>
                      <a:pt x="24" y="22"/>
                    </a:lnTo>
                    <a:lnTo>
                      <a:pt x="24" y="433"/>
                    </a:lnTo>
                    <a:lnTo>
                      <a:pt x="48" y="433"/>
                    </a:lnTo>
                    <a:lnTo>
                      <a:pt x="48" y="22"/>
                    </a:lnTo>
                    <a:lnTo>
                      <a:pt x="72" y="44"/>
                    </a:lnTo>
                    <a:lnTo>
                      <a:pt x="72" y="454"/>
                    </a:lnTo>
                    <a:lnTo>
                      <a:pt x="0" y="454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3"/>
              <p:cNvSpPr>
                <a:spLocks/>
              </p:cNvSpPr>
              <p:nvPr/>
            </p:nvSpPr>
            <p:spPr bwMode="auto">
              <a:xfrm>
                <a:off x="6049" y="2060"/>
                <a:ext cx="26" cy="520"/>
              </a:xfrm>
              <a:custGeom>
                <a:avLst/>
                <a:gdLst>
                  <a:gd name="T0" fmla="*/ 0 w 26"/>
                  <a:gd name="T1" fmla="*/ 519 h 520"/>
                  <a:gd name="T2" fmla="*/ 25 w 26"/>
                  <a:gd name="T3" fmla="*/ 497 h 520"/>
                  <a:gd name="T4" fmla="*/ 25 w 26"/>
                  <a:gd name="T5" fmla="*/ 0 h 520"/>
                  <a:gd name="T6" fmla="*/ 0 w 26"/>
                  <a:gd name="T7" fmla="*/ 21 h 520"/>
                  <a:gd name="T8" fmla="*/ 0 w 26"/>
                  <a:gd name="T9" fmla="*/ 519 h 5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520"/>
                  <a:gd name="T17" fmla="*/ 26 w 26"/>
                  <a:gd name="T18" fmla="*/ 520 h 5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520">
                    <a:moveTo>
                      <a:pt x="0" y="519"/>
                    </a:moveTo>
                    <a:lnTo>
                      <a:pt x="25" y="497"/>
                    </a:lnTo>
                    <a:lnTo>
                      <a:pt x="25" y="0"/>
                    </a:lnTo>
                    <a:lnTo>
                      <a:pt x="0" y="21"/>
                    </a:lnTo>
                    <a:lnTo>
                      <a:pt x="0" y="519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34"/>
              <p:cNvSpPr>
                <a:spLocks/>
              </p:cNvSpPr>
              <p:nvPr/>
            </p:nvSpPr>
            <p:spPr bwMode="auto">
              <a:xfrm>
                <a:off x="6000" y="2016"/>
                <a:ext cx="75" cy="66"/>
              </a:xfrm>
              <a:custGeom>
                <a:avLst/>
                <a:gdLst>
                  <a:gd name="T0" fmla="*/ 48 w 75"/>
                  <a:gd name="T1" fmla="*/ 65 h 66"/>
                  <a:gd name="T2" fmla="*/ 74 w 75"/>
                  <a:gd name="T3" fmla="*/ 44 h 66"/>
                  <a:gd name="T4" fmla="*/ 23 w 75"/>
                  <a:gd name="T5" fmla="*/ 0 h 66"/>
                  <a:gd name="T6" fmla="*/ 0 w 75"/>
                  <a:gd name="T7" fmla="*/ 22 h 66"/>
                  <a:gd name="T8" fmla="*/ 48 w 75"/>
                  <a:gd name="T9" fmla="*/ 65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66"/>
                  <a:gd name="T17" fmla="*/ 75 w 75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66">
                    <a:moveTo>
                      <a:pt x="48" y="65"/>
                    </a:moveTo>
                    <a:lnTo>
                      <a:pt x="74" y="44"/>
                    </a:lnTo>
                    <a:lnTo>
                      <a:pt x="23" y="0"/>
                    </a:lnTo>
                    <a:lnTo>
                      <a:pt x="0" y="22"/>
                    </a:lnTo>
                    <a:lnTo>
                      <a:pt x="48" y="65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Oval 35"/>
              <p:cNvSpPr>
                <a:spLocks noChangeArrowheads="1"/>
              </p:cNvSpPr>
              <p:nvPr/>
            </p:nvSpPr>
            <p:spPr bwMode="auto">
              <a:xfrm>
                <a:off x="5908" y="2756"/>
                <a:ext cx="82" cy="95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" name="Oval 36"/>
              <p:cNvSpPr>
                <a:spLocks noChangeArrowheads="1"/>
              </p:cNvSpPr>
              <p:nvPr/>
            </p:nvSpPr>
            <p:spPr bwMode="auto">
              <a:xfrm>
                <a:off x="5931" y="2756"/>
                <a:ext cx="59" cy="7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3" name="Group 62"/>
          <p:cNvGrpSpPr/>
          <p:nvPr/>
        </p:nvGrpSpPr>
        <p:grpSpPr>
          <a:xfrm>
            <a:off x="1619672" y="1268761"/>
            <a:ext cx="1944216" cy="307777"/>
            <a:chOff x="1619672" y="1844824"/>
            <a:chExt cx="1944216" cy="384721"/>
          </a:xfrm>
        </p:grpSpPr>
        <p:sp>
          <p:nvSpPr>
            <p:cNvPr id="53" name="Text Box 51"/>
            <p:cNvSpPr txBox="1">
              <a:spLocks noChangeArrowheads="1"/>
            </p:cNvSpPr>
            <p:nvPr/>
          </p:nvSpPr>
          <p:spPr bwMode="auto">
            <a:xfrm>
              <a:off x="1655661" y="1844824"/>
              <a:ext cx="1908227" cy="384721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smtClean="0"/>
                <a:t>Card data</a:t>
              </a:r>
            </a:p>
          </p:txBody>
        </p:sp>
        <p:sp>
          <p:nvSpPr>
            <p:cNvPr id="45" name="Line 53"/>
            <p:cNvSpPr>
              <a:spLocks noChangeShapeType="1"/>
            </p:cNvSpPr>
            <p:nvPr/>
          </p:nvSpPr>
          <p:spPr bwMode="auto">
            <a:xfrm>
              <a:off x="1619672" y="2204863"/>
              <a:ext cx="1944216" cy="0"/>
            </a:xfrm>
            <a:prstGeom prst="line">
              <a:avLst/>
            </a:prstGeom>
            <a:noFill/>
            <a:ln w="47625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64"/>
          <p:cNvGrpSpPr/>
          <p:nvPr/>
        </p:nvGrpSpPr>
        <p:grpSpPr>
          <a:xfrm>
            <a:off x="1619672" y="1969095"/>
            <a:ext cx="1944216" cy="307777"/>
            <a:chOff x="1619672" y="2852936"/>
            <a:chExt cx="1944216" cy="307777"/>
          </a:xfrm>
        </p:grpSpPr>
        <p:sp>
          <p:nvSpPr>
            <p:cNvPr id="48" name="Text Box 51"/>
            <p:cNvSpPr txBox="1">
              <a:spLocks noChangeArrowheads="1"/>
            </p:cNvSpPr>
            <p:nvPr/>
          </p:nvSpPr>
          <p:spPr bwMode="auto">
            <a:xfrm>
              <a:off x="1655661" y="2852936"/>
              <a:ext cx="1908227" cy="307777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/>
                <a:t>ATC, </a:t>
              </a:r>
              <a:r>
                <a:rPr lang="en-US" sz="1400" b="1" dirty="0" smtClean="0">
                  <a:solidFill>
                    <a:srgbClr val="7030A0"/>
                  </a:solidFill>
                </a:rPr>
                <a:t>ARQC, …</a:t>
              </a:r>
            </a:p>
          </p:txBody>
        </p:sp>
        <p:sp>
          <p:nvSpPr>
            <p:cNvPr id="49" name="Line 53"/>
            <p:cNvSpPr>
              <a:spLocks noChangeShapeType="1"/>
            </p:cNvSpPr>
            <p:nvPr/>
          </p:nvSpPr>
          <p:spPr bwMode="auto">
            <a:xfrm>
              <a:off x="1619672" y="3140967"/>
              <a:ext cx="1944216" cy="0"/>
            </a:xfrm>
            <a:prstGeom prst="line">
              <a:avLst/>
            </a:prstGeom>
            <a:noFill/>
            <a:ln w="47625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 Box 45"/>
          <p:cNvSpPr txBox="1">
            <a:spLocks noChangeArrowheads="1"/>
          </p:cNvSpPr>
          <p:nvPr/>
        </p:nvSpPr>
        <p:spPr bwMode="auto">
          <a:xfrm>
            <a:off x="9935517" y="836712"/>
            <a:ext cx="1657329" cy="30777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1400" b="1" dirty="0"/>
          </a:p>
        </p:txBody>
      </p:sp>
      <p:grpSp>
        <p:nvGrpSpPr>
          <p:cNvPr id="15" name="Group 65"/>
          <p:cNvGrpSpPr/>
          <p:nvPr/>
        </p:nvGrpSpPr>
        <p:grpSpPr>
          <a:xfrm>
            <a:off x="4932040" y="1323345"/>
            <a:ext cx="1800200" cy="1169551"/>
            <a:chOff x="4932040" y="1484784"/>
            <a:chExt cx="1800200" cy="1169551"/>
          </a:xfrm>
        </p:grpSpPr>
        <p:sp>
          <p:nvSpPr>
            <p:cNvPr id="60" name="Rectangle 59"/>
            <p:cNvSpPr/>
            <p:nvPr/>
          </p:nvSpPr>
          <p:spPr>
            <a:xfrm>
              <a:off x="4932040" y="1484784"/>
              <a:ext cx="1800200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i="1" dirty="0" smtClean="0"/>
                <a:t>Authorization Request</a:t>
              </a:r>
            </a:p>
            <a:p>
              <a:pPr algn="ctr"/>
              <a:endParaRPr lang="en-US" sz="1400" b="1" dirty="0" smtClean="0"/>
            </a:p>
            <a:p>
              <a:pPr algn="ctr"/>
              <a:r>
                <a:rPr lang="en-US" sz="1400" b="1" dirty="0" smtClean="0"/>
                <a:t>(Amount, PAN, ATC, </a:t>
              </a:r>
              <a:r>
                <a:rPr lang="en-US" sz="1400" b="1" dirty="0" smtClean="0">
                  <a:solidFill>
                    <a:srgbClr val="7030A0"/>
                  </a:solidFill>
                </a:rPr>
                <a:t>ARQC</a:t>
              </a:r>
              <a:r>
                <a:rPr lang="en-US" sz="1400" b="1" dirty="0" smtClean="0"/>
                <a:t>…)</a:t>
              </a:r>
            </a:p>
          </p:txBody>
        </p:sp>
        <p:sp>
          <p:nvSpPr>
            <p:cNvPr id="62" name="Line 44"/>
            <p:cNvSpPr>
              <a:spLocks noChangeShapeType="1"/>
            </p:cNvSpPr>
            <p:nvPr/>
          </p:nvSpPr>
          <p:spPr bwMode="auto">
            <a:xfrm>
              <a:off x="5076056" y="2060848"/>
              <a:ext cx="1549381" cy="0"/>
            </a:xfrm>
            <a:prstGeom prst="line">
              <a:avLst/>
            </a:prstGeom>
            <a:noFill/>
            <a:ln w="47625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67"/>
          <p:cNvGrpSpPr/>
          <p:nvPr/>
        </p:nvGrpSpPr>
        <p:grpSpPr>
          <a:xfrm>
            <a:off x="1619672" y="1609055"/>
            <a:ext cx="2232248" cy="307777"/>
            <a:chOff x="1619672" y="1916833"/>
            <a:chExt cx="2232248" cy="307777"/>
          </a:xfrm>
        </p:grpSpPr>
        <p:sp>
          <p:nvSpPr>
            <p:cNvPr id="69" name="Text Box 51"/>
            <p:cNvSpPr txBox="1">
              <a:spLocks noChangeArrowheads="1"/>
            </p:cNvSpPr>
            <p:nvPr/>
          </p:nvSpPr>
          <p:spPr bwMode="auto">
            <a:xfrm>
              <a:off x="1763688" y="1916833"/>
              <a:ext cx="2088232" cy="307777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smtClean="0"/>
                <a:t>Amount, currency, …</a:t>
              </a:r>
            </a:p>
          </p:txBody>
        </p:sp>
        <p:sp>
          <p:nvSpPr>
            <p:cNvPr id="71" name="Line 53"/>
            <p:cNvSpPr>
              <a:spLocks noChangeShapeType="1"/>
            </p:cNvSpPr>
            <p:nvPr/>
          </p:nvSpPr>
          <p:spPr bwMode="auto">
            <a:xfrm>
              <a:off x="1619672" y="2204864"/>
              <a:ext cx="1944216" cy="0"/>
            </a:xfrm>
            <a:prstGeom prst="line">
              <a:avLst/>
            </a:prstGeom>
            <a:noFill/>
            <a:ln w="47625">
              <a:solidFill>
                <a:srgbClr val="FF9933"/>
              </a:solidFill>
              <a:round/>
              <a:headEnd type="arrow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pic>
        <p:nvPicPr>
          <p:cNvPr id="70" name="Picture 5" descr="C:\Users\aswang\Pictures\Illustrations GEMALTO\icons16\POS Termina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1890768"/>
            <a:ext cx="1424037" cy="1322208"/>
          </a:xfrm>
          <a:prstGeom prst="rect">
            <a:avLst/>
          </a:prstGeom>
          <a:noFill/>
        </p:spPr>
      </p:pic>
      <p:sp>
        <p:nvSpPr>
          <p:cNvPr id="61" name="Rounded Rectangle 60"/>
          <p:cNvSpPr/>
          <p:nvPr/>
        </p:nvSpPr>
        <p:spPr>
          <a:xfrm>
            <a:off x="755576" y="4293096"/>
            <a:ext cx="7560840" cy="2016224"/>
          </a:xfrm>
          <a:prstGeom prst="roundRect">
            <a:avLst/>
          </a:prstGeom>
          <a:noFill/>
          <a:ln>
            <a:solidFill>
              <a:srgbClr val="FA82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Blip>
                <a:blip r:embed="rId8"/>
              </a:buBlip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Blip>
                <a:blip r:embed="rId8"/>
              </a:buBlip>
            </a:pPr>
            <a:r>
              <a:rPr lang="en-US" dirty="0" smtClean="0">
                <a:solidFill>
                  <a:schemeClr val="tx1"/>
                </a:solidFill>
              </a:rPr>
              <a:t>Authorization request is sent to the issuer authorization system</a:t>
            </a:r>
          </a:p>
          <a:p>
            <a:pPr lvl="1">
              <a:buBlip>
                <a:blip r:embed="rId8"/>
              </a:buBlip>
            </a:pPr>
            <a:r>
              <a:rPr lang="en-US" dirty="0" smtClean="0">
                <a:solidFill>
                  <a:schemeClr val="tx1"/>
                </a:solidFill>
              </a:rPr>
              <a:t>Same data as a </a:t>
            </a:r>
            <a:r>
              <a:rPr lang="en-US" dirty="0" err="1" smtClean="0">
                <a:solidFill>
                  <a:schemeClr val="tx1"/>
                </a:solidFill>
              </a:rPr>
              <a:t>mag</a:t>
            </a:r>
            <a:r>
              <a:rPr lang="en-US" dirty="0" smtClean="0">
                <a:solidFill>
                  <a:schemeClr val="tx1"/>
                </a:solidFill>
              </a:rPr>
              <a:t>-stripe transaction</a:t>
            </a:r>
          </a:p>
          <a:p>
            <a:pPr lvl="1">
              <a:buBlip>
                <a:blip r:embed="rId8"/>
              </a:buBlip>
            </a:pPr>
            <a:r>
              <a:rPr lang="en-US" dirty="0" smtClean="0">
                <a:solidFill>
                  <a:schemeClr val="tx1"/>
                </a:solidFill>
              </a:rPr>
              <a:t>Additional EMV data</a:t>
            </a:r>
          </a:p>
          <a:p>
            <a:pPr>
              <a:buBlip>
                <a:blip r:embed="rId8"/>
              </a:buBlip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sz="1800" b="1" dirty="0" smtClean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CCD96F3-79E0-4EAB-BFC0-B274EED18326}" type="datetime1">
              <a:rPr lang="en-US" noProof="0" smtClean="0"/>
              <a:pPr/>
              <a:t>10/16/2012</a:t>
            </a:fld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41C4F74-3E80-478A-A9C6-C6801083CAF4}" type="slidenum">
              <a:rPr lang="en-US" noProof="0" smtClean="0"/>
              <a:pPr/>
              <a:t>17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smtClean="0"/>
              <a:t>Presentation title – Security level Arial (10pt)</a:t>
            </a:r>
            <a:endParaRPr lang="en-US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EMV contact transaction – Online</a:t>
            </a:r>
          </a:p>
        </p:txBody>
      </p:sp>
      <p:grpSp>
        <p:nvGrpSpPr>
          <p:cNvPr id="7" name="Group 34"/>
          <p:cNvGrpSpPr/>
          <p:nvPr/>
        </p:nvGrpSpPr>
        <p:grpSpPr>
          <a:xfrm>
            <a:off x="6778292" y="1521792"/>
            <a:ext cx="2095300" cy="1911713"/>
            <a:chOff x="6169930" y="4438385"/>
            <a:chExt cx="2095300" cy="1911713"/>
          </a:xfrm>
        </p:grpSpPr>
        <p:pic>
          <p:nvPicPr>
            <p:cNvPr id="72" name="Picture 3" descr="C:\Users\aswang\Pictures\Illustrations GEMALTO\icons4\Serve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95886" y="5223969"/>
              <a:ext cx="978180" cy="908234"/>
            </a:xfrm>
            <a:prstGeom prst="rect">
              <a:avLst/>
            </a:prstGeom>
            <a:noFill/>
          </p:spPr>
        </p:pic>
        <p:grpSp>
          <p:nvGrpSpPr>
            <p:cNvPr id="8" name="Group 28"/>
            <p:cNvGrpSpPr/>
            <p:nvPr/>
          </p:nvGrpSpPr>
          <p:grpSpPr>
            <a:xfrm>
              <a:off x="6169930" y="4438385"/>
              <a:ext cx="2095300" cy="1911713"/>
              <a:chOff x="6538055" y="4521510"/>
              <a:chExt cx="2095300" cy="1911713"/>
            </a:xfrm>
          </p:grpSpPr>
          <p:pic>
            <p:nvPicPr>
              <p:cNvPr id="74" name="Picture 3" descr="d:\Documents and Settings\aswang\Local Settings\Temporary Internet Files\Content.IE5\5A0TSZBR\MCj04403800000[1].pn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7186866" y="5097574"/>
                <a:ext cx="1446489" cy="13356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5" name="TextBox 74"/>
              <p:cNvSpPr txBox="1"/>
              <p:nvPr/>
            </p:nvSpPr>
            <p:spPr>
              <a:xfrm>
                <a:off x="6538055" y="4521510"/>
                <a:ext cx="2066591" cy="584775"/>
              </a:xfrm>
              <a:prstGeom prst="rect">
                <a:avLst/>
              </a:prstGeom>
              <a:noFill/>
              <a:ln w="19050">
                <a:solidFill>
                  <a:srgbClr val="FF9933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Issuer</a:t>
                </a:r>
                <a:br>
                  <a:rPr lang="en-US" sz="1600" i="1" dirty="0" smtClean="0"/>
                </a:br>
                <a:r>
                  <a:rPr lang="en-US" sz="1600" i="1" dirty="0" smtClean="0"/>
                  <a:t>authorization system</a:t>
                </a:r>
                <a:endParaRPr lang="en-US" sz="1600" i="1" dirty="0"/>
              </a:p>
            </p:txBody>
          </p:sp>
        </p:grp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7668344" y="3105968"/>
            <a:ext cx="1008112" cy="827088"/>
            <a:chOff x="4759" y="1399"/>
            <a:chExt cx="658" cy="521"/>
          </a:xfrm>
        </p:grpSpPr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4759" y="1804"/>
              <a:ext cx="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20675" indent="-320675" defTabSz="854075" eaLnBrk="0" hangingPunct="0"/>
              <a:endParaRPr lang="en-GB" sz="1200" b="1">
                <a:solidFill>
                  <a:srgbClr val="000000"/>
                </a:solidFill>
              </a:endParaRPr>
            </a:p>
          </p:txBody>
        </p:sp>
        <p:pic>
          <p:nvPicPr>
            <p:cNvPr id="79" name="Picture 26" descr="cogwheel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0000" contrast="-100000"/>
            </a:blip>
            <a:srcRect/>
            <a:stretch>
              <a:fillRect/>
            </a:stretch>
          </p:blipFill>
          <p:spPr bwMode="auto">
            <a:xfrm>
              <a:off x="4853" y="1399"/>
              <a:ext cx="38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27"/>
            <p:cNvGrpSpPr>
              <a:grpSpLocks/>
            </p:cNvGrpSpPr>
            <p:nvPr/>
          </p:nvGrpSpPr>
          <p:grpSpPr bwMode="auto">
            <a:xfrm>
              <a:off x="5200" y="1442"/>
              <a:ext cx="217" cy="318"/>
              <a:chOff x="5760" y="2016"/>
              <a:chExt cx="400" cy="878"/>
            </a:xfrm>
          </p:grpSpPr>
          <p:sp>
            <p:nvSpPr>
              <p:cNvPr id="81" name="Freeform 28"/>
              <p:cNvSpPr>
                <a:spLocks/>
              </p:cNvSpPr>
              <p:nvPr/>
            </p:nvSpPr>
            <p:spPr bwMode="auto">
              <a:xfrm>
                <a:off x="5879" y="2016"/>
                <a:ext cx="196" cy="564"/>
              </a:xfrm>
              <a:custGeom>
                <a:avLst/>
                <a:gdLst>
                  <a:gd name="T0" fmla="*/ 73 w 196"/>
                  <a:gd name="T1" fmla="*/ 0 h 564"/>
                  <a:gd name="T2" fmla="*/ 0 w 196"/>
                  <a:gd name="T3" fmla="*/ 65 h 564"/>
                  <a:gd name="T4" fmla="*/ 0 w 196"/>
                  <a:gd name="T5" fmla="*/ 87 h 564"/>
                  <a:gd name="T6" fmla="*/ 24 w 196"/>
                  <a:gd name="T7" fmla="*/ 109 h 564"/>
                  <a:gd name="T8" fmla="*/ 24 w 196"/>
                  <a:gd name="T9" fmla="*/ 131 h 564"/>
                  <a:gd name="T10" fmla="*/ 0 w 196"/>
                  <a:gd name="T11" fmla="*/ 151 h 564"/>
                  <a:gd name="T12" fmla="*/ 48 w 196"/>
                  <a:gd name="T13" fmla="*/ 195 h 564"/>
                  <a:gd name="T14" fmla="*/ 48 w 196"/>
                  <a:gd name="T15" fmla="*/ 217 h 564"/>
                  <a:gd name="T16" fmla="*/ 24 w 196"/>
                  <a:gd name="T17" fmla="*/ 238 h 564"/>
                  <a:gd name="T18" fmla="*/ 24 w 196"/>
                  <a:gd name="T19" fmla="*/ 260 h 564"/>
                  <a:gd name="T20" fmla="*/ 48 w 196"/>
                  <a:gd name="T21" fmla="*/ 282 h 564"/>
                  <a:gd name="T22" fmla="*/ 48 w 196"/>
                  <a:gd name="T23" fmla="*/ 304 h 564"/>
                  <a:gd name="T24" fmla="*/ 24 w 196"/>
                  <a:gd name="T25" fmla="*/ 325 h 564"/>
                  <a:gd name="T26" fmla="*/ 48 w 196"/>
                  <a:gd name="T27" fmla="*/ 346 h 564"/>
                  <a:gd name="T28" fmla="*/ 48 w 196"/>
                  <a:gd name="T29" fmla="*/ 368 h 564"/>
                  <a:gd name="T30" fmla="*/ 0 w 196"/>
                  <a:gd name="T31" fmla="*/ 412 h 564"/>
                  <a:gd name="T32" fmla="*/ 0 w 196"/>
                  <a:gd name="T33" fmla="*/ 433 h 564"/>
                  <a:gd name="T34" fmla="*/ 24 w 196"/>
                  <a:gd name="T35" fmla="*/ 455 h 564"/>
                  <a:gd name="T36" fmla="*/ 24 w 196"/>
                  <a:gd name="T37" fmla="*/ 563 h 564"/>
                  <a:gd name="T38" fmla="*/ 195 w 196"/>
                  <a:gd name="T39" fmla="*/ 563 h 564"/>
                  <a:gd name="T40" fmla="*/ 195 w 196"/>
                  <a:gd name="T41" fmla="*/ 44 h 564"/>
                  <a:gd name="T42" fmla="*/ 145 w 196"/>
                  <a:gd name="T43" fmla="*/ 0 h 564"/>
                  <a:gd name="T44" fmla="*/ 73 w 196"/>
                  <a:gd name="T45" fmla="*/ 0 h 5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6"/>
                  <a:gd name="T70" fmla="*/ 0 h 564"/>
                  <a:gd name="T71" fmla="*/ 196 w 196"/>
                  <a:gd name="T72" fmla="*/ 564 h 56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6" h="564">
                    <a:moveTo>
                      <a:pt x="73" y="0"/>
                    </a:moveTo>
                    <a:lnTo>
                      <a:pt x="0" y="65"/>
                    </a:lnTo>
                    <a:lnTo>
                      <a:pt x="0" y="87"/>
                    </a:lnTo>
                    <a:lnTo>
                      <a:pt x="24" y="109"/>
                    </a:lnTo>
                    <a:lnTo>
                      <a:pt x="24" y="131"/>
                    </a:lnTo>
                    <a:lnTo>
                      <a:pt x="0" y="151"/>
                    </a:lnTo>
                    <a:lnTo>
                      <a:pt x="48" y="195"/>
                    </a:lnTo>
                    <a:lnTo>
                      <a:pt x="48" y="217"/>
                    </a:lnTo>
                    <a:lnTo>
                      <a:pt x="24" y="238"/>
                    </a:lnTo>
                    <a:lnTo>
                      <a:pt x="24" y="260"/>
                    </a:lnTo>
                    <a:lnTo>
                      <a:pt x="48" y="282"/>
                    </a:lnTo>
                    <a:lnTo>
                      <a:pt x="48" y="304"/>
                    </a:lnTo>
                    <a:lnTo>
                      <a:pt x="24" y="325"/>
                    </a:lnTo>
                    <a:lnTo>
                      <a:pt x="48" y="346"/>
                    </a:lnTo>
                    <a:lnTo>
                      <a:pt x="48" y="368"/>
                    </a:lnTo>
                    <a:lnTo>
                      <a:pt x="0" y="412"/>
                    </a:lnTo>
                    <a:lnTo>
                      <a:pt x="0" y="433"/>
                    </a:lnTo>
                    <a:lnTo>
                      <a:pt x="24" y="455"/>
                    </a:lnTo>
                    <a:lnTo>
                      <a:pt x="24" y="563"/>
                    </a:lnTo>
                    <a:lnTo>
                      <a:pt x="195" y="563"/>
                    </a:lnTo>
                    <a:lnTo>
                      <a:pt x="195" y="44"/>
                    </a:lnTo>
                    <a:lnTo>
                      <a:pt x="145" y="0"/>
                    </a:lnTo>
                    <a:lnTo>
                      <a:pt x="73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Oval 29"/>
              <p:cNvSpPr>
                <a:spLocks noChangeArrowheads="1"/>
              </p:cNvSpPr>
              <p:nvPr/>
            </p:nvSpPr>
            <p:spPr bwMode="auto">
              <a:xfrm>
                <a:off x="5785" y="2539"/>
                <a:ext cx="375" cy="33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" name="Freeform 30"/>
              <p:cNvSpPr>
                <a:spLocks/>
              </p:cNvSpPr>
              <p:nvPr/>
            </p:nvSpPr>
            <p:spPr bwMode="auto">
              <a:xfrm>
                <a:off x="5854" y="2038"/>
                <a:ext cx="196" cy="564"/>
              </a:xfrm>
              <a:custGeom>
                <a:avLst/>
                <a:gdLst>
                  <a:gd name="T0" fmla="*/ 73 w 196"/>
                  <a:gd name="T1" fmla="*/ 0 h 564"/>
                  <a:gd name="T2" fmla="*/ 0 w 196"/>
                  <a:gd name="T3" fmla="*/ 65 h 564"/>
                  <a:gd name="T4" fmla="*/ 0 w 196"/>
                  <a:gd name="T5" fmla="*/ 87 h 564"/>
                  <a:gd name="T6" fmla="*/ 24 w 196"/>
                  <a:gd name="T7" fmla="*/ 109 h 564"/>
                  <a:gd name="T8" fmla="*/ 24 w 196"/>
                  <a:gd name="T9" fmla="*/ 129 h 564"/>
                  <a:gd name="T10" fmla="*/ 0 w 196"/>
                  <a:gd name="T11" fmla="*/ 151 h 564"/>
                  <a:gd name="T12" fmla="*/ 49 w 196"/>
                  <a:gd name="T13" fmla="*/ 195 h 564"/>
                  <a:gd name="T14" fmla="*/ 49 w 196"/>
                  <a:gd name="T15" fmla="*/ 216 h 564"/>
                  <a:gd name="T16" fmla="*/ 24 w 196"/>
                  <a:gd name="T17" fmla="*/ 238 h 564"/>
                  <a:gd name="T18" fmla="*/ 24 w 196"/>
                  <a:gd name="T19" fmla="*/ 260 h 564"/>
                  <a:gd name="T20" fmla="*/ 49 w 196"/>
                  <a:gd name="T21" fmla="*/ 282 h 564"/>
                  <a:gd name="T22" fmla="*/ 49 w 196"/>
                  <a:gd name="T23" fmla="*/ 303 h 564"/>
                  <a:gd name="T24" fmla="*/ 24 w 196"/>
                  <a:gd name="T25" fmla="*/ 324 h 564"/>
                  <a:gd name="T26" fmla="*/ 49 w 196"/>
                  <a:gd name="T27" fmla="*/ 346 h 564"/>
                  <a:gd name="T28" fmla="*/ 49 w 196"/>
                  <a:gd name="T29" fmla="*/ 368 h 564"/>
                  <a:gd name="T30" fmla="*/ 0 w 196"/>
                  <a:gd name="T31" fmla="*/ 411 h 564"/>
                  <a:gd name="T32" fmla="*/ 0 w 196"/>
                  <a:gd name="T33" fmla="*/ 433 h 564"/>
                  <a:gd name="T34" fmla="*/ 24 w 196"/>
                  <a:gd name="T35" fmla="*/ 455 h 564"/>
                  <a:gd name="T36" fmla="*/ 24 w 196"/>
                  <a:gd name="T37" fmla="*/ 563 h 564"/>
                  <a:gd name="T38" fmla="*/ 195 w 196"/>
                  <a:gd name="T39" fmla="*/ 563 h 564"/>
                  <a:gd name="T40" fmla="*/ 195 w 196"/>
                  <a:gd name="T41" fmla="*/ 43 h 564"/>
                  <a:gd name="T42" fmla="*/ 146 w 196"/>
                  <a:gd name="T43" fmla="*/ 0 h 564"/>
                  <a:gd name="T44" fmla="*/ 73 w 196"/>
                  <a:gd name="T45" fmla="*/ 0 h 5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6"/>
                  <a:gd name="T70" fmla="*/ 0 h 564"/>
                  <a:gd name="T71" fmla="*/ 196 w 196"/>
                  <a:gd name="T72" fmla="*/ 564 h 56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6" h="564">
                    <a:moveTo>
                      <a:pt x="73" y="0"/>
                    </a:moveTo>
                    <a:lnTo>
                      <a:pt x="0" y="65"/>
                    </a:lnTo>
                    <a:lnTo>
                      <a:pt x="0" y="87"/>
                    </a:lnTo>
                    <a:lnTo>
                      <a:pt x="24" y="109"/>
                    </a:lnTo>
                    <a:lnTo>
                      <a:pt x="24" y="129"/>
                    </a:lnTo>
                    <a:lnTo>
                      <a:pt x="0" y="151"/>
                    </a:lnTo>
                    <a:lnTo>
                      <a:pt x="49" y="195"/>
                    </a:lnTo>
                    <a:lnTo>
                      <a:pt x="49" y="216"/>
                    </a:lnTo>
                    <a:lnTo>
                      <a:pt x="24" y="238"/>
                    </a:lnTo>
                    <a:lnTo>
                      <a:pt x="24" y="260"/>
                    </a:lnTo>
                    <a:lnTo>
                      <a:pt x="49" y="282"/>
                    </a:lnTo>
                    <a:lnTo>
                      <a:pt x="49" y="303"/>
                    </a:lnTo>
                    <a:lnTo>
                      <a:pt x="24" y="324"/>
                    </a:lnTo>
                    <a:lnTo>
                      <a:pt x="49" y="346"/>
                    </a:lnTo>
                    <a:lnTo>
                      <a:pt x="49" y="368"/>
                    </a:lnTo>
                    <a:lnTo>
                      <a:pt x="0" y="411"/>
                    </a:lnTo>
                    <a:lnTo>
                      <a:pt x="0" y="433"/>
                    </a:lnTo>
                    <a:lnTo>
                      <a:pt x="24" y="455"/>
                    </a:lnTo>
                    <a:lnTo>
                      <a:pt x="24" y="563"/>
                    </a:lnTo>
                    <a:lnTo>
                      <a:pt x="195" y="563"/>
                    </a:lnTo>
                    <a:lnTo>
                      <a:pt x="195" y="43"/>
                    </a:lnTo>
                    <a:lnTo>
                      <a:pt x="146" y="0"/>
                    </a:lnTo>
                    <a:lnTo>
                      <a:pt x="73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Oval 31"/>
              <p:cNvSpPr>
                <a:spLocks noChangeArrowheads="1"/>
              </p:cNvSpPr>
              <p:nvPr/>
            </p:nvSpPr>
            <p:spPr bwMode="auto">
              <a:xfrm>
                <a:off x="5760" y="2561"/>
                <a:ext cx="375" cy="33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5" name="Freeform 32"/>
              <p:cNvSpPr>
                <a:spLocks/>
              </p:cNvSpPr>
              <p:nvPr/>
            </p:nvSpPr>
            <p:spPr bwMode="auto">
              <a:xfrm>
                <a:off x="5952" y="2081"/>
                <a:ext cx="73" cy="455"/>
              </a:xfrm>
              <a:custGeom>
                <a:avLst/>
                <a:gdLst>
                  <a:gd name="T0" fmla="*/ 0 w 73"/>
                  <a:gd name="T1" fmla="*/ 454 h 455"/>
                  <a:gd name="T2" fmla="*/ 0 w 73"/>
                  <a:gd name="T3" fmla="*/ 0 h 455"/>
                  <a:gd name="T4" fmla="*/ 24 w 73"/>
                  <a:gd name="T5" fmla="*/ 22 h 455"/>
                  <a:gd name="T6" fmla="*/ 24 w 73"/>
                  <a:gd name="T7" fmla="*/ 433 h 455"/>
                  <a:gd name="T8" fmla="*/ 48 w 73"/>
                  <a:gd name="T9" fmla="*/ 433 h 455"/>
                  <a:gd name="T10" fmla="*/ 48 w 73"/>
                  <a:gd name="T11" fmla="*/ 22 h 455"/>
                  <a:gd name="T12" fmla="*/ 72 w 73"/>
                  <a:gd name="T13" fmla="*/ 44 h 455"/>
                  <a:gd name="T14" fmla="*/ 72 w 73"/>
                  <a:gd name="T15" fmla="*/ 454 h 455"/>
                  <a:gd name="T16" fmla="*/ 0 w 73"/>
                  <a:gd name="T17" fmla="*/ 454 h 4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3"/>
                  <a:gd name="T28" fmla="*/ 0 h 455"/>
                  <a:gd name="T29" fmla="*/ 73 w 73"/>
                  <a:gd name="T30" fmla="*/ 455 h 4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3" h="455">
                    <a:moveTo>
                      <a:pt x="0" y="454"/>
                    </a:moveTo>
                    <a:lnTo>
                      <a:pt x="0" y="0"/>
                    </a:lnTo>
                    <a:lnTo>
                      <a:pt x="24" y="22"/>
                    </a:lnTo>
                    <a:lnTo>
                      <a:pt x="24" y="433"/>
                    </a:lnTo>
                    <a:lnTo>
                      <a:pt x="48" y="433"/>
                    </a:lnTo>
                    <a:lnTo>
                      <a:pt x="48" y="22"/>
                    </a:lnTo>
                    <a:lnTo>
                      <a:pt x="72" y="44"/>
                    </a:lnTo>
                    <a:lnTo>
                      <a:pt x="72" y="454"/>
                    </a:lnTo>
                    <a:lnTo>
                      <a:pt x="0" y="454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33"/>
              <p:cNvSpPr>
                <a:spLocks/>
              </p:cNvSpPr>
              <p:nvPr/>
            </p:nvSpPr>
            <p:spPr bwMode="auto">
              <a:xfrm>
                <a:off x="6049" y="2060"/>
                <a:ext cx="26" cy="520"/>
              </a:xfrm>
              <a:custGeom>
                <a:avLst/>
                <a:gdLst>
                  <a:gd name="T0" fmla="*/ 0 w 26"/>
                  <a:gd name="T1" fmla="*/ 519 h 520"/>
                  <a:gd name="T2" fmla="*/ 25 w 26"/>
                  <a:gd name="T3" fmla="*/ 497 h 520"/>
                  <a:gd name="T4" fmla="*/ 25 w 26"/>
                  <a:gd name="T5" fmla="*/ 0 h 520"/>
                  <a:gd name="T6" fmla="*/ 0 w 26"/>
                  <a:gd name="T7" fmla="*/ 21 h 520"/>
                  <a:gd name="T8" fmla="*/ 0 w 26"/>
                  <a:gd name="T9" fmla="*/ 519 h 5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520"/>
                  <a:gd name="T17" fmla="*/ 26 w 26"/>
                  <a:gd name="T18" fmla="*/ 520 h 5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520">
                    <a:moveTo>
                      <a:pt x="0" y="519"/>
                    </a:moveTo>
                    <a:lnTo>
                      <a:pt x="25" y="497"/>
                    </a:lnTo>
                    <a:lnTo>
                      <a:pt x="25" y="0"/>
                    </a:lnTo>
                    <a:lnTo>
                      <a:pt x="0" y="21"/>
                    </a:lnTo>
                    <a:lnTo>
                      <a:pt x="0" y="519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34"/>
              <p:cNvSpPr>
                <a:spLocks/>
              </p:cNvSpPr>
              <p:nvPr/>
            </p:nvSpPr>
            <p:spPr bwMode="auto">
              <a:xfrm>
                <a:off x="6000" y="2016"/>
                <a:ext cx="75" cy="66"/>
              </a:xfrm>
              <a:custGeom>
                <a:avLst/>
                <a:gdLst>
                  <a:gd name="T0" fmla="*/ 48 w 75"/>
                  <a:gd name="T1" fmla="*/ 65 h 66"/>
                  <a:gd name="T2" fmla="*/ 74 w 75"/>
                  <a:gd name="T3" fmla="*/ 44 h 66"/>
                  <a:gd name="T4" fmla="*/ 23 w 75"/>
                  <a:gd name="T5" fmla="*/ 0 h 66"/>
                  <a:gd name="T6" fmla="*/ 0 w 75"/>
                  <a:gd name="T7" fmla="*/ 22 h 66"/>
                  <a:gd name="T8" fmla="*/ 48 w 75"/>
                  <a:gd name="T9" fmla="*/ 65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66"/>
                  <a:gd name="T17" fmla="*/ 75 w 75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66">
                    <a:moveTo>
                      <a:pt x="48" y="65"/>
                    </a:moveTo>
                    <a:lnTo>
                      <a:pt x="74" y="44"/>
                    </a:lnTo>
                    <a:lnTo>
                      <a:pt x="23" y="0"/>
                    </a:lnTo>
                    <a:lnTo>
                      <a:pt x="0" y="22"/>
                    </a:lnTo>
                    <a:lnTo>
                      <a:pt x="48" y="65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Oval 35"/>
              <p:cNvSpPr>
                <a:spLocks noChangeArrowheads="1"/>
              </p:cNvSpPr>
              <p:nvPr/>
            </p:nvSpPr>
            <p:spPr bwMode="auto">
              <a:xfrm>
                <a:off x="5908" y="2756"/>
                <a:ext cx="82" cy="95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9" name="Oval 36"/>
              <p:cNvSpPr>
                <a:spLocks noChangeArrowheads="1"/>
              </p:cNvSpPr>
              <p:nvPr/>
            </p:nvSpPr>
            <p:spPr bwMode="auto">
              <a:xfrm>
                <a:off x="5931" y="2756"/>
                <a:ext cx="59" cy="7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pic>
        <p:nvPicPr>
          <p:cNvPr id="31" name="Picture 4" descr="C:\Users\aswang\Pictures\Illustrations GEMALTO\icons10\Contact banking card.png"/>
          <p:cNvPicPr>
            <a:picLocks noChangeAspect="1" noChangeArrowheads="1"/>
          </p:cNvPicPr>
          <p:nvPr/>
        </p:nvPicPr>
        <p:blipFill>
          <a:blip r:embed="rId6" cstate="print"/>
          <a:srcRect l="26661" t="23752" r="17790" b="30603"/>
          <a:stretch>
            <a:fillRect/>
          </a:stretch>
        </p:blipFill>
        <p:spPr bwMode="auto">
          <a:xfrm>
            <a:off x="251520" y="2135260"/>
            <a:ext cx="1318161" cy="1005708"/>
          </a:xfrm>
          <a:prstGeom prst="rect">
            <a:avLst/>
          </a:prstGeom>
          <a:noFill/>
        </p:spPr>
      </p:pic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179512" y="2780928"/>
            <a:ext cx="1008112" cy="827088"/>
            <a:chOff x="4759" y="1399"/>
            <a:chExt cx="658" cy="521"/>
          </a:xfrm>
        </p:grpSpPr>
        <p:sp>
          <p:nvSpPr>
            <p:cNvPr id="33" name="Rectangle 25"/>
            <p:cNvSpPr>
              <a:spLocks noChangeArrowheads="1"/>
            </p:cNvSpPr>
            <p:nvPr/>
          </p:nvSpPr>
          <p:spPr bwMode="auto">
            <a:xfrm>
              <a:off x="4759" y="1804"/>
              <a:ext cx="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20675" indent="-320675" defTabSz="854075" eaLnBrk="0" hangingPunct="0"/>
              <a:endParaRPr lang="en-GB" sz="1200" b="1">
                <a:solidFill>
                  <a:srgbClr val="000000"/>
                </a:solidFill>
              </a:endParaRPr>
            </a:p>
          </p:txBody>
        </p:sp>
        <p:pic>
          <p:nvPicPr>
            <p:cNvPr id="34" name="Picture 26" descr="cogwheel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0000" contrast="-100000"/>
            </a:blip>
            <a:srcRect/>
            <a:stretch>
              <a:fillRect/>
            </a:stretch>
          </p:blipFill>
          <p:spPr bwMode="auto">
            <a:xfrm>
              <a:off x="4853" y="1399"/>
              <a:ext cx="38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27"/>
            <p:cNvGrpSpPr>
              <a:grpSpLocks/>
            </p:cNvGrpSpPr>
            <p:nvPr/>
          </p:nvGrpSpPr>
          <p:grpSpPr bwMode="auto">
            <a:xfrm>
              <a:off x="5200" y="1442"/>
              <a:ext cx="217" cy="318"/>
              <a:chOff x="5760" y="2016"/>
              <a:chExt cx="400" cy="878"/>
            </a:xfrm>
          </p:grpSpPr>
          <p:sp>
            <p:nvSpPr>
              <p:cNvPr id="36" name="Freeform 28"/>
              <p:cNvSpPr>
                <a:spLocks/>
              </p:cNvSpPr>
              <p:nvPr/>
            </p:nvSpPr>
            <p:spPr bwMode="auto">
              <a:xfrm>
                <a:off x="5879" y="2016"/>
                <a:ext cx="196" cy="564"/>
              </a:xfrm>
              <a:custGeom>
                <a:avLst/>
                <a:gdLst>
                  <a:gd name="T0" fmla="*/ 73 w 196"/>
                  <a:gd name="T1" fmla="*/ 0 h 564"/>
                  <a:gd name="T2" fmla="*/ 0 w 196"/>
                  <a:gd name="T3" fmla="*/ 65 h 564"/>
                  <a:gd name="T4" fmla="*/ 0 w 196"/>
                  <a:gd name="T5" fmla="*/ 87 h 564"/>
                  <a:gd name="T6" fmla="*/ 24 w 196"/>
                  <a:gd name="T7" fmla="*/ 109 h 564"/>
                  <a:gd name="T8" fmla="*/ 24 w 196"/>
                  <a:gd name="T9" fmla="*/ 131 h 564"/>
                  <a:gd name="T10" fmla="*/ 0 w 196"/>
                  <a:gd name="T11" fmla="*/ 151 h 564"/>
                  <a:gd name="T12" fmla="*/ 48 w 196"/>
                  <a:gd name="T13" fmla="*/ 195 h 564"/>
                  <a:gd name="T14" fmla="*/ 48 w 196"/>
                  <a:gd name="T15" fmla="*/ 217 h 564"/>
                  <a:gd name="T16" fmla="*/ 24 w 196"/>
                  <a:gd name="T17" fmla="*/ 238 h 564"/>
                  <a:gd name="T18" fmla="*/ 24 w 196"/>
                  <a:gd name="T19" fmla="*/ 260 h 564"/>
                  <a:gd name="T20" fmla="*/ 48 w 196"/>
                  <a:gd name="T21" fmla="*/ 282 h 564"/>
                  <a:gd name="T22" fmla="*/ 48 w 196"/>
                  <a:gd name="T23" fmla="*/ 304 h 564"/>
                  <a:gd name="T24" fmla="*/ 24 w 196"/>
                  <a:gd name="T25" fmla="*/ 325 h 564"/>
                  <a:gd name="T26" fmla="*/ 48 w 196"/>
                  <a:gd name="T27" fmla="*/ 346 h 564"/>
                  <a:gd name="T28" fmla="*/ 48 w 196"/>
                  <a:gd name="T29" fmla="*/ 368 h 564"/>
                  <a:gd name="T30" fmla="*/ 0 w 196"/>
                  <a:gd name="T31" fmla="*/ 412 h 564"/>
                  <a:gd name="T32" fmla="*/ 0 w 196"/>
                  <a:gd name="T33" fmla="*/ 433 h 564"/>
                  <a:gd name="T34" fmla="*/ 24 w 196"/>
                  <a:gd name="T35" fmla="*/ 455 h 564"/>
                  <a:gd name="T36" fmla="*/ 24 w 196"/>
                  <a:gd name="T37" fmla="*/ 563 h 564"/>
                  <a:gd name="T38" fmla="*/ 195 w 196"/>
                  <a:gd name="T39" fmla="*/ 563 h 564"/>
                  <a:gd name="T40" fmla="*/ 195 w 196"/>
                  <a:gd name="T41" fmla="*/ 44 h 564"/>
                  <a:gd name="T42" fmla="*/ 145 w 196"/>
                  <a:gd name="T43" fmla="*/ 0 h 564"/>
                  <a:gd name="T44" fmla="*/ 73 w 196"/>
                  <a:gd name="T45" fmla="*/ 0 h 5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6"/>
                  <a:gd name="T70" fmla="*/ 0 h 564"/>
                  <a:gd name="T71" fmla="*/ 196 w 196"/>
                  <a:gd name="T72" fmla="*/ 564 h 56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6" h="564">
                    <a:moveTo>
                      <a:pt x="73" y="0"/>
                    </a:moveTo>
                    <a:lnTo>
                      <a:pt x="0" y="65"/>
                    </a:lnTo>
                    <a:lnTo>
                      <a:pt x="0" y="87"/>
                    </a:lnTo>
                    <a:lnTo>
                      <a:pt x="24" y="109"/>
                    </a:lnTo>
                    <a:lnTo>
                      <a:pt x="24" y="131"/>
                    </a:lnTo>
                    <a:lnTo>
                      <a:pt x="0" y="151"/>
                    </a:lnTo>
                    <a:lnTo>
                      <a:pt x="48" y="195"/>
                    </a:lnTo>
                    <a:lnTo>
                      <a:pt x="48" y="217"/>
                    </a:lnTo>
                    <a:lnTo>
                      <a:pt x="24" y="238"/>
                    </a:lnTo>
                    <a:lnTo>
                      <a:pt x="24" y="260"/>
                    </a:lnTo>
                    <a:lnTo>
                      <a:pt x="48" y="282"/>
                    </a:lnTo>
                    <a:lnTo>
                      <a:pt x="48" y="304"/>
                    </a:lnTo>
                    <a:lnTo>
                      <a:pt x="24" y="325"/>
                    </a:lnTo>
                    <a:lnTo>
                      <a:pt x="48" y="346"/>
                    </a:lnTo>
                    <a:lnTo>
                      <a:pt x="48" y="368"/>
                    </a:lnTo>
                    <a:lnTo>
                      <a:pt x="0" y="412"/>
                    </a:lnTo>
                    <a:lnTo>
                      <a:pt x="0" y="433"/>
                    </a:lnTo>
                    <a:lnTo>
                      <a:pt x="24" y="455"/>
                    </a:lnTo>
                    <a:lnTo>
                      <a:pt x="24" y="563"/>
                    </a:lnTo>
                    <a:lnTo>
                      <a:pt x="195" y="563"/>
                    </a:lnTo>
                    <a:lnTo>
                      <a:pt x="195" y="44"/>
                    </a:lnTo>
                    <a:lnTo>
                      <a:pt x="145" y="0"/>
                    </a:lnTo>
                    <a:lnTo>
                      <a:pt x="73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Oval 29"/>
              <p:cNvSpPr>
                <a:spLocks noChangeArrowheads="1"/>
              </p:cNvSpPr>
              <p:nvPr/>
            </p:nvSpPr>
            <p:spPr bwMode="auto">
              <a:xfrm>
                <a:off x="5785" y="2539"/>
                <a:ext cx="375" cy="33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8" name="Freeform 30"/>
              <p:cNvSpPr>
                <a:spLocks/>
              </p:cNvSpPr>
              <p:nvPr/>
            </p:nvSpPr>
            <p:spPr bwMode="auto">
              <a:xfrm>
                <a:off x="5854" y="2038"/>
                <a:ext cx="196" cy="564"/>
              </a:xfrm>
              <a:custGeom>
                <a:avLst/>
                <a:gdLst>
                  <a:gd name="T0" fmla="*/ 73 w 196"/>
                  <a:gd name="T1" fmla="*/ 0 h 564"/>
                  <a:gd name="T2" fmla="*/ 0 w 196"/>
                  <a:gd name="T3" fmla="*/ 65 h 564"/>
                  <a:gd name="T4" fmla="*/ 0 w 196"/>
                  <a:gd name="T5" fmla="*/ 87 h 564"/>
                  <a:gd name="T6" fmla="*/ 24 w 196"/>
                  <a:gd name="T7" fmla="*/ 109 h 564"/>
                  <a:gd name="T8" fmla="*/ 24 w 196"/>
                  <a:gd name="T9" fmla="*/ 129 h 564"/>
                  <a:gd name="T10" fmla="*/ 0 w 196"/>
                  <a:gd name="T11" fmla="*/ 151 h 564"/>
                  <a:gd name="T12" fmla="*/ 49 w 196"/>
                  <a:gd name="T13" fmla="*/ 195 h 564"/>
                  <a:gd name="T14" fmla="*/ 49 w 196"/>
                  <a:gd name="T15" fmla="*/ 216 h 564"/>
                  <a:gd name="T16" fmla="*/ 24 w 196"/>
                  <a:gd name="T17" fmla="*/ 238 h 564"/>
                  <a:gd name="T18" fmla="*/ 24 w 196"/>
                  <a:gd name="T19" fmla="*/ 260 h 564"/>
                  <a:gd name="T20" fmla="*/ 49 w 196"/>
                  <a:gd name="T21" fmla="*/ 282 h 564"/>
                  <a:gd name="T22" fmla="*/ 49 w 196"/>
                  <a:gd name="T23" fmla="*/ 303 h 564"/>
                  <a:gd name="T24" fmla="*/ 24 w 196"/>
                  <a:gd name="T25" fmla="*/ 324 h 564"/>
                  <a:gd name="T26" fmla="*/ 49 w 196"/>
                  <a:gd name="T27" fmla="*/ 346 h 564"/>
                  <a:gd name="T28" fmla="*/ 49 w 196"/>
                  <a:gd name="T29" fmla="*/ 368 h 564"/>
                  <a:gd name="T30" fmla="*/ 0 w 196"/>
                  <a:gd name="T31" fmla="*/ 411 h 564"/>
                  <a:gd name="T32" fmla="*/ 0 w 196"/>
                  <a:gd name="T33" fmla="*/ 433 h 564"/>
                  <a:gd name="T34" fmla="*/ 24 w 196"/>
                  <a:gd name="T35" fmla="*/ 455 h 564"/>
                  <a:gd name="T36" fmla="*/ 24 w 196"/>
                  <a:gd name="T37" fmla="*/ 563 h 564"/>
                  <a:gd name="T38" fmla="*/ 195 w 196"/>
                  <a:gd name="T39" fmla="*/ 563 h 564"/>
                  <a:gd name="T40" fmla="*/ 195 w 196"/>
                  <a:gd name="T41" fmla="*/ 43 h 564"/>
                  <a:gd name="T42" fmla="*/ 146 w 196"/>
                  <a:gd name="T43" fmla="*/ 0 h 564"/>
                  <a:gd name="T44" fmla="*/ 73 w 196"/>
                  <a:gd name="T45" fmla="*/ 0 h 5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6"/>
                  <a:gd name="T70" fmla="*/ 0 h 564"/>
                  <a:gd name="T71" fmla="*/ 196 w 196"/>
                  <a:gd name="T72" fmla="*/ 564 h 56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6" h="564">
                    <a:moveTo>
                      <a:pt x="73" y="0"/>
                    </a:moveTo>
                    <a:lnTo>
                      <a:pt x="0" y="65"/>
                    </a:lnTo>
                    <a:lnTo>
                      <a:pt x="0" y="87"/>
                    </a:lnTo>
                    <a:lnTo>
                      <a:pt x="24" y="109"/>
                    </a:lnTo>
                    <a:lnTo>
                      <a:pt x="24" y="129"/>
                    </a:lnTo>
                    <a:lnTo>
                      <a:pt x="0" y="151"/>
                    </a:lnTo>
                    <a:lnTo>
                      <a:pt x="49" y="195"/>
                    </a:lnTo>
                    <a:lnTo>
                      <a:pt x="49" y="216"/>
                    </a:lnTo>
                    <a:lnTo>
                      <a:pt x="24" y="238"/>
                    </a:lnTo>
                    <a:lnTo>
                      <a:pt x="24" y="260"/>
                    </a:lnTo>
                    <a:lnTo>
                      <a:pt x="49" y="282"/>
                    </a:lnTo>
                    <a:lnTo>
                      <a:pt x="49" y="303"/>
                    </a:lnTo>
                    <a:lnTo>
                      <a:pt x="24" y="324"/>
                    </a:lnTo>
                    <a:lnTo>
                      <a:pt x="49" y="346"/>
                    </a:lnTo>
                    <a:lnTo>
                      <a:pt x="49" y="368"/>
                    </a:lnTo>
                    <a:lnTo>
                      <a:pt x="0" y="411"/>
                    </a:lnTo>
                    <a:lnTo>
                      <a:pt x="0" y="433"/>
                    </a:lnTo>
                    <a:lnTo>
                      <a:pt x="24" y="455"/>
                    </a:lnTo>
                    <a:lnTo>
                      <a:pt x="24" y="563"/>
                    </a:lnTo>
                    <a:lnTo>
                      <a:pt x="195" y="563"/>
                    </a:lnTo>
                    <a:lnTo>
                      <a:pt x="195" y="43"/>
                    </a:lnTo>
                    <a:lnTo>
                      <a:pt x="146" y="0"/>
                    </a:lnTo>
                    <a:lnTo>
                      <a:pt x="73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Oval 31"/>
              <p:cNvSpPr>
                <a:spLocks noChangeArrowheads="1"/>
              </p:cNvSpPr>
              <p:nvPr/>
            </p:nvSpPr>
            <p:spPr bwMode="auto">
              <a:xfrm>
                <a:off x="5760" y="2561"/>
                <a:ext cx="375" cy="33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" name="Freeform 32"/>
              <p:cNvSpPr>
                <a:spLocks/>
              </p:cNvSpPr>
              <p:nvPr/>
            </p:nvSpPr>
            <p:spPr bwMode="auto">
              <a:xfrm>
                <a:off x="5952" y="2081"/>
                <a:ext cx="73" cy="455"/>
              </a:xfrm>
              <a:custGeom>
                <a:avLst/>
                <a:gdLst>
                  <a:gd name="T0" fmla="*/ 0 w 73"/>
                  <a:gd name="T1" fmla="*/ 454 h 455"/>
                  <a:gd name="T2" fmla="*/ 0 w 73"/>
                  <a:gd name="T3" fmla="*/ 0 h 455"/>
                  <a:gd name="T4" fmla="*/ 24 w 73"/>
                  <a:gd name="T5" fmla="*/ 22 h 455"/>
                  <a:gd name="T6" fmla="*/ 24 w 73"/>
                  <a:gd name="T7" fmla="*/ 433 h 455"/>
                  <a:gd name="T8" fmla="*/ 48 w 73"/>
                  <a:gd name="T9" fmla="*/ 433 h 455"/>
                  <a:gd name="T10" fmla="*/ 48 w 73"/>
                  <a:gd name="T11" fmla="*/ 22 h 455"/>
                  <a:gd name="T12" fmla="*/ 72 w 73"/>
                  <a:gd name="T13" fmla="*/ 44 h 455"/>
                  <a:gd name="T14" fmla="*/ 72 w 73"/>
                  <a:gd name="T15" fmla="*/ 454 h 455"/>
                  <a:gd name="T16" fmla="*/ 0 w 73"/>
                  <a:gd name="T17" fmla="*/ 454 h 4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3"/>
                  <a:gd name="T28" fmla="*/ 0 h 455"/>
                  <a:gd name="T29" fmla="*/ 73 w 73"/>
                  <a:gd name="T30" fmla="*/ 455 h 4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3" h="455">
                    <a:moveTo>
                      <a:pt x="0" y="454"/>
                    </a:moveTo>
                    <a:lnTo>
                      <a:pt x="0" y="0"/>
                    </a:lnTo>
                    <a:lnTo>
                      <a:pt x="24" y="22"/>
                    </a:lnTo>
                    <a:lnTo>
                      <a:pt x="24" y="433"/>
                    </a:lnTo>
                    <a:lnTo>
                      <a:pt x="48" y="433"/>
                    </a:lnTo>
                    <a:lnTo>
                      <a:pt x="48" y="22"/>
                    </a:lnTo>
                    <a:lnTo>
                      <a:pt x="72" y="44"/>
                    </a:lnTo>
                    <a:lnTo>
                      <a:pt x="72" y="454"/>
                    </a:lnTo>
                    <a:lnTo>
                      <a:pt x="0" y="454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3"/>
              <p:cNvSpPr>
                <a:spLocks/>
              </p:cNvSpPr>
              <p:nvPr/>
            </p:nvSpPr>
            <p:spPr bwMode="auto">
              <a:xfrm>
                <a:off x="6049" y="2060"/>
                <a:ext cx="26" cy="520"/>
              </a:xfrm>
              <a:custGeom>
                <a:avLst/>
                <a:gdLst>
                  <a:gd name="T0" fmla="*/ 0 w 26"/>
                  <a:gd name="T1" fmla="*/ 519 h 520"/>
                  <a:gd name="T2" fmla="*/ 25 w 26"/>
                  <a:gd name="T3" fmla="*/ 497 h 520"/>
                  <a:gd name="T4" fmla="*/ 25 w 26"/>
                  <a:gd name="T5" fmla="*/ 0 h 520"/>
                  <a:gd name="T6" fmla="*/ 0 w 26"/>
                  <a:gd name="T7" fmla="*/ 21 h 520"/>
                  <a:gd name="T8" fmla="*/ 0 w 26"/>
                  <a:gd name="T9" fmla="*/ 519 h 5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520"/>
                  <a:gd name="T17" fmla="*/ 26 w 26"/>
                  <a:gd name="T18" fmla="*/ 520 h 5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520">
                    <a:moveTo>
                      <a:pt x="0" y="519"/>
                    </a:moveTo>
                    <a:lnTo>
                      <a:pt x="25" y="497"/>
                    </a:lnTo>
                    <a:lnTo>
                      <a:pt x="25" y="0"/>
                    </a:lnTo>
                    <a:lnTo>
                      <a:pt x="0" y="21"/>
                    </a:lnTo>
                    <a:lnTo>
                      <a:pt x="0" y="519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34"/>
              <p:cNvSpPr>
                <a:spLocks/>
              </p:cNvSpPr>
              <p:nvPr/>
            </p:nvSpPr>
            <p:spPr bwMode="auto">
              <a:xfrm>
                <a:off x="6000" y="2016"/>
                <a:ext cx="75" cy="66"/>
              </a:xfrm>
              <a:custGeom>
                <a:avLst/>
                <a:gdLst>
                  <a:gd name="T0" fmla="*/ 48 w 75"/>
                  <a:gd name="T1" fmla="*/ 65 h 66"/>
                  <a:gd name="T2" fmla="*/ 74 w 75"/>
                  <a:gd name="T3" fmla="*/ 44 h 66"/>
                  <a:gd name="T4" fmla="*/ 23 w 75"/>
                  <a:gd name="T5" fmla="*/ 0 h 66"/>
                  <a:gd name="T6" fmla="*/ 0 w 75"/>
                  <a:gd name="T7" fmla="*/ 22 h 66"/>
                  <a:gd name="T8" fmla="*/ 48 w 75"/>
                  <a:gd name="T9" fmla="*/ 65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66"/>
                  <a:gd name="T17" fmla="*/ 75 w 75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66">
                    <a:moveTo>
                      <a:pt x="48" y="65"/>
                    </a:moveTo>
                    <a:lnTo>
                      <a:pt x="74" y="44"/>
                    </a:lnTo>
                    <a:lnTo>
                      <a:pt x="23" y="0"/>
                    </a:lnTo>
                    <a:lnTo>
                      <a:pt x="0" y="22"/>
                    </a:lnTo>
                    <a:lnTo>
                      <a:pt x="48" y="65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Oval 35"/>
              <p:cNvSpPr>
                <a:spLocks noChangeArrowheads="1"/>
              </p:cNvSpPr>
              <p:nvPr/>
            </p:nvSpPr>
            <p:spPr bwMode="auto">
              <a:xfrm>
                <a:off x="5908" y="2756"/>
                <a:ext cx="82" cy="95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" name="Oval 36"/>
              <p:cNvSpPr>
                <a:spLocks noChangeArrowheads="1"/>
              </p:cNvSpPr>
              <p:nvPr/>
            </p:nvSpPr>
            <p:spPr bwMode="auto">
              <a:xfrm>
                <a:off x="5931" y="2756"/>
                <a:ext cx="59" cy="7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3" name="Group 62"/>
          <p:cNvGrpSpPr/>
          <p:nvPr/>
        </p:nvGrpSpPr>
        <p:grpSpPr>
          <a:xfrm>
            <a:off x="1619672" y="1268761"/>
            <a:ext cx="1944216" cy="307777"/>
            <a:chOff x="1619672" y="1844824"/>
            <a:chExt cx="1944216" cy="384721"/>
          </a:xfrm>
        </p:grpSpPr>
        <p:sp>
          <p:nvSpPr>
            <p:cNvPr id="53" name="Text Box 51"/>
            <p:cNvSpPr txBox="1">
              <a:spLocks noChangeArrowheads="1"/>
            </p:cNvSpPr>
            <p:nvPr/>
          </p:nvSpPr>
          <p:spPr bwMode="auto">
            <a:xfrm>
              <a:off x="1655661" y="1844824"/>
              <a:ext cx="1908227" cy="384721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smtClean="0"/>
                <a:t>Card data</a:t>
              </a:r>
            </a:p>
          </p:txBody>
        </p:sp>
        <p:sp>
          <p:nvSpPr>
            <p:cNvPr id="45" name="Line 53"/>
            <p:cNvSpPr>
              <a:spLocks noChangeShapeType="1"/>
            </p:cNvSpPr>
            <p:nvPr/>
          </p:nvSpPr>
          <p:spPr bwMode="auto">
            <a:xfrm>
              <a:off x="1619672" y="2204863"/>
              <a:ext cx="1944216" cy="0"/>
            </a:xfrm>
            <a:prstGeom prst="line">
              <a:avLst/>
            </a:prstGeom>
            <a:noFill/>
            <a:ln w="47625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64"/>
          <p:cNvGrpSpPr/>
          <p:nvPr/>
        </p:nvGrpSpPr>
        <p:grpSpPr>
          <a:xfrm>
            <a:off x="1619672" y="1969095"/>
            <a:ext cx="1944216" cy="307777"/>
            <a:chOff x="1619672" y="2852936"/>
            <a:chExt cx="1944216" cy="307777"/>
          </a:xfrm>
        </p:grpSpPr>
        <p:sp>
          <p:nvSpPr>
            <p:cNvPr id="48" name="Text Box 51"/>
            <p:cNvSpPr txBox="1">
              <a:spLocks noChangeArrowheads="1"/>
            </p:cNvSpPr>
            <p:nvPr/>
          </p:nvSpPr>
          <p:spPr bwMode="auto">
            <a:xfrm>
              <a:off x="1655661" y="2852936"/>
              <a:ext cx="1908227" cy="307777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/>
                <a:t>ATC, </a:t>
              </a:r>
              <a:r>
                <a:rPr lang="en-US" sz="1400" b="1" dirty="0" smtClean="0">
                  <a:solidFill>
                    <a:srgbClr val="7030A0"/>
                  </a:solidFill>
                </a:rPr>
                <a:t>ARQC, …</a:t>
              </a:r>
            </a:p>
          </p:txBody>
        </p:sp>
        <p:sp>
          <p:nvSpPr>
            <p:cNvPr id="49" name="Line 53"/>
            <p:cNvSpPr>
              <a:spLocks noChangeShapeType="1"/>
            </p:cNvSpPr>
            <p:nvPr/>
          </p:nvSpPr>
          <p:spPr bwMode="auto">
            <a:xfrm>
              <a:off x="1619672" y="3140967"/>
              <a:ext cx="1944216" cy="0"/>
            </a:xfrm>
            <a:prstGeom prst="line">
              <a:avLst/>
            </a:prstGeom>
            <a:noFill/>
            <a:ln w="47625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 Box 45"/>
          <p:cNvSpPr txBox="1">
            <a:spLocks noChangeArrowheads="1"/>
          </p:cNvSpPr>
          <p:nvPr/>
        </p:nvSpPr>
        <p:spPr bwMode="auto">
          <a:xfrm>
            <a:off x="9935517" y="836712"/>
            <a:ext cx="1657329" cy="30777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1400" b="1" dirty="0"/>
          </a:p>
        </p:txBody>
      </p:sp>
      <p:grpSp>
        <p:nvGrpSpPr>
          <p:cNvPr id="15" name="Group 65"/>
          <p:cNvGrpSpPr/>
          <p:nvPr/>
        </p:nvGrpSpPr>
        <p:grpSpPr>
          <a:xfrm>
            <a:off x="4932040" y="1323345"/>
            <a:ext cx="1800200" cy="1169551"/>
            <a:chOff x="4932040" y="1484784"/>
            <a:chExt cx="1800200" cy="1169551"/>
          </a:xfrm>
        </p:grpSpPr>
        <p:sp>
          <p:nvSpPr>
            <p:cNvPr id="60" name="Rectangle 59"/>
            <p:cNvSpPr/>
            <p:nvPr/>
          </p:nvSpPr>
          <p:spPr>
            <a:xfrm>
              <a:off x="4932040" y="1484784"/>
              <a:ext cx="1800200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i="1" dirty="0" smtClean="0"/>
                <a:t>Authorization Request</a:t>
              </a:r>
            </a:p>
            <a:p>
              <a:pPr algn="ctr"/>
              <a:endParaRPr lang="en-US" sz="1400" b="1" dirty="0" smtClean="0"/>
            </a:p>
            <a:p>
              <a:pPr algn="ctr"/>
              <a:r>
                <a:rPr lang="en-US" sz="1400" b="1" dirty="0" smtClean="0"/>
                <a:t>(Amount, PAN, ATC, </a:t>
              </a:r>
              <a:r>
                <a:rPr lang="en-US" sz="1400" b="1" dirty="0" smtClean="0">
                  <a:solidFill>
                    <a:srgbClr val="7030A0"/>
                  </a:solidFill>
                </a:rPr>
                <a:t>ARQC</a:t>
              </a:r>
              <a:r>
                <a:rPr lang="en-US" sz="1400" b="1" dirty="0" smtClean="0"/>
                <a:t>…)</a:t>
              </a:r>
            </a:p>
          </p:txBody>
        </p:sp>
        <p:sp>
          <p:nvSpPr>
            <p:cNvPr id="62" name="Line 44"/>
            <p:cNvSpPr>
              <a:spLocks noChangeShapeType="1"/>
            </p:cNvSpPr>
            <p:nvPr/>
          </p:nvSpPr>
          <p:spPr bwMode="auto">
            <a:xfrm>
              <a:off x="5076056" y="2060848"/>
              <a:ext cx="1549381" cy="0"/>
            </a:xfrm>
            <a:prstGeom prst="line">
              <a:avLst/>
            </a:prstGeom>
            <a:noFill/>
            <a:ln w="47625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67"/>
          <p:cNvGrpSpPr/>
          <p:nvPr/>
        </p:nvGrpSpPr>
        <p:grpSpPr>
          <a:xfrm>
            <a:off x="1619672" y="1609055"/>
            <a:ext cx="2232248" cy="307777"/>
            <a:chOff x="1619672" y="1916833"/>
            <a:chExt cx="2232248" cy="307777"/>
          </a:xfrm>
        </p:grpSpPr>
        <p:sp>
          <p:nvSpPr>
            <p:cNvPr id="69" name="Text Box 51"/>
            <p:cNvSpPr txBox="1">
              <a:spLocks noChangeArrowheads="1"/>
            </p:cNvSpPr>
            <p:nvPr/>
          </p:nvSpPr>
          <p:spPr bwMode="auto">
            <a:xfrm>
              <a:off x="1763688" y="1916833"/>
              <a:ext cx="2088232" cy="307777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smtClean="0"/>
                <a:t>Amount, currency, …</a:t>
              </a:r>
            </a:p>
          </p:txBody>
        </p:sp>
        <p:sp>
          <p:nvSpPr>
            <p:cNvPr id="71" name="Line 53"/>
            <p:cNvSpPr>
              <a:spLocks noChangeShapeType="1"/>
            </p:cNvSpPr>
            <p:nvPr/>
          </p:nvSpPr>
          <p:spPr bwMode="auto">
            <a:xfrm>
              <a:off x="1619672" y="2204864"/>
              <a:ext cx="1944216" cy="0"/>
            </a:xfrm>
            <a:prstGeom prst="line">
              <a:avLst/>
            </a:prstGeom>
            <a:noFill/>
            <a:ln w="47625">
              <a:solidFill>
                <a:srgbClr val="FF9933"/>
              </a:solidFill>
              <a:round/>
              <a:headEnd type="arrow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pic>
        <p:nvPicPr>
          <p:cNvPr id="70" name="Picture 5" descr="C:\Users\aswang\Pictures\Illustrations GEMALTO\icons16\POS Termina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1890768"/>
            <a:ext cx="1424037" cy="1322208"/>
          </a:xfrm>
          <a:prstGeom prst="rect">
            <a:avLst/>
          </a:prstGeom>
          <a:noFill/>
        </p:spPr>
      </p:pic>
      <p:sp>
        <p:nvSpPr>
          <p:cNvPr id="63" name="Rounded Rectangle 62"/>
          <p:cNvSpPr/>
          <p:nvPr/>
        </p:nvSpPr>
        <p:spPr>
          <a:xfrm>
            <a:off x="755576" y="4293096"/>
            <a:ext cx="7560840" cy="2016224"/>
          </a:xfrm>
          <a:prstGeom prst="roundRect">
            <a:avLst/>
          </a:prstGeom>
          <a:noFill/>
          <a:ln>
            <a:solidFill>
              <a:srgbClr val="FA82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Blip>
                <a:blip r:embed="rId8"/>
              </a:buBlip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Blip>
                <a:blip r:embed="rId8"/>
              </a:buBlip>
            </a:pPr>
            <a:r>
              <a:rPr lang="en-US" sz="1600" dirty="0" smtClean="0">
                <a:solidFill>
                  <a:schemeClr val="tx1"/>
                </a:solidFill>
              </a:rPr>
              <a:t>The authorization system performs risk management</a:t>
            </a:r>
          </a:p>
          <a:p>
            <a:pPr>
              <a:buBlip>
                <a:blip r:embed="rId8"/>
              </a:buBlip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buBlip>
                <a:blip r:embed="rId8"/>
              </a:buBlip>
            </a:pPr>
            <a:r>
              <a:rPr lang="en-US" sz="1600" dirty="0" smtClean="0">
                <a:solidFill>
                  <a:schemeClr val="tx1"/>
                </a:solidFill>
              </a:rPr>
              <a:t>It also checks the validity of the ARQC by recalculating it using:</a:t>
            </a:r>
          </a:p>
          <a:p>
            <a:pPr lvl="1">
              <a:buBlip>
                <a:blip r:embed="rId8"/>
              </a:buBlip>
            </a:pPr>
            <a:r>
              <a:rPr lang="en-US" sz="1600" dirty="0" smtClean="0">
                <a:solidFill>
                  <a:schemeClr val="tx1"/>
                </a:solidFill>
              </a:rPr>
              <a:t>the data transmitted in the authorization request</a:t>
            </a:r>
          </a:p>
          <a:p>
            <a:pPr lvl="1">
              <a:buBlip>
                <a:blip r:embed="rId8"/>
              </a:buBlip>
            </a:pPr>
            <a:r>
              <a:rPr lang="en-US" sz="1600" dirty="0" smtClean="0">
                <a:solidFill>
                  <a:schemeClr val="tx1"/>
                </a:solidFill>
              </a:rPr>
              <a:t>the secret key associated to that card</a:t>
            </a:r>
          </a:p>
          <a:p>
            <a:pPr>
              <a:buBlip>
                <a:blip r:embed="rId8"/>
              </a:buBlip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buBlip>
                <a:blip r:embed="rId8"/>
              </a:buBlip>
            </a:pPr>
            <a:r>
              <a:rPr lang="en-US" sz="1600" dirty="0" smtClean="0">
                <a:solidFill>
                  <a:schemeClr val="tx1"/>
                </a:solidFill>
              </a:rPr>
              <a:t>If the ARQC is validated, the card is considered genuine, and there is a guarantee that the transaction data has not been tempered with (amount, …)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buBlip>
                <a:blip r:embed="rId8"/>
              </a:buBlip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sz="1800" b="1" dirty="0" smtClean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CCD96F3-79E0-4EAB-BFC0-B274EED18326}" type="datetime1">
              <a:rPr lang="en-US" noProof="0" smtClean="0"/>
              <a:pPr/>
              <a:t>10/16/2012</a:t>
            </a:fld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41C4F74-3E80-478A-A9C6-C6801083CAF4}" type="slidenum">
              <a:rPr lang="en-US" noProof="0" smtClean="0"/>
              <a:pPr/>
              <a:t>18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smtClean="0"/>
              <a:t>Presentation title – Security level Arial (10pt)</a:t>
            </a:r>
            <a:endParaRPr lang="en-US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EMV contact transaction – Online</a:t>
            </a:r>
          </a:p>
        </p:txBody>
      </p:sp>
      <p:grpSp>
        <p:nvGrpSpPr>
          <p:cNvPr id="7" name="Group 34"/>
          <p:cNvGrpSpPr/>
          <p:nvPr/>
        </p:nvGrpSpPr>
        <p:grpSpPr>
          <a:xfrm>
            <a:off x="6778292" y="1521792"/>
            <a:ext cx="2095300" cy="1911713"/>
            <a:chOff x="6169930" y="4438385"/>
            <a:chExt cx="2095300" cy="1911713"/>
          </a:xfrm>
        </p:grpSpPr>
        <p:pic>
          <p:nvPicPr>
            <p:cNvPr id="72" name="Picture 3" descr="C:\Users\aswang\Pictures\Illustrations GEMALTO\icons4\Serve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95886" y="5223969"/>
              <a:ext cx="978180" cy="908234"/>
            </a:xfrm>
            <a:prstGeom prst="rect">
              <a:avLst/>
            </a:prstGeom>
            <a:noFill/>
          </p:spPr>
        </p:pic>
        <p:grpSp>
          <p:nvGrpSpPr>
            <p:cNvPr id="8" name="Group 28"/>
            <p:cNvGrpSpPr/>
            <p:nvPr/>
          </p:nvGrpSpPr>
          <p:grpSpPr>
            <a:xfrm>
              <a:off x="6169930" y="4438385"/>
              <a:ext cx="2095300" cy="1911713"/>
              <a:chOff x="6538055" y="4521510"/>
              <a:chExt cx="2095300" cy="1911713"/>
            </a:xfrm>
          </p:grpSpPr>
          <p:pic>
            <p:nvPicPr>
              <p:cNvPr id="74" name="Picture 3" descr="d:\Documents and Settings\aswang\Local Settings\Temporary Internet Files\Content.IE5\5A0TSZBR\MCj04403800000[1].pn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7186866" y="5097574"/>
                <a:ext cx="1446489" cy="13356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5" name="TextBox 74"/>
              <p:cNvSpPr txBox="1"/>
              <p:nvPr/>
            </p:nvSpPr>
            <p:spPr>
              <a:xfrm>
                <a:off x="6538055" y="4521510"/>
                <a:ext cx="2066591" cy="584775"/>
              </a:xfrm>
              <a:prstGeom prst="rect">
                <a:avLst/>
              </a:prstGeom>
              <a:noFill/>
              <a:ln w="19050">
                <a:solidFill>
                  <a:srgbClr val="FF9933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Issuer</a:t>
                </a:r>
                <a:br>
                  <a:rPr lang="en-US" sz="1600" i="1" dirty="0" smtClean="0"/>
                </a:br>
                <a:r>
                  <a:rPr lang="en-US" sz="1600" i="1" dirty="0" smtClean="0"/>
                  <a:t>authorization system</a:t>
                </a:r>
                <a:endParaRPr lang="en-US" sz="1600" i="1" dirty="0"/>
              </a:p>
            </p:txBody>
          </p:sp>
        </p:grp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7668344" y="3105968"/>
            <a:ext cx="1008112" cy="827088"/>
            <a:chOff x="4759" y="1399"/>
            <a:chExt cx="658" cy="521"/>
          </a:xfrm>
        </p:grpSpPr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4759" y="1804"/>
              <a:ext cx="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20675" indent="-320675" defTabSz="854075" eaLnBrk="0" hangingPunct="0"/>
              <a:endParaRPr lang="en-GB" sz="1200" b="1">
                <a:solidFill>
                  <a:srgbClr val="000000"/>
                </a:solidFill>
              </a:endParaRPr>
            </a:p>
          </p:txBody>
        </p:sp>
        <p:pic>
          <p:nvPicPr>
            <p:cNvPr id="79" name="Picture 26" descr="cogwheel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0000" contrast="-100000"/>
            </a:blip>
            <a:srcRect/>
            <a:stretch>
              <a:fillRect/>
            </a:stretch>
          </p:blipFill>
          <p:spPr bwMode="auto">
            <a:xfrm>
              <a:off x="4853" y="1399"/>
              <a:ext cx="38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27"/>
            <p:cNvGrpSpPr>
              <a:grpSpLocks/>
            </p:cNvGrpSpPr>
            <p:nvPr/>
          </p:nvGrpSpPr>
          <p:grpSpPr bwMode="auto">
            <a:xfrm>
              <a:off x="5200" y="1442"/>
              <a:ext cx="217" cy="318"/>
              <a:chOff x="5760" y="2016"/>
              <a:chExt cx="400" cy="878"/>
            </a:xfrm>
          </p:grpSpPr>
          <p:sp>
            <p:nvSpPr>
              <p:cNvPr id="81" name="Freeform 28"/>
              <p:cNvSpPr>
                <a:spLocks/>
              </p:cNvSpPr>
              <p:nvPr/>
            </p:nvSpPr>
            <p:spPr bwMode="auto">
              <a:xfrm>
                <a:off x="5879" y="2016"/>
                <a:ext cx="196" cy="564"/>
              </a:xfrm>
              <a:custGeom>
                <a:avLst/>
                <a:gdLst>
                  <a:gd name="T0" fmla="*/ 73 w 196"/>
                  <a:gd name="T1" fmla="*/ 0 h 564"/>
                  <a:gd name="T2" fmla="*/ 0 w 196"/>
                  <a:gd name="T3" fmla="*/ 65 h 564"/>
                  <a:gd name="T4" fmla="*/ 0 w 196"/>
                  <a:gd name="T5" fmla="*/ 87 h 564"/>
                  <a:gd name="T6" fmla="*/ 24 w 196"/>
                  <a:gd name="T7" fmla="*/ 109 h 564"/>
                  <a:gd name="T8" fmla="*/ 24 w 196"/>
                  <a:gd name="T9" fmla="*/ 131 h 564"/>
                  <a:gd name="T10" fmla="*/ 0 w 196"/>
                  <a:gd name="T11" fmla="*/ 151 h 564"/>
                  <a:gd name="T12" fmla="*/ 48 w 196"/>
                  <a:gd name="T13" fmla="*/ 195 h 564"/>
                  <a:gd name="T14" fmla="*/ 48 w 196"/>
                  <a:gd name="T15" fmla="*/ 217 h 564"/>
                  <a:gd name="T16" fmla="*/ 24 w 196"/>
                  <a:gd name="T17" fmla="*/ 238 h 564"/>
                  <a:gd name="T18" fmla="*/ 24 w 196"/>
                  <a:gd name="T19" fmla="*/ 260 h 564"/>
                  <a:gd name="T20" fmla="*/ 48 w 196"/>
                  <a:gd name="T21" fmla="*/ 282 h 564"/>
                  <a:gd name="T22" fmla="*/ 48 w 196"/>
                  <a:gd name="T23" fmla="*/ 304 h 564"/>
                  <a:gd name="T24" fmla="*/ 24 w 196"/>
                  <a:gd name="T25" fmla="*/ 325 h 564"/>
                  <a:gd name="T26" fmla="*/ 48 w 196"/>
                  <a:gd name="T27" fmla="*/ 346 h 564"/>
                  <a:gd name="T28" fmla="*/ 48 w 196"/>
                  <a:gd name="T29" fmla="*/ 368 h 564"/>
                  <a:gd name="T30" fmla="*/ 0 w 196"/>
                  <a:gd name="T31" fmla="*/ 412 h 564"/>
                  <a:gd name="T32" fmla="*/ 0 w 196"/>
                  <a:gd name="T33" fmla="*/ 433 h 564"/>
                  <a:gd name="T34" fmla="*/ 24 w 196"/>
                  <a:gd name="T35" fmla="*/ 455 h 564"/>
                  <a:gd name="T36" fmla="*/ 24 w 196"/>
                  <a:gd name="T37" fmla="*/ 563 h 564"/>
                  <a:gd name="T38" fmla="*/ 195 w 196"/>
                  <a:gd name="T39" fmla="*/ 563 h 564"/>
                  <a:gd name="T40" fmla="*/ 195 w 196"/>
                  <a:gd name="T41" fmla="*/ 44 h 564"/>
                  <a:gd name="T42" fmla="*/ 145 w 196"/>
                  <a:gd name="T43" fmla="*/ 0 h 564"/>
                  <a:gd name="T44" fmla="*/ 73 w 196"/>
                  <a:gd name="T45" fmla="*/ 0 h 5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6"/>
                  <a:gd name="T70" fmla="*/ 0 h 564"/>
                  <a:gd name="T71" fmla="*/ 196 w 196"/>
                  <a:gd name="T72" fmla="*/ 564 h 56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6" h="564">
                    <a:moveTo>
                      <a:pt x="73" y="0"/>
                    </a:moveTo>
                    <a:lnTo>
                      <a:pt x="0" y="65"/>
                    </a:lnTo>
                    <a:lnTo>
                      <a:pt x="0" y="87"/>
                    </a:lnTo>
                    <a:lnTo>
                      <a:pt x="24" y="109"/>
                    </a:lnTo>
                    <a:lnTo>
                      <a:pt x="24" y="131"/>
                    </a:lnTo>
                    <a:lnTo>
                      <a:pt x="0" y="151"/>
                    </a:lnTo>
                    <a:lnTo>
                      <a:pt x="48" y="195"/>
                    </a:lnTo>
                    <a:lnTo>
                      <a:pt x="48" y="217"/>
                    </a:lnTo>
                    <a:lnTo>
                      <a:pt x="24" y="238"/>
                    </a:lnTo>
                    <a:lnTo>
                      <a:pt x="24" y="260"/>
                    </a:lnTo>
                    <a:lnTo>
                      <a:pt x="48" y="282"/>
                    </a:lnTo>
                    <a:lnTo>
                      <a:pt x="48" y="304"/>
                    </a:lnTo>
                    <a:lnTo>
                      <a:pt x="24" y="325"/>
                    </a:lnTo>
                    <a:lnTo>
                      <a:pt x="48" y="346"/>
                    </a:lnTo>
                    <a:lnTo>
                      <a:pt x="48" y="368"/>
                    </a:lnTo>
                    <a:lnTo>
                      <a:pt x="0" y="412"/>
                    </a:lnTo>
                    <a:lnTo>
                      <a:pt x="0" y="433"/>
                    </a:lnTo>
                    <a:lnTo>
                      <a:pt x="24" y="455"/>
                    </a:lnTo>
                    <a:lnTo>
                      <a:pt x="24" y="563"/>
                    </a:lnTo>
                    <a:lnTo>
                      <a:pt x="195" y="563"/>
                    </a:lnTo>
                    <a:lnTo>
                      <a:pt x="195" y="44"/>
                    </a:lnTo>
                    <a:lnTo>
                      <a:pt x="145" y="0"/>
                    </a:lnTo>
                    <a:lnTo>
                      <a:pt x="73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Oval 29"/>
              <p:cNvSpPr>
                <a:spLocks noChangeArrowheads="1"/>
              </p:cNvSpPr>
              <p:nvPr/>
            </p:nvSpPr>
            <p:spPr bwMode="auto">
              <a:xfrm>
                <a:off x="5785" y="2539"/>
                <a:ext cx="375" cy="33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" name="Freeform 30"/>
              <p:cNvSpPr>
                <a:spLocks/>
              </p:cNvSpPr>
              <p:nvPr/>
            </p:nvSpPr>
            <p:spPr bwMode="auto">
              <a:xfrm>
                <a:off x="5854" y="2038"/>
                <a:ext cx="196" cy="564"/>
              </a:xfrm>
              <a:custGeom>
                <a:avLst/>
                <a:gdLst>
                  <a:gd name="T0" fmla="*/ 73 w 196"/>
                  <a:gd name="T1" fmla="*/ 0 h 564"/>
                  <a:gd name="T2" fmla="*/ 0 w 196"/>
                  <a:gd name="T3" fmla="*/ 65 h 564"/>
                  <a:gd name="T4" fmla="*/ 0 w 196"/>
                  <a:gd name="T5" fmla="*/ 87 h 564"/>
                  <a:gd name="T6" fmla="*/ 24 w 196"/>
                  <a:gd name="T7" fmla="*/ 109 h 564"/>
                  <a:gd name="T8" fmla="*/ 24 w 196"/>
                  <a:gd name="T9" fmla="*/ 129 h 564"/>
                  <a:gd name="T10" fmla="*/ 0 w 196"/>
                  <a:gd name="T11" fmla="*/ 151 h 564"/>
                  <a:gd name="T12" fmla="*/ 49 w 196"/>
                  <a:gd name="T13" fmla="*/ 195 h 564"/>
                  <a:gd name="T14" fmla="*/ 49 w 196"/>
                  <a:gd name="T15" fmla="*/ 216 h 564"/>
                  <a:gd name="T16" fmla="*/ 24 w 196"/>
                  <a:gd name="T17" fmla="*/ 238 h 564"/>
                  <a:gd name="T18" fmla="*/ 24 w 196"/>
                  <a:gd name="T19" fmla="*/ 260 h 564"/>
                  <a:gd name="T20" fmla="*/ 49 w 196"/>
                  <a:gd name="T21" fmla="*/ 282 h 564"/>
                  <a:gd name="T22" fmla="*/ 49 w 196"/>
                  <a:gd name="T23" fmla="*/ 303 h 564"/>
                  <a:gd name="T24" fmla="*/ 24 w 196"/>
                  <a:gd name="T25" fmla="*/ 324 h 564"/>
                  <a:gd name="T26" fmla="*/ 49 w 196"/>
                  <a:gd name="T27" fmla="*/ 346 h 564"/>
                  <a:gd name="T28" fmla="*/ 49 w 196"/>
                  <a:gd name="T29" fmla="*/ 368 h 564"/>
                  <a:gd name="T30" fmla="*/ 0 w 196"/>
                  <a:gd name="T31" fmla="*/ 411 h 564"/>
                  <a:gd name="T32" fmla="*/ 0 w 196"/>
                  <a:gd name="T33" fmla="*/ 433 h 564"/>
                  <a:gd name="T34" fmla="*/ 24 w 196"/>
                  <a:gd name="T35" fmla="*/ 455 h 564"/>
                  <a:gd name="T36" fmla="*/ 24 w 196"/>
                  <a:gd name="T37" fmla="*/ 563 h 564"/>
                  <a:gd name="T38" fmla="*/ 195 w 196"/>
                  <a:gd name="T39" fmla="*/ 563 h 564"/>
                  <a:gd name="T40" fmla="*/ 195 w 196"/>
                  <a:gd name="T41" fmla="*/ 43 h 564"/>
                  <a:gd name="T42" fmla="*/ 146 w 196"/>
                  <a:gd name="T43" fmla="*/ 0 h 564"/>
                  <a:gd name="T44" fmla="*/ 73 w 196"/>
                  <a:gd name="T45" fmla="*/ 0 h 5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6"/>
                  <a:gd name="T70" fmla="*/ 0 h 564"/>
                  <a:gd name="T71" fmla="*/ 196 w 196"/>
                  <a:gd name="T72" fmla="*/ 564 h 56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6" h="564">
                    <a:moveTo>
                      <a:pt x="73" y="0"/>
                    </a:moveTo>
                    <a:lnTo>
                      <a:pt x="0" y="65"/>
                    </a:lnTo>
                    <a:lnTo>
                      <a:pt x="0" y="87"/>
                    </a:lnTo>
                    <a:lnTo>
                      <a:pt x="24" y="109"/>
                    </a:lnTo>
                    <a:lnTo>
                      <a:pt x="24" y="129"/>
                    </a:lnTo>
                    <a:lnTo>
                      <a:pt x="0" y="151"/>
                    </a:lnTo>
                    <a:lnTo>
                      <a:pt x="49" y="195"/>
                    </a:lnTo>
                    <a:lnTo>
                      <a:pt x="49" y="216"/>
                    </a:lnTo>
                    <a:lnTo>
                      <a:pt x="24" y="238"/>
                    </a:lnTo>
                    <a:lnTo>
                      <a:pt x="24" y="260"/>
                    </a:lnTo>
                    <a:lnTo>
                      <a:pt x="49" y="282"/>
                    </a:lnTo>
                    <a:lnTo>
                      <a:pt x="49" y="303"/>
                    </a:lnTo>
                    <a:lnTo>
                      <a:pt x="24" y="324"/>
                    </a:lnTo>
                    <a:lnTo>
                      <a:pt x="49" y="346"/>
                    </a:lnTo>
                    <a:lnTo>
                      <a:pt x="49" y="368"/>
                    </a:lnTo>
                    <a:lnTo>
                      <a:pt x="0" y="411"/>
                    </a:lnTo>
                    <a:lnTo>
                      <a:pt x="0" y="433"/>
                    </a:lnTo>
                    <a:lnTo>
                      <a:pt x="24" y="455"/>
                    </a:lnTo>
                    <a:lnTo>
                      <a:pt x="24" y="563"/>
                    </a:lnTo>
                    <a:lnTo>
                      <a:pt x="195" y="563"/>
                    </a:lnTo>
                    <a:lnTo>
                      <a:pt x="195" y="43"/>
                    </a:lnTo>
                    <a:lnTo>
                      <a:pt x="146" y="0"/>
                    </a:lnTo>
                    <a:lnTo>
                      <a:pt x="73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Oval 31"/>
              <p:cNvSpPr>
                <a:spLocks noChangeArrowheads="1"/>
              </p:cNvSpPr>
              <p:nvPr/>
            </p:nvSpPr>
            <p:spPr bwMode="auto">
              <a:xfrm>
                <a:off x="5760" y="2561"/>
                <a:ext cx="375" cy="33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5" name="Freeform 32"/>
              <p:cNvSpPr>
                <a:spLocks/>
              </p:cNvSpPr>
              <p:nvPr/>
            </p:nvSpPr>
            <p:spPr bwMode="auto">
              <a:xfrm>
                <a:off x="5952" y="2081"/>
                <a:ext cx="73" cy="455"/>
              </a:xfrm>
              <a:custGeom>
                <a:avLst/>
                <a:gdLst>
                  <a:gd name="T0" fmla="*/ 0 w 73"/>
                  <a:gd name="T1" fmla="*/ 454 h 455"/>
                  <a:gd name="T2" fmla="*/ 0 w 73"/>
                  <a:gd name="T3" fmla="*/ 0 h 455"/>
                  <a:gd name="T4" fmla="*/ 24 w 73"/>
                  <a:gd name="T5" fmla="*/ 22 h 455"/>
                  <a:gd name="T6" fmla="*/ 24 w 73"/>
                  <a:gd name="T7" fmla="*/ 433 h 455"/>
                  <a:gd name="T8" fmla="*/ 48 w 73"/>
                  <a:gd name="T9" fmla="*/ 433 h 455"/>
                  <a:gd name="T10" fmla="*/ 48 w 73"/>
                  <a:gd name="T11" fmla="*/ 22 h 455"/>
                  <a:gd name="T12" fmla="*/ 72 w 73"/>
                  <a:gd name="T13" fmla="*/ 44 h 455"/>
                  <a:gd name="T14" fmla="*/ 72 w 73"/>
                  <a:gd name="T15" fmla="*/ 454 h 455"/>
                  <a:gd name="T16" fmla="*/ 0 w 73"/>
                  <a:gd name="T17" fmla="*/ 454 h 4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3"/>
                  <a:gd name="T28" fmla="*/ 0 h 455"/>
                  <a:gd name="T29" fmla="*/ 73 w 73"/>
                  <a:gd name="T30" fmla="*/ 455 h 4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3" h="455">
                    <a:moveTo>
                      <a:pt x="0" y="454"/>
                    </a:moveTo>
                    <a:lnTo>
                      <a:pt x="0" y="0"/>
                    </a:lnTo>
                    <a:lnTo>
                      <a:pt x="24" y="22"/>
                    </a:lnTo>
                    <a:lnTo>
                      <a:pt x="24" y="433"/>
                    </a:lnTo>
                    <a:lnTo>
                      <a:pt x="48" y="433"/>
                    </a:lnTo>
                    <a:lnTo>
                      <a:pt x="48" y="22"/>
                    </a:lnTo>
                    <a:lnTo>
                      <a:pt x="72" y="44"/>
                    </a:lnTo>
                    <a:lnTo>
                      <a:pt x="72" y="454"/>
                    </a:lnTo>
                    <a:lnTo>
                      <a:pt x="0" y="454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33"/>
              <p:cNvSpPr>
                <a:spLocks/>
              </p:cNvSpPr>
              <p:nvPr/>
            </p:nvSpPr>
            <p:spPr bwMode="auto">
              <a:xfrm>
                <a:off x="6049" y="2060"/>
                <a:ext cx="26" cy="520"/>
              </a:xfrm>
              <a:custGeom>
                <a:avLst/>
                <a:gdLst>
                  <a:gd name="T0" fmla="*/ 0 w 26"/>
                  <a:gd name="T1" fmla="*/ 519 h 520"/>
                  <a:gd name="T2" fmla="*/ 25 w 26"/>
                  <a:gd name="T3" fmla="*/ 497 h 520"/>
                  <a:gd name="T4" fmla="*/ 25 w 26"/>
                  <a:gd name="T5" fmla="*/ 0 h 520"/>
                  <a:gd name="T6" fmla="*/ 0 w 26"/>
                  <a:gd name="T7" fmla="*/ 21 h 520"/>
                  <a:gd name="T8" fmla="*/ 0 w 26"/>
                  <a:gd name="T9" fmla="*/ 519 h 5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520"/>
                  <a:gd name="T17" fmla="*/ 26 w 26"/>
                  <a:gd name="T18" fmla="*/ 520 h 5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520">
                    <a:moveTo>
                      <a:pt x="0" y="519"/>
                    </a:moveTo>
                    <a:lnTo>
                      <a:pt x="25" y="497"/>
                    </a:lnTo>
                    <a:lnTo>
                      <a:pt x="25" y="0"/>
                    </a:lnTo>
                    <a:lnTo>
                      <a:pt x="0" y="21"/>
                    </a:lnTo>
                    <a:lnTo>
                      <a:pt x="0" y="519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34"/>
              <p:cNvSpPr>
                <a:spLocks/>
              </p:cNvSpPr>
              <p:nvPr/>
            </p:nvSpPr>
            <p:spPr bwMode="auto">
              <a:xfrm>
                <a:off x="6000" y="2016"/>
                <a:ext cx="75" cy="66"/>
              </a:xfrm>
              <a:custGeom>
                <a:avLst/>
                <a:gdLst>
                  <a:gd name="T0" fmla="*/ 48 w 75"/>
                  <a:gd name="T1" fmla="*/ 65 h 66"/>
                  <a:gd name="T2" fmla="*/ 74 w 75"/>
                  <a:gd name="T3" fmla="*/ 44 h 66"/>
                  <a:gd name="T4" fmla="*/ 23 w 75"/>
                  <a:gd name="T5" fmla="*/ 0 h 66"/>
                  <a:gd name="T6" fmla="*/ 0 w 75"/>
                  <a:gd name="T7" fmla="*/ 22 h 66"/>
                  <a:gd name="T8" fmla="*/ 48 w 75"/>
                  <a:gd name="T9" fmla="*/ 65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66"/>
                  <a:gd name="T17" fmla="*/ 75 w 75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66">
                    <a:moveTo>
                      <a:pt x="48" y="65"/>
                    </a:moveTo>
                    <a:lnTo>
                      <a:pt x="74" y="44"/>
                    </a:lnTo>
                    <a:lnTo>
                      <a:pt x="23" y="0"/>
                    </a:lnTo>
                    <a:lnTo>
                      <a:pt x="0" y="22"/>
                    </a:lnTo>
                    <a:lnTo>
                      <a:pt x="48" y="65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Oval 35"/>
              <p:cNvSpPr>
                <a:spLocks noChangeArrowheads="1"/>
              </p:cNvSpPr>
              <p:nvPr/>
            </p:nvSpPr>
            <p:spPr bwMode="auto">
              <a:xfrm>
                <a:off x="5908" y="2756"/>
                <a:ext cx="82" cy="95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9" name="Oval 36"/>
              <p:cNvSpPr>
                <a:spLocks noChangeArrowheads="1"/>
              </p:cNvSpPr>
              <p:nvPr/>
            </p:nvSpPr>
            <p:spPr bwMode="auto">
              <a:xfrm>
                <a:off x="5931" y="2756"/>
                <a:ext cx="59" cy="7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pic>
        <p:nvPicPr>
          <p:cNvPr id="31" name="Picture 4" descr="C:\Users\aswang\Pictures\Illustrations GEMALTO\icons10\Contact banking card.png"/>
          <p:cNvPicPr>
            <a:picLocks noChangeAspect="1" noChangeArrowheads="1"/>
          </p:cNvPicPr>
          <p:nvPr/>
        </p:nvPicPr>
        <p:blipFill>
          <a:blip r:embed="rId6" cstate="print"/>
          <a:srcRect l="26661" t="23752" r="17790" b="30603"/>
          <a:stretch>
            <a:fillRect/>
          </a:stretch>
        </p:blipFill>
        <p:spPr bwMode="auto">
          <a:xfrm>
            <a:off x="251520" y="2135260"/>
            <a:ext cx="1318161" cy="1005708"/>
          </a:xfrm>
          <a:prstGeom prst="rect">
            <a:avLst/>
          </a:prstGeom>
          <a:noFill/>
        </p:spPr>
      </p:pic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179512" y="2780928"/>
            <a:ext cx="1008112" cy="827088"/>
            <a:chOff x="4759" y="1399"/>
            <a:chExt cx="658" cy="521"/>
          </a:xfrm>
        </p:grpSpPr>
        <p:sp>
          <p:nvSpPr>
            <p:cNvPr id="33" name="Rectangle 25"/>
            <p:cNvSpPr>
              <a:spLocks noChangeArrowheads="1"/>
            </p:cNvSpPr>
            <p:nvPr/>
          </p:nvSpPr>
          <p:spPr bwMode="auto">
            <a:xfrm>
              <a:off x="4759" y="1804"/>
              <a:ext cx="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20675" indent="-320675" defTabSz="854075" eaLnBrk="0" hangingPunct="0"/>
              <a:endParaRPr lang="en-GB" sz="1200" b="1">
                <a:solidFill>
                  <a:srgbClr val="000000"/>
                </a:solidFill>
              </a:endParaRPr>
            </a:p>
          </p:txBody>
        </p:sp>
        <p:pic>
          <p:nvPicPr>
            <p:cNvPr id="34" name="Picture 26" descr="cogwheel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0000" contrast="-100000"/>
            </a:blip>
            <a:srcRect/>
            <a:stretch>
              <a:fillRect/>
            </a:stretch>
          </p:blipFill>
          <p:spPr bwMode="auto">
            <a:xfrm>
              <a:off x="4853" y="1399"/>
              <a:ext cx="38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27"/>
            <p:cNvGrpSpPr>
              <a:grpSpLocks/>
            </p:cNvGrpSpPr>
            <p:nvPr/>
          </p:nvGrpSpPr>
          <p:grpSpPr bwMode="auto">
            <a:xfrm>
              <a:off x="5200" y="1442"/>
              <a:ext cx="217" cy="318"/>
              <a:chOff x="5760" y="2016"/>
              <a:chExt cx="400" cy="878"/>
            </a:xfrm>
          </p:grpSpPr>
          <p:sp>
            <p:nvSpPr>
              <p:cNvPr id="36" name="Freeform 28"/>
              <p:cNvSpPr>
                <a:spLocks/>
              </p:cNvSpPr>
              <p:nvPr/>
            </p:nvSpPr>
            <p:spPr bwMode="auto">
              <a:xfrm>
                <a:off x="5879" y="2016"/>
                <a:ext cx="196" cy="564"/>
              </a:xfrm>
              <a:custGeom>
                <a:avLst/>
                <a:gdLst>
                  <a:gd name="T0" fmla="*/ 73 w 196"/>
                  <a:gd name="T1" fmla="*/ 0 h 564"/>
                  <a:gd name="T2" fmla="*/ 0 w 196"/>
                  <a:gd name="T3" fmla="*/ 65 h 564"/>
                  <a:gd name="T4" fmla="*/ 0 w 196"/>
                  <a:gd name="T5" fmla="*/ 87 h 564"/>
                  <a:gd name="T6" fmla="*/ 24 w 196"/>
                  <a:gd name="T7" fmla="*/ 109 h 564"/>
                  <a:gd name="T8" fmla="*/ 24 w 196"/>
                  <a:gd name="T9" fmla="*/ 131 h 564"/>
                  <a:gd name="T10" fmla="*/ 0 w 196"/>
                  <a:gd name="T11" fmla="*/ 151 h 564"/>
                  <a:gd name="T12" fmla="*/ 48 w 196"/>
                  <a:gd name="T13" fmla="*/ 195 h 564"/>
                  <a:gd name="T14" fmla="*/ 48 w 196"/>
                  <a:gd name="T15" fmla="*/ 217 h 564"/>
                  <a:gd name="T16" fmla="*/ 24 w 196"/>
                  <a:gd name="T17" fmla="*/ 238 h 564"/>
                  <a:gd name="T18" fmla="*/ 24 w 196"/>
                  <a:gd name="T19" fmla="*/ 260 h 564"/>
                  <a:gd name="T20" fmla="*/ 48 w 196"/>
                  <a:gd name="T21" fmla="*/ 282 h 564"/>
                  <a:gd name="T22" fmla="*/ 48 w 196"/>
                  <a:gd name="T23" fmla="*/ 304 h 564"/>
                  <a:gd name="T24" fmla="*/ 24 w 196"/>
                  <a:gd name="T25" fmla="*/ 325 h 564"/>
                  <a:gd name="T26" fmla="*/ 48 w 196"/>
                  <a:gd name="T27" fmla="*/ 346 h 564"/>
                  <a:gd name="T28" fmla="*/ 48 w 196"/>
                  <a:gd name="T29" fmla="*/ 368 h 564"/>
                  <a:gd name="T30" fmla="*/ 0 w 196"/>
                  <a:gd name="T31" fmla="*/ 412 h 564"/>
                  <a:gd name="T32" fmla="*/ 0 w 196"/>
                  <a:gd name="T33" fmla="*/ 433 h 564"/>
                  <a:gd name="T34" fmla="*/ 24 w 196"/>
                  <a:gd name="T35" fmla="*/ 455 h 564"/>
                  <a:gd name="T36" fmla="*/ 24 w 196"/>
                  <a:gd name="T37" fmla="*/ 563 h 564"/>
                  <a:gd name="T38" fmla="*/ 195 w 196"/>
                  <a:gd name="T39" fmla="*/ 563 h 564"/>
                  <a:gd name="T40" fmla="*/ 195 w 196"/>
                  <a:gd name="T41" fmla="*/ 44 h 564"/>
                  <a:gd name="T42" fmla="*/ 145 w 196"/>
                  <a:gd name="T43" fmla="*/ 0 h 564"/>
                  <a:gd name="T44" fmla="*/ 73 w 196"/>
                  <a:gd name="T45" fmla="*/ 0 h 5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6"/>
                  <a:gd name="T70" fmla="*/ 0 h 564"/>
                  <a:gd name="T71" fmla="*/ 196 w 196"/>
                  <a:gd name="T72" fmla="*/ 564 h 56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6" h="564">
                    <a:moveTo>
                      <a:pt x="73" y="0"/>
                    </a:moveTo>
                    <a:lnTo>
                      <a:pt x="0" y="65"/>
                    </a:lnTo>
                    <a:lnTo>
                      <a:pt x="0" y="87"/>
                    </a:lnTo>
                    <a:lnTo>
                      <a:pt x="24" y="109"/>
                    </a:lnTo>
                    <a:lnTo>
                      <a:pt x="24" y="131"/>
                    </a:lnTo>
                    <a:lnTo>
                      <a:pt x="0" y="151"/>
                    </a:lnTo>
                    <a:lnTo>
                      <a:pt x="48" y="195"/>
                    </a:lnTo>
                    <a:lnTo>
                      <a:pt x="48" y="217"/>
                    </a:lnTo>
                    <a:lnTo>
                      <a:pt x="24" y="238"/>
                    </a:lnTo>
                    <a:lnTo>
                      <a:pt x="24" y="260"/>
                    </a:lnTo>
                    <a:lnTo>
                      <a:pt x="48" y="282"/>
                    </a:lnTo>
                    <a:lnTo>
                      <a:pt x="48" y="304"/>
                    </a:lnTo>
                    <a:lnTo>
                      <a:pt x="24" y="325"/>
                    </a:lnTo>
                    <a:lnTo>
                      <a:pt x="48" y="346"/>
                    </a:lnTo>
                    <a:lnTo>
                      <a:pt x="48" y="368"/>
                    </a:lnTo>
                    <a:lnTo>
                      <a:pt x="0" y="412"/>
                    </a:lnTo>
                    <a:lnTo>
                      <a:pt x="0" y="433"/>
                    </a:lnTo>
                    <a:lnTo>
                      <a:pt x="24" y="455"/>
                    </a:lnTo>
                    <a:lnTo>
                      <a:pt x="24" y="563"/>
                    </a:lnTo>
                    <a:lnTo>
                      <a:pt x="195" y="563"/>
                    </a:lnTo>
                    <a:lnTo>
                      <a:pt x="195" y="44"/>
                    </a:lnTo>
                    <a:lnTo>
                      <a:pt x="145" y="0"/>
                    </a:lnTo>
                    <a:lnTo>
                      <a:pt x="73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Oval 29"/>
              <p:cNvSpPr>
                <a:spLocks noChangeArrowheads="1"/>
              </p:cNvSpPr>
              <p:nvPr/>
            </p:nvSpPr>
            <p:spPr bwMode="auto">
              <a:xfrm>
                <a:off x="5785" y="2539"/>
                <a:ext cx="375" cy="33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8" name="Freeform 30"/>
              <p:cNvSpPr>
                <a:spLocks/>
              </p:cNvSpPr>
              <p:nvPr/>
            </p:nvSpPr>
            <p:spPr bwMode="auto">
              <a:xfrm>
                <a:off x="5854" y="2038"/>
                <a:ext cx="196" cy="564"/>
              </a:xfrm>
              <a:custGeom>
                <a:avLst/>
                <a:gdLst>
                  <a:gd name="T0" fmla="*/ 73 w 196"/>
                  <a:gd name="T1" fmla="*/ 0 h 564"/>
                  <a:gd name="T2" fmla="*/ 0 w 196"/>
                  <a:gd name="T3" fmla="*/ 65 h 564"/>
                  <a:gd name="T4" fmla="*/ 0 w 196"/>
                  <a:gd name="T5" fmla="*/ 87 h 564"/>
                  <a:gd name="T6" fmla="*/ 24 w 196"/>
                  <a:gd name="T7" fmla="*/ 109 h 564"/>
                  <a:gd name="T8" fmla="*/ 24 w 196"/>
                  <a:gd name="T9" fmla="*/ 129 h 564"/>
                  <a:gd name="T10" fmla="*/ 0 w 196"/>
                  <a:gd name="T11" fmla="*/ 151 h 564"/>
                  <a:gd name="T12" fmla="*/ 49 w 196"/>
                  <a:gd name="T13" fmla="*/ 195 h 564"/>
                  <a:gd name="T14" fmla="*/ 49 w 196"/>
                  <a:gd name="T15" fmla="*/ 216 h 564"/>
                  <a:gd name="T16" fmla="*/ 24 w 196"/>
                  <a:gd name="T17" fmla="*/ 238 h 564"/>
                  <a:gd name="T18" fmla="*/ 24 w 196"/>
                  <a:gd name="T19" fmla="*/ 260 h 564"/>
                  <a:gd name="T20" fmla="*/ 49 w 196"/>
                  <a:gd name="T21" fmla="*/ 282 h 564"/>
                  <a:gd name="T22" fmla="*/ 49 w 196"/>
                  <a:gd name="T23" fmla="*/ 303 h 564"/>
                  <a:gd name="T24" fmla="*/ 24 w 196"/>
                  <a:gd name="T25" fmla="*/ 324 h 564"/>
                  <a:gd name="T26" fmla="*/ 49 w 196"/>
                  <a:gd name="T27" fmla="*/ 346 h 564"/>
                  <a:gd name="T28" fmla="*/ 49 w 196"/>
                  <a:gd name="T29" fmla="*/ 368 h 564"/>
                  <a:gd name="T30" fmla="*/ 0 w 196"/>
                  <a:gd name="T31" fmla="*/ 411 h 564"/>
                  <a:gd name="T32" fmla="*/ 0 w 196"/>
                  <a:gd name="T33" fmla="*/ 433 h 564"/>
                  <a:gd name="T34" fmla="*/ 24 w 196"/>
                  <a:gd name="T35" fmla="*/ 455 h 564"/>
                  <a:gd name="T36" fmla="*/ 24 w 196"/>
                  <a:gd name="T37" fmla="*/ 563 h 564"/>
                  <a:gd name="T38" fmla="*/ 195 w 196"/>
                  <a:gd name="T39" fmla="*/ 563 h 564"/>
                  <a:gd name="T40" fmla="*/ 195 w 196"/>
                  <a:gd name="T41" fmla="*/ 43 h 564"/>
                  <a:gd name="T42" fmla="*/ 146 w 196"/>
                  <a:gd name="T43" fmla="*/ 0 h 564"/>
                  <a:gd name="T44" fmla="*/ 73 w 196"/>
                  <a:gd name="T45" fmla="*/ 0 h 5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6"/>
                  <a:gd name="T70" fmla="*/ 0 h 564"/>
                  <a:gd name="T71" fmla="*/ 196 w 196"/>
                  <a:gd name="T72" fmla="*/ 564 h 56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6" h="564">
                    <a:moveTo>
                      <a:pt x="73" y="0"/>
                    </a:moveTo>
                    <a:lnTo>
                      <a:pt x="0" y="65"/>
                    </a:lnTo>
                    <a:lnTo>
                      <a:pt x="0" y="87"/>
                    </a:lnTo>
                    <a:lnTo>
                      <a:pt x="24" y="109"/>
                    </a:lnTo>
                    <a:lnTo>
                      <a:pt x="24" y="129"/>
                    </a:lnTo>
                    <a:lnTo>
                      <a:pt x="0" y="151"/>
                    </a:lnTo>
                    <a:lnTo>
                      <a:pt x="49" y="195"/>
                    </a:lnTo>
                    <a:lnTo>
                      <a:pt x="49" y="216"/>
                    </a:lnTo>
                    <a:lnTo>
                      <a:pt x="24" y="238"/>
                    </a:lnTo>
                    <a:lnTo>
                      <a:pt x="24" y="260"/>
                    </a:lnTo>
                    <a:lnTo>
                      <a:pt x="49" y="282"/>
                    </a:lnTo>
                    <a:lnTo>
                      <a:pt x="49" y="303"/>
                    </a:lnTo>
                    <a:lnTo>
                      <a:pt x="24" y="324"/>
                    </a:lnTo>
                    <a:lnTo>
                      <a:pt x="49" y="346"/>
                    </a:lnTo>
                    <a:lnTo>
                      <a:pt x="49" y="368"/>
                    </a:lnTo>
                    <a:lnTo>
                      <a:pt x="0" y="411"/>
                    </a:lnTo>
                    <a:lnTo>
                      <a:pt x="0" y="433"/>
                    </a:lnTo>
                    <a:lnTo>
                      <a:pt x="24" y="455"/>
                    </a:lnTo>
                    <a:lnTo>
                      <a:pt x="24" y="563"/>
                    </a:lnTo>
                    <a:lnTo>
                      <a:pt x="195" y="563"/>
                    </a:lnTo>
                    <a:lnTo>
                      <a:pt x="195" y="43"/>
                    </a:lnTo>
                    <a:lnTo>
                      <a:pt x="146" y="0"/>
                    </a:lnTo>
                    <a:lnTo>
                      <a:pt x="73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Oval 31"/>
              <p:cNvSpPr>
                <a:spLocks noChangeArrowheads="1"/>
              </p:cNvSpPr>
              <p:nvPr/>
            </p:nvSpPr>
            <p:spPr bwMode="auto">
              <a:xfrm>
                <a:off x="5760" y="2561"/>
                <a:ext cx="375" cy="33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" name="Freeform 32"/>
              <p:cNvSpPr>
                <a:spLocks/>
              </p:cNvSpPr>
              <p:nvPr/>
            </p:nvSpPr>
            <p:spPr bwMode="auto">
              <a:xfrm>
                <a:off x="5952" y="2081"/>
                <a:ext cx="73" cy="455"/>
              </a:xfrm>
              <a:custGeom>
                <a:avLst/>
                <a:gdLst>
                  <a:gd name="T0" fmla="*/ 0 w 73"/>
                  <a:gd name="T1" fmla="*/ 454 h 455"/>
                  <a:gd name="T2" fmla="*/ 0 w 73"/>
                  <a:gd name="T3" fmla="*/ 0 h 455"/>
                  <a:gd name="T4" fmla="*/ 24 w 73"/>
                  <a:gd name="T5" fmla="*/ 22 h 455"/>
                  <a:gd name="T6" fmla="*/ 24 w 73"/>
                  <a:gd name="T7" fmla="*/ 433 h 455"/>
                  <a:gd name="T8" fmla="*/ 48 w 73"/>
                  <a:gd name="T9" fmla="*/ 433 h 455"/>
                  <a:gd name="T10" fmla="*/ 48 w 73"/>
                  <a:gd name="T11" fmla="*/ 22 h 455"/>
                  <a:gd name="T12" fmla="*/ 72 w 73"/>
                  <a:gd name="T13" fmla="*/ 44 h 455"/>
                  <a:gd name="T14" fmla="*/ 72 w 73"/>
                  <a:gd name="T15" fmla="*/ 454 h 455"/>
                  <a:gd name="T16" fmla="*/ 0 w 73"/>
                  <a:gd name="T17" fmla="*/ 454 h 4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3"/>
                  <a:gd name="T28" fmla="*/ 0 h 455"/>
                  <a:gd name="T29" fmla="*/ 73 w 73"/>
                  <a:gd name="T30" fmla="*/ 455 h 4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3" h="455">
                    <a:moveTo>
                      <a:pt x="0" y="454"/>
                    </a:moveTo>
                    <a:lnTo>
                      <a:pt x="0" y="0"/>
                    </a:lnTo>
                    <a:lnTo>
                      <a:pt x="24" y="22"/>
                    </a:lnTo>
                    <a:lnTo>
                      <a:pt x="24" y="433"/>
                    </a:lnTo>
                    <a:lnTo>
                      <a:pt x="48" y="433"/>
                    </a:lnTo>
                    <a:lnTo>
                      <a:pt x="48" y="22"/>
                    </a:lnTo>
                    <a:lnTo>
                      <a:pt x="72" y="44"/>
                    </a:lnTo>
                    <a:lnTo>
                      <a:pt x="72" y="454"/>
                    </a:lnTo>
                    <a:lnTo>
                      <a:pt x="0" y="454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3"/>
              <p:cNvSpPr>
                <a:spLocks/>
              </p:cNvSpPr>
              <p:nvPr/>
            </p:nvSpPr>
            <p:spPr bwMode="auto">
              <a:xfrm>
                <a:off x="6049" y="2060"/>
                <a:ext cx="26" cy="520"/>
              </a:xfrm>
              <a:custGeom>
                <a:avLst/>
                <a:gdLst>
                  <a:gd name="T0" fmla="*/ 0 w 26"/>
                  <a:gd name="T1" fmla="*/ 519 h 520"/>
                  <a:gd name="T2" fmla="*/ 25 w 26"/>
                  <a:gd name="T3" fmla="*/ 497 h 520"/>
                  <a:gd name="T4" fmla="*/ 25 w 26"/>
                  <a:gd name="T5" fmla="*/ 0 h 520"/>
                  <a:gd name="T6" fmla="*/ 0 w 26"/>
                  <a:gd name="T7" fmla="*/ 21 h 520"/>
                  <a:gd name="T8" fmla="*/ 0 w 26"/>
                  <a:gd name="T9" fmla="*/ 519 h 5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520"/>
                  <a:gd name="T17" fmla="*/ 26 w 26"/>
                  <a:gd name="T18" fmla="*/ 520 h 5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520">
                    <a:moveTo>
                      <a:pt x="0" y="519"/>
                    </a:moveTo>
                    <a:lnTo>
                      <a:pt x="25" y="497"/>
                    </a:lnTo>
                    <a:lnTo>
                      <a:pt x="25" y="0"/>
                    </a:lnTo>
                    <a:lnTo>
                      <a:pt x="0" y="21"/>
                    </a:lnTo>
                    <a:lnTo>
                      <a:pt x="0" y="519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34"/>
              <p:cNvSpPr>
                <a:spLocks/>
              </p:cNvSpPr>
              <p:nvPr/>
            </p:nvSpPr>
            <p:spPr bwMode="auto">
              <a:xfrm>
                <a:off x="6000" y="2016"/>
                <a:ext cx="75" cy="66"/>
              </a:xfrm>
              <a:custGeom>
                <a:avLst/>
                <a:gdLst>
                  <a:gd name="T0" fmla="*/ 48 w 75"/>
                  <a:gd name="T1" fmla="*/ 65 h 66"/>
                  <a:gd name="T2" fmla="*/ 74 w 75"/>
                  <a:gd name="T3" fmla="*/ 44 h 66"/>
                  <a:gd name="T4" fmla="*/ 23 w 75"/>
                  <a:gd name="T5" fmla="*/ 0 h 66"/>
                  <a:gd name="T6" fmla="*/ 0 w 75"/>
                  <a:gd name="T7" fmla="*/ 22 h 66"/>
                  <a:gd name="T8" fmla="*/ 48 w 75"/>
                  <a:gd name="T9" fmla="*/ 65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66"/>
                  <a:gd name="T17" fmla="*/ 75 w 75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66">
                    <a:moveTo>
                      <a:pt x="48" y="65"/>
                    </a:moveTo>
                    <a:lnTo>
                      <a:pt x="74" y="44"/>
                    </a:lnTo>
                    <a:lnTo>
                      <a:pt x="23" y="0"/>
                    </a:lnTo>
                    <a:lnTo>
                      <a:pt x="0" y="22"/>
                    </a:lnTo>
                    <a:lnTo>
                      <a:pt x="48" y="65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Oval 35"/>
              <p:cNvSpPr>
                <a:spLocks noChangeArrowheads="1"/>
              </p:cNvSpPr>
              <p:nvPr/>
            </p:nvSpPr>
            <p:spPr bwMode="auto">
              <a:xfrm>
                <a:off x="5908" y="2756"/>
                <a:ext cx="82" cy="95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" name="Oval 36"/>
              <p:cNvSpPr>
                <a:spLocks noChangeArrowheads="1"/>
              </p:cNvSpPr>
              <p:nvPr/>
            </p:nvSpPr>
            <p:spPr bwMode="auto">
              <a:xfrm>
                <a:off x="5931" y="2756"/>
                <a:ext cx="59" cy="7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3" name="Group 62"/>
          <p:cNvGrpSpPr/>
          <p:nvPr/>
        </p:nvGrpSpPr>
        <p:grpSpPr>
          <a:xfrm>
            <a:off x="1619672" y="1268761"/>
            <a:ext cx="1944216" cy="307777"/>
            <a:chOff x="1619672" y="1844824"/>
            <a:chExt cx="1944216" cy="384721"/>
          </a:xfrm>
        </p:grpSpPr>
        <p:sp>
          <p:nvSpPr>
            <p:cNvPr id="53" name="Text Box 51"/>
            <p:cNvSpPr txBox="1">
              <a:spLocks noChangeArrowheads="1"/>
            </p:cNvSpPr>
            <p:nvPr/>
          </p:nvSpPr>
          <p:spPr bwMode="auto">
            <a:xfrm>
              <a:off x="1655661" y="1844824"/>
              <a:ext cx="1908227" cy="384721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smtClean="0"/>
                <a:t>Card data</a:t>
              </a:r>
            </a:p>
          </p:txBody>
        </p:sp>
        <p:sp>
          <p:nvSpPr>
            <p:cNvPr id="45" name="Line 53"/>
            <p:cNvSpPr>
              <a:spLocks noChangeShapeType="1"/>
            </p:cNvSpPr>
            <p:nvPr/>
          </p:nvSpPr>
          <p:spPr bwMode="auto">
            <a:xfrm>
              <a:off x="1619672" y="2204863"/>
              <a:ext cx="1944216" cy="0"/>
            </a:xfrm>
            <a:prstGeom prst="line">
              <a:avLst/>
            </a:prstGeom>
            <a:noFill/>
            <a:ln w="47625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64"/>
          <p:cNvGrpSpPr/>
          <p:nvPr/>
        </p:nvGrpSpPr>
        <p:grpSpPr>
          <a:xfrm>
            <a:off x="1619672" y="1969095"/>
            <a:ext cx="1944216" cy="307777"/>
            <a:chOff x="1619672" y="2852936"/>
            <a:chExt cx="1944216" cy="307777"/>
          </a:xfrm>
        </p:grpSpPr>
        <p:sp>
          <p:nvSpPr>
            <p:cNvPr id="48" name="Text Box 51"/>
            <p:cNvSpPr txBox="1">
              <a:spLocks noChangeArrowheads="1"/>
            </p:cNvSpPr>
            <p:nvPr/>
          </p:nvSpPr>
          <p:spPr bwMode="auto">
            <a:xfrm>
              <a:off x="1655661" y="2852936"/>
              <a:ext cx="1908227" cy="307777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/>
                <a:t>ATC, </a:t>
              </a:r>
              <a:r>
                <a:rPr lang="en-US" sz="1400" b="1" dirty="0" smtClean="0">
                  <a:solidFill>
                    <a:srgbClr val="7030A0"/>
                  </a:solidFill>
                </a:rPr>
                <a:t>ARQC, …</a:t>
              </a:r>
            </a:p>
          </p:txBody>
        </p:sp>
        <p:sp>
          <p:nvSpPr>
            <p:cNvPr id="49" name="Line 53"/>
            <p:cNvSpPr>
              <a:spLocks noChangeShapeType="1"/>
            </p:cNvSpPr>
            <p:nvPr/>
          </p:nvSpPr>
          <p:spPr bwMode="auto">
            <a:xfrm>
              <a:off x="1619672" y="3140967"/>
              <a:ext cx="1944216" cy="0"/>
            </a:xfrm>
            <a:prstGeom prst="line">
              <a:avLst/>
            </a:prstGeom>
            <a:noFill/>
            <a:ln w="47625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 Box 45"/>
          <p:cNvSpPr txBox="1">
            <a:spLocks noChangeArrowheads="1"/>
          </p:cNvSpPr>
          <p:nvPr/>
        </p:nvSpPr>
        <p:spPr bwMode="auto">
          <a:xfrm>
            <a:off x="9935517" y="836712"/>
            <a:ext cx="1657329" cy="30777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1400" b="1" dirty="0"/>
          </a:p>
        </p:txBody>
      </p:sp>
      <p:grpSp>
        <p:nvGrpSpPr>
          <p:cNvPr id="15" name="Group 66"/>
          <p:cNvGrpSpPr/>
          <p:nvPr/>
        </p:nvGrpSpPr>
        <p:grpSpPr>
          <a:xfrm>
            <a:off x="4644008" y="2996952"/>
            <a:ext cx="2304256" cy="1169551"/>
            <a:chOff x="3635896" y="3140968"/>
            <a:chExt cx="4320480" cy="1169551"/>
          </a:xfrm>
        </p:grpSpPr>
        <p:sp>
          <p:nvSpPr>
            <p:cNvPr id="58" name="Rectangle 57"/>
            <p:cNvSpPr/>
            <p:nvPr/>
          </p:nvSpPr>
          <p:spPr>
            <a:xfrm>
              <a:off x="3635896" y="3140968"/>
              <a:ext cx="4320480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i="1" dirty="0" smtClean="0"/>
                <a:t>Authorization </a:t>
              </a:r>
              <a:br>
                <a:rPr lang="en-US" sz="1400" i="1" dirty="0" smtClean="0"/>
              </a:br>
              <a:r>
                <a:rPr lang="en-US" sz="1400" i="1" dirty="0" smtClean="0"/>
                <a:t>Response</a:t>
              </a:r>
            </a:p>
            <a:p>
              <a:pPr algn="ctr"/>
              <a:endParaRPr lang="en-US" sz="1400" b="1" dirty="0" smtClean="0"/>
            </a:p>
            <a:p>
              <a:pPr algn="ctr"/>
              <a:r>
                <a:rPr lang="en-US" sz="1400" b="1" dirty="0" smtClean="0"/>
                <a:t>(Approved / Declined, </a:t>
              </a:r>
            </a:p>
            <a:p>
              <a:pPr algn="ctr"/>
              <a:r>
                <a:rPr lang="en-US" sz="1400" b="1" dirty="0" smtClean="0">
                  <a:solidFill>
                    <a:srgbClr val="7030A0"/>
                  </a:solidFill>
                </a:rPr>
                <a:t>ARPC, …)</a:t>
              </a:r>
              <a:endParaRPr lang="en-US" sz="1400" b="1" dirty="0"/>
            </a:p>
          </p:txBody>
        </p:sp>
        <p:sp>
          <p:nvSpPr>
            <p:cNvPr id="59" name="Line 47"/>
            <p:cNvSpPr>
              <a:spLocks noChangeShapeType="1"/>
            </p:cNvSpPr>
            <p:nvPr/>
          </p:nvSpPr>
          <p:spPr bwMode="auto">
            <a:xfrm flipH="1">
              <a:off x="4175952" y="3717032"/>
              <a:ext cx="3240362" cy="0"/>
            </a:xfrm>
            <a:prstGeom prst="line">
              <a:avLst/>
            </a:prstGeom>
            <a:noFill/>
            <a:ln w="47625">
              <a:solidFill>
                <a:srgbClr val="FF9933"/>
              </a:solidFill>
              <a:round/>
              <a:headEnd type="none"/>
              <a:tailEnd type="arrow" w="med" len="med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65"/>
          <p:cNvGrpSpPr/>
          <p:nvPr/>
        </p:nvGrpSpPr>
        <p:grpSpPr>
          <a:xfrm>
            <a:off x="4932040" y="1323345"/>
            <a:ext cx="1800200" cy="1169551"/>
            <a:chOff x="4932040" y="1484784"/>
            <a:chExt cx="1800200" cy="1169551"/>
          </a:xfrm>
        </p:grpSpPr>
        <p:sp>
          <p:nvSpPr>
            <p:cNvPr id="60" name="Rectangle 59"/>
            <p:cNvSpPr/>
            <p:nvPr/>
          </p:nvSpPr>
          <p:spPr>
            <a:xfrm>
              <a:off x="4932040" y="1484784"/>
              <a:ext cx="1800200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i="1" dirty="0" smtClean="0"/>
                <a:t>Authorization Request</a:t>
              </a:r>
            </a:p>
            <a:p>
              <a:pPr algn="ctr"/>
              <a:endParaRPr lang="en-US" sz="1400" b="1" dirty="0" smtClean="0"/>
            </a:p>
            <a:p>
              <a:pPr algn="ctr"/>
              <a:r>
                <a:rPr lang="en-US" sz="1400" b="1" dirty="0" smtClean="0"/>
                <a:t>(Amount, PAN, ATC, </a:t>
              </a:r>
              <a:r>
                <a:rPr lang="en-US" sz="1400" b="1" dirty="0" smtClean="0">
                  <a:solidFill>
                    <a:srgbClr val="7030A0"/>
                  </a:solidFill>
                </a:rPr>
                <a:t>ARQC</a:t>
              </a:r>
              <a:r>
                <a:rPr lang="en-US" sz="1400" b="1" dirty="0" smtClean="0"/>
                <a:t>…)</a:t>
              </a:r>
            </a:p>
          </p:txBody>
        </p:sp>
        <p:sp>
          <p:nvSpPr>
            <p:cNvPr id="62" name="Line 44"/>
            <p:cNvSpPr>
              <a:spLocks noChangeShapeType="1"/>
            </p:cNvSpPr>
            <p:nvPr/>
          </p:nvSpPr>
          <p:spPr bwMode="auto">
            <a:xfrm>
              <a:off x="5076056" y="2060848"/>
              <a:ext cx="1549381" cy="0"/>
            </a:xfrm>
            <a:prstGeom prst="line">
              <a:avLst/>
            </a:prstGeom>
            <a:noFill/>
            <a:ln w="47625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67"/>
          <p:cNvGrpSpPr/>
          <p:nvPr/>
        </p:nvGrpSpPr>
        <p:grpSpPr>
          <a:xfrm>
            <a:off x="1619672" y="1609055"/>
            <a:ext cx="2232248" cy="307777"/>
            <a:chOff x="1619672" y="1916833"/>
            <a:chExt cx="2232248" cy="307777"/>
          </a:xfrm>
        </p:grpSpPr>
        <p:sp>
          <p:nvSpPr>
            <p:cNvPr id="69" name="Text Box 51"/>
            <p:cNvSpPr txBox="1">
              <a:spLocks noChangeArrowheads="1"/>
            </p:cNvSpPr>
            <p:nvPr/>
          </p:nvSpPr>
          <p:spPr bwMode="auto">
            <a:xfrm>
              <a:off x="1763688" y="1916833"/>
              <a:ext cx="2088232" cy="307777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smtClean="0"/>
                <a:t>Amount, currency, …</a:t>
              </a:r>
            </a:p>
          </p:txBody>
        </p:sp>
        <p:sp>
          <p:nvSpPr>
            <p:cNvPr id="71" name="Line 53"/>
            <p:cNvSpPr>
              <a:spLocks noChangeShapeType="1"/>
            </p:cNvSpPr>
            <p:nvPr/>
          </p:nvSpPr>
          <p:spPr bwMode="auto">
            <a:xfrm>
              <a:off x="1619672" y="2204864"/>
              <a:ext cx="1944216" cy="0"/>
            </a:xfrm>
            <a:prstGeom prst="line">
              <a:avLst/>
            </a:prstGeom>
            <a:noFill/>
            <a:ln w="47625">
              <a:solidFill>
                <a:srgbClr val="FF9933"/>
              </a:solidFill>
              <a:round/>
              <a:headEnd type="arrow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pic>
        <p:nvPicPr>
          <p:cNvPr id="70" name="Picture 5" descr="C:\Users\aswang\Pictures\Illustrations GEMALTO\icons16\POS Termina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1890768"/>
            <a:ext cx="1424037" cy="1322208"/>
          </a:xfrm>
          <a:prstGeom prst="rect">
            <a:avLst/>
          </a:prstGeom>
          <a:noFill/>
        </p:spPr>
      </p:pic>
      <p:grpSp>
        <p:nvGrpSpPr>
          <p:cNvPr id="18" name="Group 62"/>
          <p:cNvGrpSpPr/>
          <p:nvPr/>
        </p:nvGrpSpPr>
        <p:grpSpPr>
          <a:xfrm>
            <a:off x="539552" y="2996952"/>
            <a:ext cx="4320480" cy="379785"/>
            <a:chOff x="539552" y="3212976"/>
            <a:chExt cx="4320480" cy="379785"/>
          </a:xfrm>
        </p:grpSpPr>
        <p:sp>
          <p:nvSpPr>
            <p:cNvPr id="73" name="Line 47"/>
            <p:cNvSpPr>
              <a:spLocks noChangeShapeType="1"/>
            </p:cNvSpPr>
            <p:nvPr/>
          </p:nvSpPr>
          <p:spPr bwMode="auto">
            <a:xfrm flipH="1">
              <a:off x="1547664" y="3592761"/>
              <a:ext cx="2016224" cy="0"/>
            </a:xfrm>
            <a:prstGeom prst="line">
              <a:avLst/>
            </a:prstGeom>
            <a:noFill/>
            <a:ln w="47625">
              <a:solidFill>
                <a:srgbClr val="FF9933"/>
              </a:solidFill>
              <a:round/>
              <a:headEnd type="none"/>
              <a:tailEnd type="arrow" w="med" len="med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39552" y="3212976"/>
              <a:ext cx="43204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/>
                <a:t>Issuer’s decision, </a:t>
              </a:r>
              <a:r>
                <a:rPr lang="en-US" sz="1400" b="1" dirty="0" smtClean="0">
                  <a:solidFill>
                    <a:srgbClr val="7030A0"/>
                  </a:solidFill>
                </a:rPr>
                <a:t>ARPC</a:t>
              </a:r>
              <a:endParaRPr lang="en-US" sz="1400" b="1" dirty="0"/>
            </a:p>
          </p:txBody>
        </p:sp>
      </p:grpSp>
      <p:sp>
        <p:nvSpPr>
          <p:cNvPr id="61" name="Rounded Rectangle 60"/>
          <p:cNvSpPr/>
          <p:nvPr/>
        </p:nvSpPr>
        <p:spPr>
          <a:xfrm>
            <a:off x="755576" y="4293096"/>
            <a:ext cx="7560840" cy="2016224"/>
          </a:xfrm>
          <a:prstGeom prst="roundRect">
            <a:avLst/>
          </a:prstGeom>
          <a:noFill/>
          <a:ln>
            <a:solidFill>
              <a:srgbClr val="FA82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Blip>
                <a:blip r:embed="rId8"/>
              </a:buBlip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Blip>
                <a:blip r:embed="rId8"/>
              </a:buBlip>
            </a:pPr>
            <a:r>
              <a:rPr lang="en-US" dirty="0" smtClean="0">
                <a:solidFill>
                  <a:schemeClr val="tx1"/>
                </a:solidFill>
              </a:rPr>
              <a:t>Issuer host generates an authorization response</a:t>
            </a:r>
          </a:p>
          <a:p>
            <a:pPr>
              <a:buBlip>
                <a:blip r:embed="rId8"/>
              </a:buBlip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Blip>
                <a:blip r:embed="rId8"/>
              </a:buBlip>
            </a:pPr>
            <a:r>
              <a:rPr lang="en-US" dirty="0" smtClean="0">
                <a:solidFill>
                  <a:schemeClr val="tx1"/>
                </a:solidFill>
              </a:rPr>
              <a:t>Response may include an Authorization </a:t>
            </a:r>
            <a:r>
              <a:rPr lang="en-US" dirty="0" err="1" smtClean="0">
                <a:solidFill>
                  <a:schemeClr val="tx1"/>
                </a:solidFill>
              </a:rPr>
              <a:t>ResPonse</a:t>
            </a:r>
            <a:r>
              <a:rPr lang="en-US" dirty="0" smtClean="0">
                <a:solidFill>
                  <a:schemeClr val="tx1"/>
                </a:solidFill>
              </a:rPr>
              <a:t> Cryptogram that authenticates the issuer and the issuer decision. The card may validate the ARPC before giving its final decision.</a:t>
            </a:r>
          </a:p>
          <a:p>
            <a:pPr>
              <a:buBlip>
                <a:blip r:embed="rId8"/>
              </a:buBlip>
            </a:pPr>
            <a:endParaRPr lang="en-US" dirty="0" smtClean="0">
              <a:solidFill>
                <a:schemeClr val="tx1"/>
              </a:solidFill>
            </a:endParaRPr>
          </a:p>
        </p:txBody>
      </p:sp>
      <p:grpSp>
        <p:nvGrpSpPr>
          <p:cNvPr id="19" name="Group 62"/>
          <p:cNvGrpSpPr/>
          <p:nvPr/>
        </p:nvGrpSpPr>
        <p:grpSpPr>
          <a:xfrm>
            <a:off x="1619672" y="3553271"/>
            <a:ext cx="2016224" cy="379785"/>
            <a:chOff x="1619672" y="1844824"/>
            <a:chExt cx="1944216" cy="384721"/>
          </a:xfrm>
        </p:grpSpPr>
        <p:sp>
          <p:nvSpPr>
            <p:cNvPr id="65" name="Text Box 51"/>
            <p:cNvSpPr txBox="1">
              <a:spLocks noChangeArrowheads="1"/>
            </p:cNvSpPr>
            <p:nvPr/>
          </p:nvSpPr>
          <p:spPr bwMode="auto">
            <a:xfrm>
              <a:off x="1655661" y="1844824"/>
              <a:ext cx="1908227" cy="384721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smtClean="0"/>
                <a:t>Card’s final decision</a:t>
              </a:r>
            </a:p>
          </p:txBody>
        </p:sp>
        <p:sp>
          <p:nvSpPr>
            <p:cNvPr id="66" name="Line 53"/>
            <p:cNvSpPr>
              <a:spLocks noChangeShapeType="1"/>
            </p:cNvSpPr>
            <p:nvPr/>
          </p:nvSpPr>
          <p:spPr bwMode="auto">
            <a:xfrm>
              <a:off x="1619672" y="2204863"/>
              <a:ext cx="1944216" cy="0"/>
            </a:xfrm>
            <a:prstGeom prst="line">
              <a:avLst/>
            </a:prstGeom>
            <a:noFill/>
            <a:ln w="47625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92000" y="924888"/>
            <a:ext cx="7005600" cy="4790112"/>
          </a:xfrm>
        </p:spPr>
        <p:txBody>
          <a:bodyPr>
            <a:normAutofit/>
          </a:bodyPr>
          <a:lstStyle/>
          <a:p>
            <a:r>
              <a:rPr lang="en-US" dirty="0" smtClean="0"/>
              <a:t>Card authentication is based on DYNAMIC data (ARQC) generated by the card secret key</a:t>
            </a:r>
          </a:p>
          <a:p>
            <a:endParaRPr lang="en-US" dirty="0" smtClean="0"/>
          </a:p>
          <a:p>
            <a:r>
              <a:rPr lang="en-US" dirty="0" smtClean="0"/>
              <a:t>Card secret key cannot be retrieved from one card and duplicated onto another card</a:t>
            </a:r>
          </a:p>
        </p:txBody>
      </p:sp>
      <p:pic>
        <p:nvPicPr>
          <p:cNvPr id="7" name="Picture 6" descr="shutterstock_28627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212976"/>
            <a:ext cx="2978353" cy="297835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CCD96F3-79E0-4EAB-BFC0-B274EED18326}" type="datetime1">
              <a:rPr lang="en-US" noProof="0" smtClean="0"/>
              <a:pPr/>
              <a:t>10/16/2012</a:t>
            </a:fld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41C4F74-3E80-478A-A9C6-C6801083CAF4}" type="slidenum">
              <a:rPr lang="en-US" noProof="0" smtClean="0"/>
              <a:pPr/>
              <a:t>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smtClean="0"/>
              <a:t>Presentation title – Security level Arial (10pt)</a:t>
            </a:r>
            <a:endParaRPr lang="en-US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EMV contact transaction – Online</a:t>
            </a:r>
          </a:p>
        </p:txBody>
      </p:sp>
      <p:pic>
        <p:nvPicPr>
          <p:cNvPr id="39938" name="Picture 2" descr="C:\Users\Jania\AppData\Local\Microsoft\Windows\Temporary Internet Files\Content.IE5\I26URHRT\MC90043253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590800"/>
            <a:ext cx="4267200" cy="4205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33400" y="1066800"/>
            <a:ext cx="7005600" cy="5257200"/>
          </a:xfrm>
        </p:spPr>
        <p:txBody>
          <a:bodyPr>
            <a:normAutofit/>
          </a:bodyPr>
          <a:lstStyle/>
          <a:p>
            <a:pPr marL="117475" indent="-117475">
              <a:spcBef>
                <a:spcPts val="600"/>
              </a:spcBef>
            </a:pPr>
            <a:r>
              <a:rPr lang="en-US" dirty="0" smtClean="0">
                <a:solidFill>
                  <a:schemeClr val="dk1"/>
                </a:solidFill>
              </a:rPr>
              <a:t> The changing POS payment environment</a:t>
            </a:r>
            <a:endParaRPr lang="en-US" dirty="0" smtClean="0"/>
          </a:p>
          <a:p>
            <a:pPr marL="517525" lvl="1" indent="-117475">
              <a:spcBef>
                <a:spcPts val="600"/>
              </a:spcBef>
            </a:pPr>
            <a:endParaRPr lang="en-US" dirty="0" smtClean="0">
              <a:solidFill>
                <a:schemeClr val="dk1"/>
              </a:solidFill>
            </a:endParaRPr>
          </a:p>
          <a:p>
            <a:pPr marL="117475" indent="-117475">
              <a:spcBef>
                <a:spcPts val="600"/>
              </a:spcBef>
            </a:pP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Mag</a:t>
            </a:r>
            <a:r>
              <a:rPr lang="en-US" dirty="0" smtClean="0">
                <a:solidFill>
                  <a:schemeClr val="dk1"/>
                </a:solidFill>
              </a:rPr>
              <a:t>-Stripe, EMV, </a:t>
            </a:r>
            <a:r>
              <a:rPr lang="en-US" dirty="0" smtClean="0"/>
              <a:t>NFC…. </a:t>
            </a:r>
          </a:p>
          <a:p>
            <a:pPr marL="517525" lvl="1" indent="-117475">
              <a:spcBef>
                <a:spcPts val="600"/>
              </a:spcBef>
              <a:buNone/>
            </a:pPr>
            <a:endParaRPr lang="en-US" dirty="0" smtClean="0"/>
          </a:p>
          <a:p>
            <a:pPr marL="117475" indent="-117475">
              <a:spcBef>
                <a:spcPts val="600"/>
              </a:spcBef>
            </a:pPr>
            <a:r>
              <a:rPr lang="en-US" dirty="0" smtClean="0"/>
              <a:t>  NFC - TSM ecosystem</a:t>
            </a:r>
          </a:p>
          <a:p>
            <a:pPr marL="117475" indent="-117475">
              <a:spcBef>
                <a:spcPts val="600"/>
              </a:spcBef>
            </a:pPr>
            <a:endParaRPr lang="en-US" dirty="0" smtClean="0"/>
          </a:p>
          <a:p>
            <a:pPr marL="117475" indent="-117475">
              <a:spcBef>
                <a:spcPts val="600"/>
              </a:spcBef>
            </a:pPr>
            <a:r>
              <a:rPr lang="en-US" dirty="0" smtClean="0"/>
              <a:t> NFC Payment examples</a:t>
            </a:r>
          </a:p>
          <a:p>
            <a:pPr marL="117475" indent="-117475">
              <a:spcBef>
                <a:spcPts val="600"/>
              </a:spcBef>
            </a:pPr>
            <a:endParaRPr lang="en-US" dirty="0" smtClean="0"/>
          </a:p>
          <a:p>
            <a:pPr marL="117475" indent="-117475">
              <a:spcBef>
                <a:spcPts val="600"/>
              </a:spcBef>
            </a:pPr>
            <a:r>
              <a:rPr lang="en-US" dirty="0" smtClean="0"/>
              <a:t> Conclusion </a:t>
            </a:r>
          </a:p>
          <a:p>
            <a:pPr marL="117475" indent="-117475">
              <a:spcBef>
                <a:spcPts val="600"/>
              </a:spcBef>
            </a:pPr>
            <a:endParaRPr lang="en-US" dirty="0" smtClean="0">
              <a:solidFill>
                <a:schemeClr val="dk1"/>
              </a:solidFill>
            </a:endParaRPr>
          </a:p>
          <a:p>
            <a:pPr marL="117475" indent="-117475">
              <a:spcBef>
                <a:spcPts val="600"/>
              </a:spcBef>
            </a:pPr>
            <a:endParaRPr lang="en-US" dirty="0" smtClean="0">
              <a:solidFill>
                <a:schemeClr val="dk1"/>
              </a:solidFill>
            </a:endParaRPr>
          </a:p>
          <a:p>
            <a:pPr marL="517525" lvl="1" indent="-117475">
              <a:spcBef>
                <a:spcPts val="600"/>
              </a:spcBef>
            </a:pPr>
            <a:endParaRPr lang="en-US" dirty="0" smtClean="0">
              <a:solidFill>
                <a:schemeClr val="dk1"/>
              </a:solidFill>
            </a:endParaRPr>
          </a:p>
          <a:p>
            <a:pPr marL="117475" indent="-117475">
              <a:spcBef>
                <a:spcPts val="600"/>
              </a:spcBef>
            </a:pPr>
            <a:endParaRPr lang="en-US" dirty="0" smtClean="0">
              <a:solidFill>
                <a:schemeClr val="dk1"/>
              </a:solidFill>
            </a:endParaRPr>
          </a:p>
          <a:p>
            <a:pPr marL="517525" lvl="1" indent="-117475">
              <a:spcBef>
                <a:spcPts val="600"/>
              </a:spcBef>
            </a:pPr>
            <a:endParaRPr lang="en-US" dirty="0" smtClean="0">
              <a:solidFill>
                <a:schemeClr val="dk1"/>
              </a:solidFill>
            </a:endParaRPr>
          </a:p>
          <a:p>
            <a:pPr marL="117475" indent="-117475">
              <a:spcBef>
                <a:spcPts val="600"/>
              </a:spcBef>
            </a:pPr>
            <a:endParaRPr lang="en-US" dirty="0" smtClean="0">
              <a:solidFill>
                <a:schemeClr val="dk1"/>
              </a:solidFill>
            </a:endParaRPr>
          </a:p>
          <a:p>
            <a:pPr marL="117475" indent="-117475">
              <a:spcBef>
                <a:spcPts val="600"/>
              </a:spcBef>
            </a:pPr>
            <a:endParaRPr lang="en-US" dirty="0" smtClean="0">
              <a:solidFill>
                <a:schemeClr val="dk1"/>
              </a:solidFill>
            </a:endParaRPr>
          </a:p>
          <a:p>
            <a:pPr marL="117475" indent="-117475">
              <a:spcBef>
                <a:spcPts val="600"/>
              </a:spcBef>
            </a:pPr>
            <a:endParaRPr lang="en-US" dirty="0" smtClean="0">
              <a:solidFill>
                <a:schemeClr val="dk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0562" y="4628852"/>
            <a:ext cx="80724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1200"/>
              </a:spcAft>
            </a:pPr>
            <a:r>
              <a:rPr lang="en-US" sz="1400" b="1" dirty="0" smtClean="0">
                <a:solidFill>
                  <a:srgbClr val="276280"/>
                </a:solidFill>
                <a:cs typeface="Verdana"/>
              </a:rPr>
              <a:t>1. Card </a:t>
            </a:r>
            <a:r>
              <a:rPr lang="en-US" sz="1400" b="1" dirty="0">
                <a:solidFill>
                  <a:srgbClr val="276280"/>
                </a:solidFill>
                <a:cs typeface="Verdana"/>
              </a:rPr>
              <a:t>Emulation </a:t>
            </a:r>
            <a:r>
              <a:rPr lang="en-US" sz="1400" dirty="0">
                <a:solidFill>
                  <a:srgbClr val="276280"/>
                </a:solidFill>
                <a:cs typeface="Verdana"/>
              </a:rPr>
              <a:t>allows a mobile phone </a:t>
            </a:r>
            <a:r>
              <a:rPr lang="en-US" sz="1400" dirty="0" smtClean="0">
                <a:solidFill>
                  <a:srgbClr val="276280"/>
                </a:solidFill>
                <a:cs typeface="Verdana"/>
              </a:rPr>
              <a:t>to </a:t>
            </a:r>
            <a:r>
              <a:rPr lang="en-US" sz="1400" dirty="0">
                <a:solidFill>
                  <a:srgbClr val="276280"/>
                </a:solidFill>
                <a:cs typeface="Verdana"/>
              </a:rPr>
              <a:t>simulate a physical contactless </a:t>
            </a:r>
            <a:r>
              <a:rPr lang="en-US" sz="1400" dirty="0" smtClean="0">
                <a:solidFill>
                  <a:srgbClr val="276280"/>
                </a:solidFill>
                <a:cs typeface="Verdana"/>
              </a:rPr>
              <a:t>card</a:t>
            </a:r>
          </a:p>
          <a:p>
            <a:pPr marL="0" lvl="1">
              <a:spcAft>
                <a:spcPts val="1200"/>
              </a:spcAft>
            </a:pPr>
            <a:endParaRPr lang="en-US" sz="1400" dirty="0">
              <a:solidFill>
                <a:srgbClr val="276280"/>
              </a:solidFill>
              <a:cs typeface="Verdana"/>
            </a:endParaRPr>
          </a:p>
          <a:p>
            <a:pPr marL="0" lvl="1">
              <a:spcAft>
                <a:spcPts val="1200"/>
              </a:spcAft>
            </a:pPr>
            <a:r>
              <a:rPr lang="en-US" sz="1400" b="1" dirty="0" smtClean="0">
                <a:solidFill>
                  <a:srgbClr val="276280"/>
                </a:solidFill>
                <a:cs typeface="Verdana"/>
              </a:rPr>
              <a:t>2. Reader</a:t>
            </a:r>
            <a:r>
              <a:rPr lang="en-US" sz="1400" b="1" dirty="0">
                <a:solidFill>
                  <a:srgbClr val="276280"/>
                </a:solidFill>
                <a:cs typeface="Verdana"/>
              </a:rPr>
              <a:t>/Writer</a:t>
            </a:r>
            <a:r>
              <a:rPr lang="en-US" sz="1400" dirty="0">
                <a:solidFill>
                  <a:srgbClr val="276280"/>
                </a:solidFill>
                <a:cs typeface="Verdana"/>
              </a:rPr>
              <a:t> allows reading or writing </a:t>
            </a:r>
            <a:r>
              <a:rPr lang="en-US" sz="1400" dirty="0" smtClean="0">
                <a:solidFill>
                  <a:srgbClr val="276280"/>
                </a:solidFill>
                <a:cs typeface="Verdana"/>
              </a:rPr>
              <a:t>information </a:t>
            </a:r>
            <a:r>
              <a:rPr lang="en-US" sz="1400" dirty="0">
                <a:solidFill>
                  <a:srgbClr val="276280"/>
                </a:solidFill>
                <a:cs typeface="Verdana"/>
              </a:rPr>
              <a:t>to or from a passive tag/poster</a:t>
            </a:r>
          </a:p>
          <a:p>
            <a:pPr marL="0" lvl="1">
              <a:spcAft>
                <a:spcPts val="1200"/>
              </a:spcAft>
            </a:pPr>
            <a:r>
              <a:rPr lang="en-US" sz="1400" b="1" dirty="0" smtClean="0">
                <a:solidFill>
                  <a:srgbClr val="276280"/>
                </a:solidFill>
                <a:cs typeface="Verdana"/>
              </a:rPr>
              <a:t>3. Peer</a:t>
            </a:r>
            <a:r>
              <a:rPr lang="en-US" sz="1400" b="1" dirty="0">
                <a:solidFill>
                  <a:srgbClr val="276280"/>
                </a:solidFill>
                <a:cs typeface="Verdana"/>
              </a:rPr>
              <a:t>-to-Peer</a:t>
            </a:r>
            <a:r>
              <a:rPr lang="en-US" sz="1400" dirty="0">
                <a:solidFill>
                  <a:srgbClr val="276280"/>
                </a:solidFill>
                <a:cs typeface="Verdana"/>
              </a:rPr>
              <a:t> allows bidirectional </a:t>
            </a:r>
            <a:r>
              <a:rPr lang="en-US" sz="1400" dirty="0" smtClean="0">
                <a:solidFill>
                  <a:srgbClr val="276280"/>
                </a:solidFill>
                <a:cs typeface="Verdana"/>
              </a:rPr>
              <a:t>communication </a:t>
            </a:r>
            <a:r>
              <a:rPr lang="en-US" sz="1400" dirty="0">
                <a:solidFill>
                  <a:srgbClr val="276280"/>
                </a:solidFill>
                <a:cs typeface="Verdana"/>
              </a:rPr>
              <a:t>between </a:t>
            </a:r>
            <a:r>
              <a:rPr lang="en-US" sz="1400" dirty="0" smtClean="0">
                <a:solidFill>
                  <a:srgbClr val="276280"/>
                </a:solidFill>
                <a:cs typeface="Verdana"/>
              </a:rPr>
              <a:t>devices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Introduction to NFC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895600" y="1828800"/>
            <a:ext cx="6248400" cy="213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71450" indent="-1714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143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628650" indent="-1143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–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2320"/>
              </a:lnSpc>
            </a:pPr>
            <a:r>
              <a:rPr lang="en-US" sz="2000" b="1" dirty="0" smtClean="0">
                <a:solidFill>
                  <a:srgbClr val="6E4469"/>
                </a:solidFill>
                <a:cs typeface="Verdana"/>
              </a:rPr>
              <a:t>What is Near Field Communication?</a:t>
            </a:r>
          </a:p>
          <a:p>
            <a:pPr marL="285750" lvl="1">
              <a:lnSpc>
                <a:spcPts val="2320"/>
              </a:lnSpc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cs typeface="Verdana"/>
              </a:rPr>
              <a:t>Short range wireless (&lt;4 cm);  Low speed (&lt;424 </a:t>
            </a:r>
            <a:r>
              <a:rPr lang="en-US" sz="1400" dirty="0" err="1" smtClean="0">
                <a:solidFill>
                  <a:prstClr val="white">
                    <a:lumMod val="50000"/>
                  </a:prstClr>
                </a:solidFill>
                <a:cs typeface="Verdana"/>
              </a:rPr>
              <a:t>kbits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cs typeface="Verdana"/>
              </a:rPr>
              <a:t>/sec)</a:t>
            </a:r>
          </a:p>
          <a:p>
            <a:pPr marL="285750" lvl="1">
              <a:lnSpc>
                <a:spcPts val="2320"/>
              </a:lnSpc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cs typeface="Verdana"/>
              </a:rPr>
              <a:t>User friendly &amp; simple (no discovery, no pairing, just </a:t>
            </a:r>
            <a:r>
              <a:rPr lang="en-US" altLang="en-US" sz="1400" dirty="0" smtClean="0">
                <a:solidFill>
                  <a:prstClr val="white">
                    <a:lumMod val="50000"/>
                  </a:prstClr>
                </a:solidFill>
                <a:cs typeface="Verdana"/>
              </a:rPr>
              <a:t>“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cs typeface="Verdana"/>
              </a:rPr>
              <a:t>tap</a:t>
            </a:r>
            <a:r>
              <a:rPr lang="en-US" altLang="en-US" sz="1400" dirty="0" smtClean="0">
                <a:solidFill>
                  <a:prstClr val="white">
                    <a:lumMod val="50000"/>
                  </a:prstClr>
                </a:solidFill>
                <a:cs typeface="Verdana"/>
              </a:rPr>
              <a:t>”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cs typeface="Verdana"/>
              </a:rPr>
              <a:t>)</a:t>
            </a:r>
          </a:p>
          <a:p>
            <a:pPr marL="285750" lvl="1">
              <a:lnSpc>
                <a:spcPts val="2320"/>
              </a:lnSpc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cs typeface="Verdana"/>
              </a:rPr>
              <a:t>Passive capability (one of the devices can be unpowered)</a:t>
            </a:r>
          </a:p>
        </p:txBody>
      </p:sp>
      <p:pic>
        <p:nvPicPr>
          <p:cNvPr id="10" name="Picture 14" descr="verifone_im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2819400" cy="26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http://www.visa.ca/en/merchant/images/paywave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4927600"/>
            <a:ext cx="10985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http://www.creditcardguide.com/credit-cards/wp-content/uploads/2009/08/discovernetworkzi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5582" y="4945063"/>
            <a:ext cx="72072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http://beta.smb.pl/public/www/content/Image/mastercard_paypass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5003800"/>
            <a:ext cx="109220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http://www.nextdayfunding.com/services/contactless/images/expresspaylogo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9222" y="4970793"/>
            <a:ext cx="7953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 bwMode="auto">
          <a:xfrm>
            <a:off x="548746" y="4495800"/>
            <a:ext cx="8055504" cy="1865113"/>
          </a:xfrm>
          <a:prstGeom prst="roundRect">
            <a:avLst>
              <a:gd name="adj" fmla="val 9235"/>
            </a:avLst>
          </a:prstGeom>
          <a:noFill/>
          <a:ln w="19050" cmpd="sng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82880" tIns="91440" rIns="0"/>
          <a:lstStyle/>
          <a:p>
            <a:pPr marL="171450" indent="-171450">
              <a:buFont typeface="Arial" pitchFamily="34" charset="0"/>
              <a:buChar char="•"/>
            </a:pPr>
            <a:endParaRPr lang="en-US" sz="1400" dirty="0">
              <a:solidFill>
                <a:srgbClr val="3483AB">
                  <a:lumMod val="75000"/>
                </a:srgbClr>
              </a:solidFill>
              <a:cs typeface="ClearviewText Bold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531812" y="3914013"/>
            <a:ext cx="3582987" cy="53239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82880" tIns="0" rIns="0" bIns="91440" anchor="b"/>
          <a:lstStyle/>
          <a:p>
            <a:pPr>
              <a:lnSpc>
                <a:spcPts val="2000"/>
              </a:lnSpc>
              <a:defRPr/>
            </a:pPr>
            <a:r>
              <a:rPr lang="en-US" b="1" dirty="0" smtClean="0">
                <a:solidFill>
                  <a:prstClr val="white"/>
                </a:solidFill>
                <a:latin typeface="ClearviewText Book"/>
                <a:cs typeface="ClearviewText Book"/>
              </a:rPr>
              <a:t>NFC has 3 modes:</a:t>
            </a:r>
          </a:p>
        </p:txBody>
      </p:sp>
    </p:spTree>
    <p:extLst>
      <p:ext uri="{BB962C8B-B14F-4D97-AF65-F5344CB8AC3E}">
        <p14:creationId xmlns="" xmlns:p14="http://schemas.microsoft.com/office/powerpoint/2010/main" val="33673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Anatomy of an NFC Smart Phone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31812" y="1981200"/>
            <a:ext cx="5424579" cy="240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71450" indent="-1714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143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628650" indent="-1143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–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6E4469"/>
                </a:solidFill>
                <a:cs typeface="Verdana"/>
              </a:rPr>
              <a:t>NFC phones contain special hardware</a:t>
            </a:r>
          </a:p>
          <a:p>
            <a:pPr>
              <a:spcAft>
                <a:spcPts val="600"/>
              </a:spcAft>
            </a:pPr>
            <a:endParaRPr lang="en-US" sz="2000" b="1" dirty="0">
              <a:solidFill>
                <a:srgbClr val="6E4469"/>
              </a:solidFill>
              <a:cs typeface="Verdana"/>
            </a:endParaRPr>
          </a:p>
          <a:p>
            <a:pPr>
              <a:spcAft>
                <a:spcPts val="600"/>
              </a:spcAft>
            </a:pPr>
            <a:endParaRPr lang="en-US" sz="2000" b="1" dirty="0" smtClean="0">
              <a:solidFill>
                <a:srgbClr val="6E4469"/>
              </a:solidFill>
              <a:cs typeface="Verdana"/>
            </a:endParaRPr>
          </a:p>
          <a:p>
            <a:pPr>
              <a:spcAft>
                <a:spcPts val="600"/>
              </a:spcAft>
            </a:pPr>
            <a:endParaRPr lang="en-US" sz="2000" b="1" dirty="0">
              <a:solidFill>
                <a:srgbClr val="6E4469"/>
              </a:solidFill>
              <a:cs typeface="Verdana"/>
            </a:endParaRPr>
          </a:p>
          <a:p>
            <a:pPr>
              <a:spcAft>
                <a:spcPts val="600"/>
              </a:spcAft>
            </a:pPr>
            <a:endParaRPr lang="en-US" sz="2000" b="1" dirty="0" smtClean="0">
              <a:solidFill>
                <a:srgbClr val="6E4469"/>
              </a:solidFill>
              <a:cs typeface="Verdana"/>
            </a:endParaRPr>
          </a:p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rgbClr val="6E4469"/>
                </a:solidFill>
                <a:cs typeface="Verdana"/>
              </a:rPr>
              <a:t>NFC hardware  is supported by multiple cell phone manufacturers</a:t>
            </a:r>
            <a:endParaRPr lang="en-US" sz="1600" dirty="0">
              <a:solidFill>
                <a:srgbClr val="6E4469"/>
              </a:solidFill>
              <a:cs typeface="Verdana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6400800" y="1837352"/>
            <a:ext cx="1560513" cy="3027363"/>
            <a:chOff x="6781800" y="1804193"/>
            <a:chExt cx="1560513" cy="3027363"/>
          </a:xfrm>
        </p:grpSpPr>
        <p:grpSp>
          <p:nvGrpSpPr>
            <p:cNvPr id="3" name="Group 44"/>
            <p:cNvGrpSpPr>
              <a:grpSpLocks/>
            </p:cNvGrpSpPr>
            <p:nvPr/>
          </p:nvGrpSpPr>
          <p:grpSpPr bwMode="auto">
            <a:xfrm>
              <a:off x="6781800" y="1804193"/>
              <a:ext cx="1542930" cy="3027363"/>
              <a:chOff x="1740" y="697"/>
              <a:chExt cx="1095" cy="2820"/>
            </a:xfrm>
          </p:grpSpPr>
          <p:sp>
            <p:nvSpPr>
              <p:cNvPr id="30" name="Freeform 45"/>
              <p:cNvSpPr>
                <a:spLocks/>
              </p:cNvSpPr>
              <p:nvPr/>
            </p:nvSpPr>
            <p:spPr bwMode="auto">
              <a:xfrm>
                <a:off x="1740" y="697"/>
                <a:ext cx="1095" cy="2820"/>
              </a:xfrm>
              <a:custGeom>
                <a:avLst/>
                <a:gdLst>
                  <a:gd name="T0" fmla="*/ 1409 w 2736"/>
                  <a:gd name="T1" fmla="*/ 6570 h 6585"/>
                  <a:gd name="T2" fmla="*/ 2669 w 2736"/>
                  <a:gd name="T3" fmla="*/ 5850 h 6585"/>
                  <a:gd name="T4" fmla="*/ 2684 w 2736"/>
                  <a:gd name="T5" fmla="*/ 285 h 6585"/>
                  <a:gd name="T6" fmla="*/ 1409 w 2736"/>
                  <a:gd name="T7" fmla="*/ 30 h 6585"/>
                  <a:gd name="T8" fmla="*/ 37 w 2736"/>
                  <a:gd name="T9" fmla="*/ 263 h 6585"/>
                  <a:gd name="T10" fmla="*/ 67 w 2736"/>
                  <a:gd name="T11" fmla="*/ 5835 h 6585"/>
                  <a:gd name="T12" fmla="*/ 1409 w 2736"/>
                  <a:gd name="T13" fmla="*/ 6570 h 6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36" h="6585">
                    <a:moveTo>
                      <a:pt x="1409" y="6570"/>
                    </a:moveTo>
                    <a:cubicBezTo>
                      <a:pt x="2414" y="6555"/>
                      <a:pt x="2647" y="6480"/>
                      <a:pt x="2669" y="5850"/>
                    </a:cubicBezTo>
                    <a:cubicBezTo>
                      <a:pt x="2691" y="5220"/>
                      <a:pt x="2736" y="562"/>
                      <a:pt x="2684" y="285"/>
                    </a:cubicBezTo>
                    <a:cubicBezTo>
                      <a:pt x="2632" y="8"/>
                      <a:pt x="2054" y="22"/>
                      <a:pt x="1409" y="30"/>
                    </a:cubicBezTo>
                    <a:cubicBezTo>
                      <a:pt x="764" y="38"/>
                      <a:pt x="74" y="0"/>
                      <a:pt x="37" y="263"/>
                    </a:cubicBezTo>
                    <a:cubicBezTo>
                      <a:pt x="0" y="526"/>
                      <a:pt x="37" y="5167"/>
                      <a:pt x="67" y="5835"/>
                    </a:cubicBezTo>
                    <a:cubicBezTo>
                      <a:pt x="97" y="6503"/>
                      <a:pt x="404" y="6585"/>
                      <a:pt x="1409" y="6570"/>
                    </a:cubicBezTo>
                    <a:close/>
                  </a:path>
                </a:pathLst>
              </a:custGeom>
              <a:solidFill>
                <a:srgbClr val="C0C0C0">
                  <a:alpha val="29000"/>
                </a:srgbClr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5" name="Group 46"/>
              <p:cNvGrpSpPr>
                <a:grpSpLocks/>
              </p:cNvGrpSpPr>
              <p:nvPr/>
            </p:nvGrpSpPr>
            <p:grpSpPr bwMode="auto">
              <a:xfrm>
                <a:off x="1806" y="2176"/>
                <a:ext cx="318" cy="1293"/>
                <a:chOff x="11384" y="10853"/>
                <a:chExt cx="796" cy="3232"/>
              </a:xfrm>
            </p:grpSpPr>
            <p:sp>
              <p:nvSpPr>
                <p:cNvPr id="46" name="Freeform 47"/>
                <p:cNvSpPr>
                  <a:spLocks/>
                </p:cNvSpPr>
                <p:nvPr/>
              </p:nvSpPr>
              <p:spPr bwMode="auto">
                <a:xfrm>
                  <a:off x="11385" y="11894"/>
                  <a:ext cx="788" cy="548"/>
                </a:xfrm>
                <a:custGeom>
                  <a:avLst/>
                  <a:gdLst>
                    <a:gd name="T0" fmla="*/ 0 w 788"/>
                    <a:gd name="T1" fmla="*/ 0 h 548"/>
                    <a:gd name="T2" fmla="*/ 788 w 788"/>
                    <a:gd name="T3" fmla="*/ 61 h 548"/>
                    <a:gd name="T4" fmla="*/ 788 w 788"/>
                    <a:gd name="T5" fmla="*/ 548 h 548"/>
                    <a:gd name="T6" fmla="*/ 0 w 788"/>
                    <a:gd name="T7" fmla="*/ 466 h 548"/>
                    <a:gd name="T8" fmla="*/ 0 w 788"/>
                    <a:gd name="T9" fmla="*/ 0 h 5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8" h="548">
                      <a:moveTo>
                        <a:pt x="0" y="0"/>
                      </a:moveTo>
                      <a:lnTo>
                        <a:pt x="788" y="61"/>
                      </a:lnTo>
                      <a:lnTo>
                        <a:pt x="788" y="548"/>
                      </a:lnTo>
                      <a:lnTo>
                        <a:pt x="0" y="4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>
                    <a:alpha val="10001"/>
                  </a:srgbClr>
                </a:solidFill>
                <a:ln w="952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" name="Freeform 48"/>
                <p:cNvSpPr>
                  <a:spLocks/>
                </p:cNvSpPr>
                <p:nvPr/>
              </p:nvSpPr>
              <p:spPr bwMode="auto">
                <a:xfrm>
                  <a:off x="11384" y="12415"/>
                  <a:ext cx="788" cy="570"/>
                </a:xfrm>
                <a:custGeom>
                  <a:avLst/>
                  <a:gdLst>
                    <a:gd name="T0" fmla="*/ 0 w 787"/>
                    <a:gd name="T1" fmla="*/ 0 h 570"/>
                    <a:gd name="T2" fmla="*/ 787 w 787"/>
                    <a:gd name="T3" fmla="*/ 75 h 570"/>
                    <a:gd name="T4" fmla="*/ 787 w 787"/>
                    <a:gd name="T5" fmla="*/ 570 h 570"/>
                    <a:gd name="T6" fmla="*/ 0 w 787"/>
                    <a:gd name="T7" fmla="*/ 465 h 570"/>
                    <a:gd name="T8" fmla="*/ 0 w 787"/>
                    <a:gd name="T9" fmla="*/ 0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7" h="570">
                      <a:moveTo>
                        <a:pt x="0" y="0"/>
                      </a:moveTo>
                      <a:lnTo>
                        <a:pt x="787" y="75"/>
                      </a:lnTo>
                      <a:lnTo>
                        <a:pt x="787" y="570"/>
                      </a:lnTo>
                      <a:lnTo>
                        <a:pt x="0" y="4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>
                    <a:alpha val="10001"/>
                  </a:srgbClr>
                </a:solidFill>
                <a:ln w="952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" name="Freeform 49"/>
                <p:cNvSpPr>
                  <a:spLocks/>
                </p:cNvSpPr>
                <p:nvPr/>
              </p:nvSpPr>
              <p:spPr bwMode="auto">
                <a:xfrm>
                  <a:off x="11384" y="12927"/>
                  <a:ext cx="788" cy="608"/>
                </a:xfrm>
                <a:custGeom>
                  <a:avLst/>
                  <a:gdLst>
                    <a:gd name="T0" fmla="*/ 1 w 780"/>
                    <a:gd name="T1" fmla="*/ 0 h 608"/>
                    <a:gd name="T2" fmla="*/ 780 w 780"/>
                    <a:gd name="T3" fmla="*/ 105 h 608"/>
                    <a:gd name="T4" fmla="*/ 780 w 780"/>
                    <a:gd name="T5" fmla="*/ 608 h 608"/>
                    <a:gd name="T6" fmla="*/ 0 w 780"/>
                    <a:gd name="T7" fmla="*/ 488 h 608"/>
                    <a:gd name="T8" fmla="*/ 1 w 780"/>
                    <a:gd name="T9" fmla="*/ 0 h 6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0" h="608">
                      <a:moveTo>
                        <a:pt x="1" y="0"/>
                      </a:moveTo>
                      <a:lnTo>
                        <a:pt x="780" y="105"/>
                      </a:lnTo>
                      <a:lnTo>
                        <a:pt x="780" y="608"/>
                      </a:lnTo>
                      <a:lnTo>
                        <a:pt x="0" y="48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C0C0C0">
                    <a:alpha val="10001"/>
                  </a:srgbClr>
                </a:solidFill>
                <a:ln w="952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Freeform 50"/>
                <p:cNvSpPr>
                  <a:spLocks/>
                </p:cNvSpPr>
                <p:nvPr/>
              </p:nvSpPr>
              <p:spPr bwMode="auto">
                <a:xfrm>
                  <a:off x="11385" y="13455"/>
                  <a:ext cx="795" cy="630"/>
                </a:xfrm>
                <a:custGeom>
                  <a:avLst/>
                  <a:gdLst>
                    <a:gd name="T0" fmla="*/ 0 w 795"/>
                    <a:gd name="T1" fmla="*/ 0 h 630"/>
                    <a:gd name="T2" fmla="*/ 788 w 795"/>
                    <a:gd name="T3" fmla="*/ 120 h 630"/>
                    <a:gd name="T4" fmla="*/ 788 w 795"/>
                    <a:gd name="T5" fmla="*/ 630 h 630"/>
                    <a:gd name="T6" fmla="*/ 0 w 795"/>
                    <a:gd name="T7" fmla="*/ 0 h 6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95" h="630">
                      <a:moveTo>
                        <a:pt x="0" y="0"/>
                      </a:moveTo>
                      <a:cubicBezTo>
                        <a:pt x="405" y="64"/>
                        <a:pt x="788" y="120"/>
                        <a:pt x="788" y="120"/>
                      </a:cubicBezTo>
                      <a:cubicBezTo>
                        <a:pt x="788" y="120"/>
                        <a:pt x="795" y="495"/>
                        <a:pt x="788" y="630"/>
                      </a:cubicBezTo>
                      <a:cubicBezTo>
                        <a:pt x="278" y="600"/>
                        <a:pt x="0" y="540"/>
                        <a:pt x="0" y="0"/>
                      </a:cubicBezTo>
                      <a:close/>
                    </a:path>
                  </a:pathLst>
                </a:custGeom>
                <a:solidFill>
                  <a:srgbClr val="C0C0C0">
                    <a:alpha val="10001"/>
                  </a:srgbClr>
                </a:solidFill>
                <a:ln w="952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51"/>
                <p:cNvSpPr>
                  <a:spLocks/>
                </p:cNvSpPr>
                <p:nvPr/>
              </p:nvSpPr>
              <p:spPr bwMode="auto">
                <a:xfrm>
                  <a:off x="11384" y="11370"/>
                  <a:ext cx="788" cy="533"/>
                </a:xfrm>
                <a:custGeom>
                  <a:avLst/>
                  <a:gdLst>
                    <a:gd name="T0" fmla="*/ 1 w 781"/>
                    <a:gd name="T1" fmla="*/ 0 h 533"/>
                    <a:gd name="T2" fmla="*/ 781 w 781"/>
                    <a:gd name="T3" fmla="*/ 63 h 533"/>
                    <a:gd name="T4" fmla="*/ 781 w 781"/>
                    <a:gd name="T5" fmla="*/ 533 h 533"/>
                    <a:gd name="T6" fmla="*/ 0 w 781"/>
                    <a:gd name="T7" fmla="*/ 475 h 533"/>
                    <a:gd name="T8" fmla="*/ 1 w 781"/>
                    <a:gd name="T9" fmla="*/ 0 h 5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1" h="533">
                      <a:moveTo>
                        <a:pt x="1" y="0"/>
                      </a:moveTo>
                      <a:lnTo>
                        <a:pt x="781" y="63"/>
                      </a:lnTo>
                      <a:lnTo>
                        <a:pt x="781" y="533"/>
                      </a:lnTo>
                      <a:lnTo>
                        <a:pt x="0" y="4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C0C0C0">
                    <a:alpha val="10001"/>
                  </a:srgbClr>
                </a:solidFill>
                <a:ln w="952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52"/>
                <p:cNvSpPr>
                  <a:spLocks/>
                </p:cNvSpPr>
                <p:nvPr/>
              </p:nvSpPr>
              <p:spPr bwMode="auto">
                <a:xfrm>
                  <a:off x="11385" y="10853"/>
                  <a:ext cx="788" cy="532"/>
                </a:xfrm>
                <a:custGeom>
                  <a:avLst/>
                  <a:gdLst>
                    <a:gd name="T0" fmla="*/ 0 w 780"/>
                    <a:gd name="T1" fmla="*/ 0 h 532"/>
                    <a:gd name="T2" fmla="*/ 779 w 780"/>
                    <a:gd name="T3" fmla="*/ 22 h 532"/>
                    <a:gd name="T4" fmla="*/ 780 w 780"/>
                    <a:gd name="T5" fmla="*/ 532 h 532"/>
                    <a:gd name="T6" fmla="*/ 0 w 780"/>
                    <a:gd name="T7" fmla="*/ 467 h 532"/>
                    <a:gd name="T8" fmla="*/ 0 w 780"/>
                    <a:gd name="T9" fmla="*/ 0 h 5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0" h="532">
                      <a:moveTo>
                        <a:pt x="0" y="0"/>
                      </a:moveTo>
                      <a:lnTo>
                        <a:pt x="779" y="22"/>
                      </a:lnTo>
                      <a:lnTo>
                        <a:pt x="780" y="532"/>
                      </a:lnTo>
                      <a:lnTo>
                        <a:pt x="0" y="4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>
                    <a:alpha val="10001"/>
                  </a:srgbClr>
                </a:solidFill>
                <a:ln w="952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" name="Group 53"/>
              <p:cNvGrpSpPr>
                <a:grpSpLocks/>
              </p:cNvGrpSpPr>
              <p:nvPr/>
            </p:nvGrpSpPr>
            <p:grpSpPr bwMode="auto">
              <a:xfrm flipH="1">
                <a:off x="2460" y="2177"/>
                <a:ext cx="319" cy="1293"/>
                <a:chOff x="11384" y="10853"/>
                <a:chExt cx="796" cy="3232"/>
              </a:xfrm>
            </p:grpSpPr>
            <p:sp>
              <p:nvSpPr>
                <p:cNvPr id="40" name="Freeform 54"/>
                <p:cNvSpPr>
                  <a:spLocks/>
                </p:cNvSpPr>
                <p:nvPr/>
              </p:nvSpPr>
              <p:spPr bwMode="auto">
                <a:xfrm>
                  <a:off x="11385" y="11894"/>
                  <a:ext cx="788" cy="548"/>
                </a:xfrm>
                <a:custGeom>
                  <a:avLst/>
                  <a:gdLst>
                    <a:gd name="T0" fmla="*/ 0 w 788"/>
                    <a:gd name="T1" fmla="*/ 0 h 548"/>
                    <a:gd name="T2" fmla="*/ 788 w 788"/>
                    <a:gd name="T3" fmla="*/ 61 h 548"/>
                    <a:gd name="T4" fmla="*/ 788 w 788"/>
                    <a:gd name="T5" fmla="*/ 548 h 548"/>
                    <a:gd name="T6" fmla="*/ 0 w 788"/>
                    <a:gd name="T7" fmla="*/ 466 h 548"/>
                    <a:gd name="T8" fmla="*/ 0 w 788"/>
                    <a:gd name="T9" fmla="*/ 0 h 5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8" h="548">
                      <a:moveTo>
                        <a:pt x="0" y="0"/>
                      </a:moveTo>
                      <a:lnTo>
                        <a:pt x="788" y="61"/>
                      </a:lnTo>
                      <a:lnTo>
                        <a:pt x="788" y="548"/>
                      </a:lnTo>
                      <a:lnTo>
                        <a:pt x="0" y="4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>
                    <a:alpha val="10001"/>
                  </a:srgbClr>
                </a:solidFill>
                <a:ln w="952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Freeform 55"/>
                <p:cNvSpPr>
                  <a:spLocks/>
                </p:cNvSpPr>
                <p:nvPr/>
              </p:nvSpPr>
              <p:spPr bwMode="auto">
                <a:xfrm>
                  <a:off x="11384" y="12415"/>
                  <a:ext cx="788" cy="570"/>
                </a:xfrm>
                <a:custGeom>
                  <a:avLst/>
                  <a:gdLst>
                    <a:gd name="T0" fmla="*/ 0 w 787"/>
                    <a:gd name="T1" fmla="*/ 0 h 570"/>
                    <a:gd name="T2" fmla="*/ 787 w 787"/>
                    <a:gd name="T3" fmla="*/ 75 h 570"/>
                    <a:gd name="T4" fmla="*/ 787 w 787"/>
                    <a:gd name="T5" fmla="*/ 570 h 570"/>
                    <a:gd name="T6" fmla="*/ 0 w 787"/>
                    <a:gd name="T7" fmla="*/ 465 h 570"/>
                    <a:gd name="T8" fmla="*/ 0 w 787"/>
                    <a:gd name="T9" fmla="*/ 0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7" h="570">
                      <a:moveTo>
                        <a:pt x="0" y="0"/>
                      </a:moveTo>
                      <a:lnTo>
                        <a:pt x="787" y="75"/>
                      </a:lnTo>
                      <a:lnTo>
                        <a:pt x="787" y="570"/>
                      </a:lnTo>
                      <a:lnTo>
                        <a:pt x="0" y="4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>
                    <a:alpha val="10001"/>
                  </a:srgbClr>
                </a:solidFill>
                <a:ln w="952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Freeform 56"/>
                <p:cNvSpPr>
                  <a:spLocks/>
                </p:cNvSpPr>
                <p:nvPr/>
              </p:nvSpPr>
              <p:spPr bwMode="auto">
                <a:xfrm>
                  <a:off x="11384" y="12927"/>
                  <a:ext cx="788" cy="608"/>
                </a:xfrm>
                <a:custGeom>
                  <a:avLst/>
                  <a:gdLst>
                    <a:gd name="T0" fmla="*/ 1 w 780"/>
                    <a:gd name="T1" fmla="*/ 0 h 608"/>
                    <a:gd name="T2" fmla="*/ 780 w 780"/>
                    <a:gd name="T3" fmla="*/ 105 h 608"/>
                    <a:gd name="T4" fmla="*/ 780 w 780"/>
                    <a:gd name="T5" fmla="*/ 608 h 608"/>
                    <a:gd name="T6" fmla="*/ 0 w 780"/>
                    <a:gd name="T7" fmla="*/ 488 h 608"/>
                    <a:gd name="T8" fmla="*/ 1 w 780"/>
                    <a:gd name="T9" fmla="*/ 0 h 6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0" h="608">
                      <a:moveTo>
                        <a:pt x="1" y="0"/>
                      </a:moveTo>
                      <a:lnTo>
                        <a:pt x="780" y="105"/>
                      </a:lnTo>
                      <a:lnTo>
                        <a:pt x="780" y="608"/>
                      </a:lnTo>
                      <a:lnTo>
                        <a:pt x="0" y="48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C0C0C0">
                    <a:alpha val="10001"/>
                  </a:srgbClr>
                </a:solidFill>
                <a:ln w="952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Freeform 57"/>
                <p:cNvSpPr>
                  <a:spLocks/>
                </p:cNvSpPr>
                <p:nvPr/>
              </p:nvSpPr>
              <p:spPr bwMode="auto">
                <a:xfrm>
                  <a:off x="11385" y="13455"/>
                  <a:ext cx="795" cy="630"/>
                </a:xfrm>
                <a:custGeom>
                  <a:avLst/>
                  <a:gdLst>
                    <a:gd name="T0" fmla="*/ 0 w 795"/>
                    <a:gd name="T1" fmla="*/ 0 h 630"/>
                    <a:gd name="T2" fmla="*/ 788 w 795"/>
                    <a:gd name="T3" fmla="*/ 120 h 630"/>
                    <a:gd name="T4" fmla="*/ 788 w 795"/>
                    <a:gd name="T5" fmla="*/ 630 h 630"/>
                    <a:gd name="T6" fmla="*/ 0 w 795"/>
                    <a:gd name="T7" fmla="*/ 0 h 6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95" h="630">
                      <a:moveTo>
                        <a:pt x="0" y="0"/>
                      </a:moveTo>
                      <a:cubicBezTo>
                        <a:pt x="405" y="64"/>
                        <a:pt x="788" y="120"/>
                        <a:pt x="788" y="120"/>
                      </a:cubicBezTo>
                      <a:cubicBezTo>
                        <a:pt x="788" y="120"/>
                        <a:pt x="795" y="495"/>
                        <a:pt x="788" y="630"/>
                      </a:cubicBezTo>
                      <a:cubicBezTo>
                        <a:pt x="278" y="600"/>
                        <a:pt x="0" y="540"/>
                        <a:pt x="0" y="0"/>
                      </a:cubicBezTo>
                      <a:close/>
                    </a:path>
                  </a:pathLst>
                </a:custGeom>
                <a:solidFill>
                  <a:srgbClr val="C0C0C0">
                    <a:alpha val="10001"/>
                  </a:srgbClr>
                </a:solidFill>
                <a:ln w="952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Freeform 58"/>
                <p:cNvSpPr>
                  <a:spLocks/>
                </p:cNvSpPr>
                <p:nvPr/>
              </p:nvSpPr>
              <p:spPr bwMode="auto">
                <a:xfrm>
                  <a:off x="11384" y="11370"/>
                  <a:ext cx="788" cy="533"/>
                </a:xfrm>
                <a:custGeom>
                  <a:avLst/>
                  <a:gdLst>
                    <a:gd name="T0" fmla="*/ 1 w 781"/>
                    <a:gd name="T1" fmla="*/ 0 h 533"/>
                    <a:gd name="T2" fmla="*/ 781 w 781"/>
                    <a:gd name="T3" fmla="*/ 63 h 533"/>
                    <a:gd name="T4" fmla="*/ 781 w 781"/>
                    <a:gd name="T5" fmla="*/ 533 h 533"/>
                    <a:gd name="T6" fmla="*/ 0 w 781"/>
                    <a:gd name="T7" fmla="*/ 475 h 533"/>
                    <a:gd name="T8" fmla="*/ 1 w 781"/>
                    <a:gd name="T9" fmla="*/ 0 h 5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1" h="533">
                      <a:moveTo>
                        <a:pt x="1" y="0"/>
                      </a:moveTo>
                      <a:lnTo>
                        <a:pt x="781" y="63"/>
                      </a:lnTo>
                      <a:lnTo>
                        <a:pt x="781" y="533"/>
                      </a:lnTo>
                      <a:lnTo>
                        <a:pt x="0" y="4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C0C0C0">
                    <a:alpha val="10001"/>
                  </a:srgbClr>
                </a:solidFill>
                <a:ln w="952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" name="Freeform 59"/>
                <p:cNvSpPr>
                  <a:spLocks/>
                </p:cNvSpPr>
                <p:nvPr/>
              </p:nvSpPr>
              <p:spPr bwMode="auto">
                <a:xfrm>
                  <a:off x="11385" y="10853"/>
                  <a:ext cx="788" cy="532"/>
                </a:xfrm>
                <a:custGeom>
                  <a:avLst/>
                  <a:gdLst>
                    <a:gd name="T0" fmla="*/ 0 w 780"/>
                    <a:gd name="T1" fmla="*/ 0 h 532"/>
                    <a:gd name="T2" fmla="*/ 779 w 780"/>
                    <a:gd name="T3" fmla="*/ 22 h 532"/>
                    <a:gd name="T4" fmla="*/ 780 w 780"/>
                    <a:gd name="T5" fmla="*/ 532 h 532"/>
                    <a:gd name="T6" fmla="*/ 0 w 780"/>
                    <a:gd name="T7" fmla="*/ 467 h 532"/>
                    <a:gd name="T8" fmla="*/ 0 w 780"/>
                    <a:gd name="T9" fmla="*/ 0 h 5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0" h="532">
                      <a:moveTo>
                        <a:pt x="0" y="0"/>
                      </a:moveTo>
                      <a:lnTo>
                        <a:pt x="779" y="22"/>
                      </a:lnTo>
                      <a:lnTo>
                        <a:pt x="780" y="532"/>
                      </a:lnTo>
                      <a:lnTo>
                        <a:pt x="0" y="4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>
                    <a:alpha val="10001"/>
                  </a:srgbClr>
                </a:solidFill>
                <a:ln w="952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3" name="Rectangle 60"/>
              <p:cNvSpPr>
                <a:spLocks noChangeArrowheads="1"/>
              </p:cNvSpPr>
              <p:nvPr/>
            </p:nvSpPr>
            <p:spPr bwMode="auto">
              <a:xfrm>
                <a:off x="2145" y="3268"/>
                <a:ext cx="297" cy="204"/>
              </a:xfrm>
              <a:prstGeom prst="rect">
                <a:avLst/>
              </a:prstGeom>
              <a:solidFill>
                <a:srgbClr val="C0C0C0">
                  <a:alpha val="10001"/>
                </a:srgbClr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Rectangle 61"/>
              <p:cNvSpPr>
                <a:spLocks noChangeArrowheads="1"/>
              </p:cNvSpPr>
              <p:nvPr/>
            </p:nvSpPr>
            <p:spPr bwMode="auto">
              <a:xfrm>
                <a:off x="2146" y="3052"/>
                <a:ext cx="297" cy="199"/>
              </a:xfrm>
              <a:prstGeom prst="rect">
                <a:avLst/>
              </a:prstGeom>
              <a:solidFill>
                <a:srgbClr val="C0C0C0">
                  <a:alpha val="10001"/>
                </a:srgbClr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Rectangle 62"/>
              <p:cNvSpPr>
                <a:spLocks noChangeArrowheads="1"/>
              </p:cNvSpPr>
              <p:nvPr/>
            </p:nvSpPr>
            <p:spPr bwMode="auto">
              <a:xfrm>
                <a:off x="2142" y="2840"/>
                <a:ext cx="298" cy="192"/>
              </a:xfrm>
              <a:prstGeom prst="rect">
                <a:avLst/>
              </a:prstGeom>
              <a:solidFill>
                <a:srgbClr val="C0C0C0">
                  <a:alpha val="10001"/>
                </a:srgbClr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Rectangle 63"/>
              <p:cNvSpPr>
                <a:spLocks noChangeArrowheads="1"/>
              </p:cNvSpPr>
              <p:nvPr/>
            </p:nvSpPr>
            <p:spPr bwMode="auto">
              <a:xfrm>
                <a:off x="2143" y="2189"/>
                <a:ext cx="297" cy="411"/>
              </a:xfrm>
              <a:prstGeom prst="rect">
                <a:avLst/>
              </a:prstGeom>
              <a:solidFill>
                <a:srgbClr val="C0C0C0">
                  <a:alpha val="10001"/>
                </a:srgbClr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Rectangle 64"/>
              <p:cNvSpPr>
                <a:spLocks noChangeArrowheads="1"/>
              </p:cNvSpPr>
              <p:nvPr/>
            </p:nvSpPr>
            <p:spPr bwMode="auto">
              <a:xfrm>
                <a:off x="2142" y="2624"/>
                <a:ext cx="298" cy="192"/>
              </a:xfrm>
              <a:prstGeom prst="rect">
                <a:avLst/>
              </a:prstGeom>
              <a:solidFill>
                <a:srgbClr val="C0C0C0">
                  <a:alpha val="10001"/>
                </a:srgbClr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Rectangle 65"/>
              <p:cNvSpPr>
                <a:spLocks noChangeArrowheads="1"/>
              </p:cNvSpPr>
              <p:nvPr/>
            </p:nvSpPr>
            <p:spPr bwMode="auto">
              <a:xfrm>
                <a:off x="1806" y="1027"/>
                <a:ext cx="969" cy="1131"/>
              </a:xfrm>
              <a:prstGeom prst="rect">
                <a:avLst/>
              </a:prstGeom>
              <a:solidFill>
                <a:srgbClr val="EAEAEA">
                  <a:alpha val="10001"/>
                </a:srgbClr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Oval 66"/>
              <p:cNvSpPr>
                <a:spLocks noChangeArrowheads="1"/>
              </p:cNvSpPr>
              <p:nvPr/>
            </p:nvSpPr>
            <p:spPr bwMode="auto">
              <a:xfrm>
                <a:off x="2223" y="2329"/>
                <a:ext cx="147" cy="147"/>
              </a:xfrm>
              <a:prstGeom prst="ellipse">
                <a:avLst/>
              </a:prstGeom>
              <a:solidFill>
                <a:srgbClr val="C0C0C0">
                  <a:alpha val="10001"/>
                </a:srgbClr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Freeform 67"/>
            <p:cNvSpPr>
              <a:spLocks/>
            </p:cNvSpPr>
            <p:nvPr/>
          </p:nvSpPr>
          <p:spPr bwMode="auto">
            <a:xfrm>
              <a:off x="6945987" y="2474118"/>
              <a:ext cx="826413" cy="1647825"/>
            </a:xfrm>
            <a:custGeom>
              <a:avLst/>
              <a:gdLst>
                <a:gd name="T0" fmla="*/ 42 w 564"/>
                <a:gd name="T1" fmla="*/ 0 h 1038"/>
                <a:gd name="T2" fmla="*/ 0 w 564"/>
                <a:gd name="T3" fmla="*/ 0 h 1038"/>
                <a:gd name="T4" fmla="*/ 0 w 564"/>
                <a:gd name="T5" fmla="*/ 1038 h 1038"/>
                <a:gd name="T6" fmla="*/ 564 w 564"/>
                <a:gd name="T7" fmla="*/ 1038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4" h="1038">
                  <a:moveTo>
                    <a:pt x="42" y="0"/>
                  </a:moveTo>
                  <a:lnTo>
                    <a:pt x="0" y="0"/>
                  </a:lnTo>
                  <a:lnTo>
                    <a:pt x="0" y="1038"/>
                  </a:lnTo>
                  <a:lnTo>
                    <a:pt x="564" y="1038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7" name="Group 68"/>
            <p:cNvGrpSpPr>
              <a:grpSpLocks/>
            </p:cNvGrpSpPr>
            <p:nvPr/>
          </p:nvGrpSpPr>
          <p:grpSpPr bwMode="auto">
            <a:xfrm flipH="1">
              <a:off x="7027965" y="3726656"/>
              <a:ext cx="1154633" cy="930275"/>
              <a:chOff x="3387" y="2787"/>
              <a:chExt cx="788" cy="586"/>
            </a:xfrm>
          </p:grpSpPr>
          <p:sp>
            <p:nvSpPr>
              <p:cNvPr id="25" name="Freeform 69"/>
              <p:cNvSpPr>
                <a:spLocks/>
              </p:cNvSpPr>
              <p:nvPr/>
            </p:nvSpPr>
            <p:spPr bwMode="auto">
              <a:xfrm>
                <a:off x="3558" y="2787"/>
                <a:ext cx="617" cy="586"/>
              </a:xfrm>
              <a:custGeom>
                <a:avLst/>
                <a:gdLst>
                  <a:gd name="T0" fmla="*/ 0 w 617"/>
                  <a:gd name="T1" fmla="*/ 75 h 586"/>
                  <a:gd name="T2" fmla="*/ 0 w 617"/>
                  <a:gd name="T3" fmla="*/ 3 h 586"/>
                  <a:gd name="T4" fmla="*/ 576 w 617"/>
                  <a:gd name="T5" fmla="*/ 0 h 586"/>
                  <a:gd name="T6" fmla="*/ 617 w 617"/>
                  <a:gd name="T7" fmla="*/ 58 h 586"/>
                  <a:gd name="T8" fmla="*/ 617 w 617"/>
                  <a:gd name="T9" fmla="*/ 528 h 586"/>
                  <a:gd name="T10" fmla="*/ 576 w 617"/>
                  <a:gd name="T11" fmla="*/ 586 h 586"/>
                  <a:gd name="T12" fmla="*/ 272 w 617"/>
                  <a:gd name="T13" fmla="*/ 586 h 586"/>
                  <a:gd name="T14" fmla="*/ 229 w 617"/>
                  <a:gd name="T15" fmla="*/ 525 h 586"/>
                  <a:gd name="T16" fmla="*/ 229 w 617"/>
                  <a:gd name="T17" fmla="*/ 92 h 586"/>
                  <a:gd name="T18" fmla="*/ 274 w 617"/>
                  <a:gd name="T19" fmla="*/ 29 h 586"/>
                  <a:gd name="T20" fmla="*/ 563 w 617"/>
                  <a:gd name="T21" fmla="*/ 29 h 586"/>
                  <a:gd name="T22" fmla="*/ 594 w 617"/>
                  <a:gd name="T23" fmla="*/ 72 h 586"/>
                  <a:gd name="T24" fmla="*/ 594 w 617"/>
                  <a:gd name="T25" fmla="*/ 514 h 586"/>
                  <a:gd name="T26" fmla="*/ 561 w 617"/>
                  <a:gd name="T27" fmla="*/ 560 h 586"/>
                  <a:gd name="T28" fmla="*/ 291 w 617"/>
                  <a:gd name="T29" fmla="*/ 560 h 586"/>
                  <a:gd name="T30" fmla="*/ 254 w 617"/>
                  <a:gd name="T31" fmla="*/ 508 h 586"/>
                  <a:gd name="T32" fmla="*/ 254 w 617"/>
                  <a:gd name="T33" fmla="*/ 119 h 586"/>
                  <a:gd name="T34" fmla="*/ 289 w 617"/>
                  <a:gd name="T35" fmla="*/ 61 h 586"/>
                  <a:gd name="T36" fmla="*/ 547 w 617"/>
                  <a:gd name="T37" fmla="*/ 61 h 586"/>
                  <a:gd name="T38" fmla="*/ 572 w 617"/>
                  <a:gd name="T39" fmla="*/ 95 h 586"/>
                  <a:gd name="T40" fmla="*/ 572 w 617"/>
                  <a:gd name="T41" fmla="*/ 491 h 586"/>
                  <a:gd name="T42" fmla="*/ 547 w 617"/>
                  <a:gd name="T43" fmla="*/ 525 h 586"/>
                  <a:gd name="T44" fmla="*/ 309 w 617"/>
                  <a:gd name="T45" fmla="*/ 525 h 586"/>
                  <a:gd name="T46" fmla="*/ 281 w 617"/>
                  <a:gd name="T47" fmla="*/ 485 h 586"/>
                  <a:gd name="T48" fmla="*/ 281 w 617"/>
                  <a:gd name="T49" fmla="*/ 133 h 586"/>
                  <a:gd name="T50" fmla="*/ 309 w 617"/>
                  <a:gd name="T51" fmla="*/ 92 h 586"/>
                  <a:gd name="T52" fmla="*/ 528 w 617"/>
                  <a:gd name="T53" fmla="*/ 92 h 586"/>
                  <a:gd name="T54" fmla="*/ 545 w 617"/>
                  <a:gd name="T55" fmla="*/ 116 h 586"/>
                  <a:gd name="T56" fmla="*/ 545 w 617"/>
                  <a:gd name="T57" fmla="*/ 453 h 586"/>
                  <a:gd name="T58" fmla="*/ 530 w 617"/>
                  <a:gd name="T59" fmla="*/ 482 h 586"/>
                  <a:gd name="T60" fmla="*/ 326 w 617"/>
                  <a:gd name="T61" fmla="*/ 482 h 586"/>
                  <a:gd name="T62" fmla="*/ 307 w 617"/>
                  <a:gd name="T63" fmla="*/ 456 h 586"/>
                  <a:gd name="T64" fmla="*/ 6 w 617"/>
                  <a:gd name="T65" fmla="*/ 453 h 586"/>
                  <a:gd name="T66" fmla="*/ 0 w 617"/>
                  <a:gd name="T67" fmla="*/ 375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17" h="586">
                    <a:moveTo>
                      <a:pt x="0" y="75"/>
                    </a:moveTo>
                    <a:lnTo>
                      <a:pt x="0" y="3"/>
                    </a:lnTo>
                    <a:lnTo>
                      <a:pt x="576" y="0"/>
                    </a:lnTo>
                    <a:lnTo>
                      <a:pt x="617" y="58"/>
                    </a:lnTo>
                    <a:lnTo>
                      <a:pt x="617" y="528"/>
                    </a:lnTo>
                    <a:lnTo>
                      <a:pt x="576" y="586"/>
                    </a:lnTo>
                    <a:lnTo>
                      <a:pt x="272" y="586"/>
                    </a:lnTo>
                    <a:lnTo>
                      <a:pt x="229" y="525"/>
                    </a:lnTo>
                    <a:lnTo>
                      <a:pt x="229" y="92"/>
                    </a:lnTo>
                    <a:lnTo>
                      <a:pt x="274" y="29"/>
                    </a:lnTo>
                    <a:lnTo>
                      <a:pt x="563" y="29"/>
                    </a:lnTo>
                    <a:lnTo>
                      <a:pt x="594" y="72"/>
                    </a:lnTo>
                    <a:lnTo>
                      <a:pt x="594" y="514"/>
                    </a:lnTo>
                    <a:lnTo>
                      <a:pt x="561" y="560"/>
                    </a:lnTo>
                    <a:lnTo>
                      <a:pt x="291" y="560"/>
                    </a:lnTo>
                    <a:lnTo>
                      <a:pt x="254" y="508"/>
                    </a:lnTo>
                    <a:lnTo>
                      <a:pt x="254" y="119"/>
                    </a:lnTo>
                    <a:lnTo>
                      <a:pt x="289" y="61"/>
                    </a:lnTo>
                    <a:lnTo>
                      <a:pt x="547" y="61"/>
                    </a:lnTo>
                    <a:lnTo>
                      <a:pt x="572" y="95"/>
                    </a:lnTo>
                    <a:lnTo>
                      <a:pt x="572" y="491"/>
                    </a:lnTo>
                    <a:lnTo>
                      <a:pt x="547" y="525"/>
                    </a:lnTo>
                    <a:lnTo>
                      <a:pt x="309" y="525"/>
                    </a:lnTo>
                    <a:lnTo>
                      <a:pt x="281" y="485"/>
                    </a:lnTo>
                    <a:lnTo>
                      <a:pt x="281" y="133"/>
                    </a:lnTo>
                    <a:lnTo>
                      <a:pt x="309" y="92"/>
                    </a:lnTo>
                    <a:lnTo>
                      <a:pt x="528" y="92"/>
                    </a:lnTo>
                    <a:lnTo>
                      <a:pt x="545" y="116"/>
                    </a:lnTo>
                    <a:lnTo>
                      <a:pt x="545" y="453"/>
                    </a:lnTo>
                    <a:lnTo>
                      <a:pt x="530" y="482"/>
                    </a:lnTo>
                    <a:lnTo>
                      <a:pt x="326" y="482"/>
                    </a:lnTo>
                    <a:lnTo>
                      <a:pt x="307" y="456"/>
                    </a:lnTo>
                    <a:lnTo>
                      <a:pt x="6" y="453"/>
                    </a:lnTo>
                    <a:lnTo>
                      <a:pt x="0" y="375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" name="Group 70"/>
              <p:cNvGrpSpPr>
                <a:grpSpLocks/>
              </p:cNvGrpSpPr>
              <p:nvPr/>
            </p:nvGrpSpPr>
            <p:grpSpPr bwMode="auto">
              <a:xfrm>
                <a:off x="3387" y="2864"/>
                <a:ext cx="334" cy="299"/>
                <a:chOff x="3691" y="2750"/>
                <a:chExt cx="334" cy="299"/>
              </a:xfrm>
            </p:grpSpPr>
            <p:sp>
              <p:nvSpPr>
                <p:cNvPr id="27" name="AutoShape 71"/>
                <p:cNvSpPr>
                  <a:spLocks noChangeArrowheads="1"/>
                </p:cNvSpPr>
                <p:nvPr/>
              </p:nvSpPr>
              <p:spPr bwMode="auto">
                <a:xfrm>
                  <a:off x="3691" y="2806"/>
                  <a:ext cx="334" cy="19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fr-FR" dirty="0">
                      <a:solidFill>
                        <a:srgbClr val="FFFFFF"/>
                      </a:solidFill>
                      <a:cs typeface="Arial" charset="0"/>
                    </a:rPr>
                    <a:t>NFC</a:t>
                  </a:r>
                </a:p>
              </p:txBody>
            </p:sp>
            <p:sp>
              <p:nvSpPr>
                <p:cNvPr id="28" name="Rectangle 72"/>
                <p:cNvSpPr>
                  <a:spLocks noChangeArrowheads="1"/>
                </p:cNvSpPr>
                <p:nvPr/>
              </p:nvSpPr>
              <p:spPr bwMode="auto">
                <a:xfrm>
                  <a:off x="3783" y="3001"/>
                  <a:ext cx="150" cy="48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Rectangle 73"/>
                <p:cNvSpPr>
                  <a:spLocks noChangeArrowheads="1"/>
                </p:cNvSpPr>
                <p:nvPr/>
              </p:nvSpPr>
              <p:spPr bwMode="auto">
                <a:xfrm>
                  <a:off x="3785" y="2750"/>
                  <a:ext cx="146" cy="48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" name="AutoShape 74"/>
            <p:cNvSpPr>
              <a:spLocks noChangeArrowheads="1"/>
            </p:cNvSpPr>
            <p:nvPr/>
          </p:nvSpPr>
          <p:spPr bwMode="auto">
            <a:xfrm>
              <a:off x="7010400" y="2133600"/>
              <a:ext cx="1090161" cy="598234"/>
            </a:xfrm>
            <a:prstGeom prst="roundRect">
              <a:avLst>
                <a:gd name="adj" fmla="val 1514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400" dirty="0" smtClean="0">
                  <a:solidFill>
                    <a:prstClr val="white"/>
                  </a:solidFill>
                  <a:cs typeface="Arial" charset="0"/>
                </a:rPr>
                <a:t>Phone </a:t>
              </a:r>
            </a:p>
            <a:p>
              <a:pPr algn="ctr"/>
              <a:r>
                <a:rPr lang="fr-FR" sz="1400" dirty="0" smtClean="0">
                  <a:solidFill>
                    <a:prstClr val="white"/>
                  </a:solidFill>
                  <a:cs typeface="Arial" charset="0"/>
                </a:rPr>
                <a:t>Processor</a:t>
              </a:r>
              <a:endParaRPr lang="fr-FR" sz="1400" dirty="0">
                <a:solidFill>
                  <a:prstClr val="white"/>
                </a:solidFill>
                <a:cs typeface="Arial" charset="0"/>
              </a:endParaRPr>
            </a:p>
          </p:txBody>
        </p:sp>
        <p:pic>
          <p:nvPicPr>
            <p:cNvPr id="22" name="Picture 76" descr="SIM plug with logo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4178" y="2918618"/>
              <a:ext cx="838135" cy="56197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Line 77"/>
            <p:cNvSpPr>
              <a:spLocks noChangeShapeType="1"/>
            </p:cNvSpPr>
            <p:nvPr/>
          </p:nvSpPr>
          <p:spPr bwMode="auto">
            <a:xfrm>
              <a:off x="7999440" y="3398043"/>
              <a:ext cx="0" cy="44767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AutoShape 78"/>
            <p:cNvSpPr>
              <a:spLocks noChangeArrowheads="1"/>
            </p:cNvSpPr>
            <p:nvPr/>
          </p:nvSpPr>
          <p:spPr bwMode="auto">
            <a:xfrm>
              <a:off x="7721038" y="2751931"/>
              <a:ext cx="219791" cy="247650"/>
            </a:xfrm>
            <a:prstGeom prst="upDownArrow">
              <a:avLst>
                <a:gd name="adj1" fmla="val 50000"/>
                <a:gd name="adj2" fmla="val 20800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77200" y="2389584"/>
            <a:ext cx="78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Secure </a:t>
            </a:r>
          </a:p>
          <a:p>
            <a:r>
              <a:rPr lang="en-US" sz="1200" b="1" dirty="0" smtClean="0">
                <a:solidFill>
                  <a:prstClr val="black"/>
                </a:solidFill>
              </a:rPr>
              <a:t>Element</a:t>
            </a:r>
            <a:endParaRPr lang="en-US" sz="1200" b="1" dirty="0">
              <a:solidFill>
                <a:prstClr val="black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7719561" y="2908915"/>
            <a:ext cx="357639" cy="279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782566" y="5390495"/>
            <a:ext cx="910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NFC </a:t>
            </a:r>
          </a:p>
          <a:p>
            <a:r>
              <a:rPr lang="en-US" sz="1200" b="1" dirty="0" smtClean="0">
                <a:solidFill>
                  <a:prstClr val="black"/>
                </a:solidFill>
              </a:rPr>
              <a:t>Controller</a:t>
            </a:r>
            <a:endParaRPr lang="en-US" sz="1200" b="1" dirty="0">
              <a:solidFill>
                <a:prstClr val="black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 flipV="1">
            <a:off x="7666793" y="4472338"/>
            <a:ext cx="294520" cy="91815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956392" y="5405735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NFC </a:t>
            </a:r>
          </a:p>
          <a:p>
            <a:r>
              <a:rPr lang="en-US" sz="1200" b="1" dirty="0" smtClean="0">
                <a:solidFill>
                  <a:prstClr val="black"/>
                </a:solidFill>
              </a:rPr>
              <a:t>Antenna</a:t>
            </a:r>
            <a:endParaRPr lang="en-US" sz="1200" b="1" dirty="0">
              <a:solidFill>
                <a:prstClr val="black"/>
              </a:solidFill>
            </a:endParaRPr>
          </a:p>
        </p:txBody>
      </p:sp>
      <p:cxnSp>
        <p:nvCxnSpPr>
          <p:cNvPr id="57" name="Straight Arrow Connector 56"/>
          <p:cNvCxnSpPr>
            <a:stCxn id="56" idx="0"/>
          </p:cNvCxnSpPr>
          <p:nvPr/>
        </p:nvCxnSpPr>
        <p:spPr>
          <a:xfrm flipV="1">
            <a:off x="6367723" y="4706905"/>
            <a:ext cx="261677" cy="69883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57"/>
          <p:cNvGrpSpPr/>
          <p:nvPr/>
        </p:nvGrpSpPr>
        <p:grpSpPr>
          <a:xfrm>
            <a:off x="601226" y="4724400"/>
            <a:ext cx="5189974" cy="487363"/>
            <a:chOff x="457200" y="5867400"/>
            <a:chExt cx="5189974" cy="487363"/>
          </a:xfrm>
        </p:grpSpPr>
        <p:grpSp>
          <p:nvGrpSpPr>
            <p:cNvPr id="10" name="Group 58"/>
            <p:cNvGrpSpPr>
              <a:grpSpLocks/>
            </p:cNvGrpSpPr>
            <p:nvPr/>
          </p:nvGrpSpPr>
          <p:grpSpPr bwMode="auto">
            <a:xfrm>
              <a:off x="457200" y="5867400"/>
              <a:ext cx="4127305" cy="487363"/>
              <a:chOff x="3693886" y="1595438"/>
              <a:chExt cx="4127928" cy="487673"/>
            </a:xfrm>
          </p:grpSpPr>
          <p:grpSp>
            <p:nvGrpSpPr>
              <p:cNvPr id="11" name="Group 5"/>
              <p:cNvGrpSpPr>
                <a:grpSpLocks/>
              </p:cNvGrpSpPr>
              <p:nvPr/>
            </p:nvGrpSpPr>
            <p:grpSpPr bwMode="auto">
              <a:xfrm>
                <a:off x="5029200" y="1595438"/>
                <a:ext cx="2792614" cy="487673"/>
                <a:chOff x="5315858" y="5791200"/>
                <a:chExt cx="3334986" cy="582387"/>
              </a:xfrm>
            </p:grpSpPr>
            <p:pic>
              <p:nvPicPr>
                <p:cNvPr id="64" name="Picture 2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08484" y="5940130"/>
                  <a:ext cx="829698" cy="2762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5" name="Picture 27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42273" y="5814836"/>
                  <a:ext cx="878895" cy="5587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6" name="Picture 28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t="17500" b="17833"/>
                <a:stretch>
                  <a:fillRect/>
                </a:stretch>
              </p:blipFill>
              <p:spPr bwMode="auto">
                <a:xfrm>
                  <a:off x="5315858" y="5791200"/>
                  <a:ext cx="886644" cy="5733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7" name="Picture 29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94471" y="5889398"/>
                  <a:ext cx="656373" cy="468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62" name="Picture 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8436" y="1752600"/>
                <a:ext cx="642299" cy="279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" name="Picture 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20337" t="25325" r="17262" b="22075"/>
              <a:stretch>
                <a:fillRect/>
              </a:stretch>
            </p:blipFill>
            <p:spPr bwMode="auto">
              <a:xfrm>
                <a:off x="3693886" y="1740800"/>
                <a:ext cx="553603" cy="26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0" name="Picture 2" descr="Device Fidelity Logo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3201" y="5957475"/>
              <a:ext cx="973973" cy="29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" name="Rounded Rectangle 67"/>
          <p:cNvSpPr/>
          <p:nvPr/>
        </p:nvSpPr>
        <p:spPr bwMode="auto">
          <a:xfrm>
            <a:off x="531813" y="2514601"/>
            <a:ext cx="5411787" cy="1371600"/>
          </a:xfrm>
          <a:prstGeom prst="roundRect">
            <a:avLst>
              <a:gd name="adj" fmla="val 9235"/>
            </a:avLst>
          </a:prstGeom>
          <a:noFill/>
          <a:ln w="19050" cmpd="sng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82880" tIns="91440" rIns="0" anchor="ctr" anchorCtr="0"/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276280"/>
                </a:solidFill>
                <a:cs typeface="Verdana"/>
              </a:rPr>
              <a:t>Secure </a:t>
            </a:r>
            <a:r>
              <a:rPr lang="en-US" sz="1400" b="1" dirty="0">
                <a:solidFill>
                  <a:srgbClr val="276280"/>
                </a:solidFill>
                <a:cs typeface="Verdana"/>
              </a:rPr>
              <a:t>Element: </a:t>
            </a:r>
            <a:r>
              <a:rPr lang="en-US" sz="1400" dirty="0">
                <a:solidFill>
                  <a:srgbClr val="276280"/>
                </a:solidFill>
                <a:cs typeface="Verdana"/>
              </a:rPr>
              <a:t>Stores </a:t>
            </a:r>
            <a:r>
              <a:rPr lang="en-US" sz="1400" dirty="0" smtClean="0">
                <a:solidFill>
                  <a:srgbClr val="276280"/>
                </a:solidFill>
                <a:cs typeface="Verdana"/>
              </a:rPr>
              <a:t>sensitive data (like payment card information)</a:t>
            </a:r>
            <a:endParaRPr lang="en-US" sz="1400" dirty="0">
              <a:solidFill>
                <a:srgbClr val="276280"/>
              </a:solidFill>
              <a:cs typeface="Verdana"/>
            </a:endParaRPr>
          </a:p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276280"/>
                </a:solidFill>
                <a:cs typeface="Verdana"/>
              </a:rPr>
              <a:t>NFC Controller: </a:t>
            </a:r>
            <a:r>
              <a:rPr lang="en-US" sz="1400" dirty="0">
                <a:solidFill>
                  <a:srgbClr val="276280"/>
                </a:solidFill>
                <a:cs typeface="Verdana"/>
              </a:rPr>
              <a:t>Manages traffic and RF signals</a:t>
            </a:r>
          </a:p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276280"/>
                </a:solidFill>
                <a:cs typeface="Verdana"/>
              </a:rPr>
              <a:t>NFC Antenna: </a:t>
            </a:r>
            <a:r>
              <a:rPr lang="en-US" sz="1400" dirty="0">
                <a:solidFill>
                  <a:srgbClr val="276280"/>
                </a:solidFill>
                <a:cs typeface="Verdana"/>
              </a:rPr>
              <a:t>Collects &amp; transmits the </a:t>
            </a:r>
            <a:r>
              <a:rPr lang="en-US" sz="1400" dirty="0" smtClean="0">
                <a:solidFill>
                  <a:srgbClr val="276280"/>
                </a:solidFill>
                <a:cs typeface="Verdana"/>
              </a:rPr>
              <a:t>RF</a:t>
            </a:r>
            <a:endParaRPr lang="en-US" sz="1400" dirty="0">
              <a:solidFill>
                <a:srgbClr val="276280"/>
              </a:solidFill>
              <a:cs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582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swang\Pictures\Illustrations GEMALTO\icons15\Contactless bank card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1210377" cy="1123826"/>
          </a:xfrm>
          <a:prstGeom prst="rect">
            <a:avLst/>
          </a:prstGeom>
          <a:noFill/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sz="1800" b="1" dirty="0" smtClean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CCD96F3-79E0-4EAB-BFC0-B274EED18326}" type="datetime1">
              <a:rPr lang="en-US" noProof="0" smtClean="0"/>
              <a:pPr/>
              <a:t>10/16/2012</a:t>
            </a:fld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41C4F74-3E80-478A-A9C6-C6801083CAF4}" type="slidenum">
              <a:rPr lang="en-US" noProof="0" smtClean="0"/>
              <a:pPr/>
              <a:t>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smtClean="0"/>
              <a:t>Presentation title – Security level Arial (10pt)</a:t>
            </a:r>
            <a:endParaRPr lang="en-US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EMV </a:t>
            </a:r>
            <a:r>
              <a:rPr lang="en-US" dirty="0" smtClean="0"/>
              <a:t>contactless and NFC transactions </a:t>
            </a:r>
            <a:r>
              <a:rPr lang="en-US" dirty="0"/>
              <a:t>– Online</a:t>
            </a:r>
          </a:p>
        </p:txBody>
      </p:sp>
      <p:grpSp>
        <p:nvGrpSpPr>
          <p:cNvPr id="7" name="Group 34"/>
          <p:cNvGrpSpPr/>
          <p:nvPr/>
        </p:nvGrpSpPr>
        <p:grpSpPr>
          <a:xfrm>
            <a:off x="6778292" y="1521792"/>
            <a:ext cx="2095300" cy="1911713"/>
            <a:chOff x="6169930" y="4438385"/>
            <a:chExt cx="2095300" cy="1911713"/>
          </a:xfrm>
        </p:grpSpPr>
        <p:pic>
          <p:nvPicPr>
            <p:cNvPr id="72" name="Picture 3" descr="C:\Users\aswang\Pictures\Illustrations GEMALTO\icons4\Serve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95886" y="5223969"/>
              <a:ext cx="978180" cy="908234"/>
            </a:xfrm>
            <a:prstGeom prst="rect">
              <a:avLst/>
            </a:prstGeom>
            <a:noFill/>
          </p:spPr>
        </p:pic>
        <p:grpSp>
          <p:nvGrpSpPr>
            <p:cNvPr id="8" name="Group 28"/>
            <p:cNvGrpSpPr/>
            <p:nvPr/>
          </p:nvGrpSpPr>
          <p:grpSpPr>
            <a:xfrm>
              <a:off x="6169930" y="4438385"/>
              <a:ext cx="2095300" cy="1911713"/>
              <a:chOff x="6538055" y="4521510"/>
              <a:chExt cx="2095300" cy="1911713"/>
            </a:xfrm>
          </p:grpSpPr>
          <p:pic>
            <p:nvPicPr>
              <p:cNvPr id="74" name="Picture 3" descr="d:\Documents and Settings\aswang\Local Settings\Temporary Internet Files\Content.IE5\5A0TSZBR\MCj04403800000[1].png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7186866" y="5097574"/>
                <a:ext cx="1446489" cy="13356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5" name="TextBox 74"/>
              <p:cNvSpPr txBox="1"/>
              <p:nvPr/>
            </p:nvSpPr>
            <p:spPr>
              <a:xfrm>
                <a:off x="6538055" y="4521510"/>
                <a:ext cx="2066591" cy="584775"/>
              </a:xfrm>
              <a:prstGeom prst="rect">
                <a:avLst/>
              </a:prstGeom>
              <a:noFill/>
              <a:ln w="19050">
                <a:solidFill>
                  <a:srgbClr val="FF9933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Issuer</a:t>
                </a:r>
                <a:br>
                  <a:rPr lang="en-US" sz="1600" i="1" dirty="0" smtClean="0"/>
                </a:br>
                <a:r>
                  <a:rPr lang="en-US" sz="1600" i="1" dirty="0" smtClean="0"/>
                  <a:t>authorization system</a:t>
                </a:r>
                <a:endParaRPr lang="en-US" sz="1600" i="1" dirty="0"/>
              </a:p>
            </p:txBody>
          </p:sp>
        </p:grp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7668344" y="3105968"/>
            <a:ext cx="1008112" cy="827088"/>
            <a:chOff x="4759" y="1399"/>
            <a:chExt cx="658" cy="521"/>
          </a:xfrm>
        </p:grpSpPr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4759" y="1804"/>
              <a:ext cx="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20675" indent="-320675" defTabSz="854075" eaLnBrk="0" hangingPunct="0"/>
              <a:endParaRPr lang="en-GB" sz="1200" b="1">
                <a:solidFill>
                  <a:srgbClr val="000000"/>
                </a:solidFill>
              </a:endParaRPr>
            </a:p>
          </p:txBody>
        </p:sp>
        <p:pic>
          <p:nvPicPr>
            <p:cNvPr id="79" name="Picture 26" descr="cogwheel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0000" contrast="-100000"/>
            </a:blip>
            <a:srcRect/>
            <a:stretch>
              <a:fillRect/>
            </a:stretch>
          </p:blipFill>
          <p:spPr bwMode="auto">
            <a:xfrm>
              <a:off x="4853" y="1399"/>
              <a:ext cx="38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27"/>
            <p:cNvGrpSpPr>
              <a:grpSpLocks/>
            </p:cNvGrpSpPr>
            <p:nvPr/>
          </p:nvGrpSpPr>
          <p:grpSpPr bwMode="auto">
            <a:xfrm>
              <a:off x="5200" y="1442"/>
              <a:ext cx="217" cy="318"/>
              <a:chOff x="5760" y="2016"/>
              <a:chExt cx="400" cy="878"/>
            </a:xfrm>
          </p:grpSpPr>
          <p:sp>
            <p:nvSpPr>
              <p:cNvPr id="81" name="Freeform 28"/>
              <p:cNvSpPr>
                <a:spLocks/>
              </p:cNvSpPr>
              <p:nvPr/>
            </p:nvSpPr>
            <p:spPr bwMode="auto">
              <a:xfrm>
                <a:off x="5879" y="2016"/>
                <a:ext cx="196" cy="564"/>
              </a:xfrm>
              <a:custGeom>
                <a:avLst/>
                <a:gdLst>
                  <a:gd name="T0" fmla="*/ 73 w 196"/>
                  <a:gd name="T1" fmla="*/ 0 h 564"/>
                  <a:gd name="T2" fmla="*/ 0 w 196"/>
                  <a:gd name="T3" fmla="*/ 65 h 564"/>
                  <a:gd name="T4" fmla="*/ 0 w 196"/>
                  <a:gd name="T5" fmla="*/ 87 h 564"/>
                  <a:gd name="T6" fmla="*/ 24 w 196"/>
                  <a:gd name="T7" fmla="*/ 109 h 564"/>
                  <a:gd name="T8" fmla="*/ 24 w 196"/>
                  <a:gd name="T9" fmla="*/ 131 h 564"/>
                  <a:gd name="T10" fmla="*/ 0 w 196"/>
                  <a:gd name="T11" fmla="*/ 151 h 564"/>
                  <a:gd name="T12" fmla="*/ 48 w 196"/>
                  <a:gd name="T13" fmla="*/ 195 h 564"/>
                  <a:gd name="T14" fmla="*/ 48 w 196"/>
                  <a:gd name="T15" fmla="*/ 217 h 564"/>
                  <a:gd name="T16" fmla="*/ 24 w 196"/>
                  <a:gd name="T17" fmla="*/ 238 h 564"/>
                  <a:gd name="T18" fmla="*/ 24 w 196"/>
                  <a:gd name="T19" fmla="*/ 260 h 564"/>
                  <a:gd name="T20" fmla="*/ 48 w 196"/>
                  <a:gd name="T21" fmla="*/ 282 h 564"/>
                  <a:gd name="T22" fmla="*/ 48 w 196"/>
                  <a:gd name="T23" fmla="*/ 304 h 564"/>
                  <a:gd name="T24" fmla="*/ 24 w 196"/>
                  <a:gd name="T25" fmla="*/ 325 h 564"/>
                  <a:gd name="T26" fmla="*/ 48 w 196"/>
                  <a:gd name="T27" fmla="*/ 346 h 564"/>
                  <a:gd name="T28" fmla="*/ 48 w 196"/>
                  <a:gd name="T29" fmla="*/ 368 h 564"/>
                  <a:gd name="T30" fmla="*/ 0 w 196"/>
                  <a:gd name="T31" fmla="*/ 412 h 564"/>
                  <a:gd name="T32" fmla="*/ 0 w 196"/>
                  <a:gd name="T33" fmla="*/ 433 h 564"/>
                  <a:gd name="T34" fmla="*/ 24 w 196"/>
                  <a:gd name="T35" fmla="*/ 455 h 564"/>
                  <a:gd name="T36" fmla="*/ 24 w 196"/>
                  <a:gd name="T37" fmla="*/ 563 h 564"/>
                  <a:gd name="T38" fmla="*/ 195 w 196"/>
                  <a:gd name="T39" fmla="*/ 563 h 564"/>
                  <a:gd name="T40" fmla="*/ 195 w 196"/>
                  <a:gd name="T41" fmla="*/ 44 h 564"/>
                  <a:gd name="T42" fmla="*/ 145 w 196"/>
                  <a:gd name="T43" fmla="*/ 0 h 564"/>
                  <a:gd name="T44" fmla="*/ 73 w 196"/>
                  <a:gd name="T45" fmla="*/ 0 h 5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6"/>
                  <a:gd name="T70" fmla="*/ 0 h 564"/>
                  <a:gd name="T71" fmla="*/ 196 w 196"/>
                  <a:gd name="T72" fmla="*/ 564 h 56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6" h="564">
                    <a:moveTo>
                      <a:pt x="73" y="0"/>
                    </a:moveTo>
                    <a:lnTo>
                      <a:pt x="0" y="65"/>
                    </a:lnTo>
                    <a:lnTo>
                      <a:pt x="0" y="87"/>
                    </a:lnTo>
                    <a:lnTo>
                      <a:pt x="24" y="109"/>
                    </a:lnTo>
                    <a:lnTo>
                      <a:pt x="24" y="131"/>
                    </a:lnTo>
                    <a:lnTo>
                      <a:pt x="0" y="151"/>
                    </a:lnTo>
                    <a:lnTo>
                      <a:pt x="48" y="195"/>
                    </a:lnTo>
                    <a:lnTo>
                      <a:pt x="48" y="217"/>
                    </a:lnTo>
                    <a:lnTo>
                      <a:pt x="24" y="238"/>
                    </a:lnTo>
                    <a:lnTo>
                      <a:pt x="24" y="260"/>
                    </a:lnTo>
                    <a:lnTo>
                      <a:pt x="48" y="282"/>
                    </a:lnTo>
                    <a:lnTo>
                      <a:pt x="48" y="304"/>
                    </a:lnTo>
                    <a:lnTo>
                      <a:pt x="24" y="325"/>
                    </a:lnTo>
                    <a:lnTo>
                      <a:pt x="48" y="346"/>
                    </a:lnTo>
                    <a:lnTo>
                      <a:pt x="48" y="368"/>
                    </a:lnTo>
                    <a:lnTo>
                      <a:pt x="0" y="412"/>
                    </a:lnTo>
                    <a:lnTo>
                      <a:pt x="0" y="433"/>
                    </a:lnTo>
                    <a:lnTo>
                      <a:pt x="24" y="455"/>
                    </a:lnTo>
                    <a:lnTo>
                      <a:pt x="24" y="563"/>
                    </a:lnTo>
                    <a:lnTo>
                      <a:pt x="195" y="563"/>
                    </a:lnTo>
                    <a:lnTo>
                      <a:pt x="195" y="44"/>
                    </a:lnTo>
                    <a:lnTo>
                      <a:pt x="145" y="0"/>
                    </a:lnTo>
                    <a:lnTo>
                      <a:pt x="73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Oval 29"/>
              <p:cNvSpPr>
                <a:spLocks noChangeArrowheads="1"/>
              </p:cNvSpPr>
              <p:nvPr/>
            </p:nvSpPr>
            <p:spPr bwMode="auto">
              <a:xfrm>
                <a:off x="5785" y="2539"/>
                <a:ext cx="375" cy="33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" name="Freeform 30"/>
              <p:cNvSpPr>
                <a:spLocks/>
              </p:cNvSpPr>
              <p:nvPr/>
            </p:nvSpPr>
            <p:spPr bwMode="auto">
              <a:xfrm>
                <a:off x="5854" y="2038"/>
                <a:ext cx="196" cy="564"/>
              </a:xfrm>
              <a:custGeom>
                <a:avLst/>
                <a:gdLst>
                  <a:gd name="T0" fmla="*/ 73 w 196"/>
                  <a:gd name="T1" fmla="*/ 0 h 564"/>
                  <a:gd name="T2" fmla="*/ 0 w 196"/>
                  <a:gd name="T3" fmla="*/ 65 h 564"/>
                  <a:gd name="T4" fmla="*/ 0 w 196"/>
                  <a:gd name="T5" fmla="*/ 87 h 564"/>
                  <a:gd name="T6" fmla="*/ 24 w 196"/>
                  <a:gd name="T7" fmla="*/ 109 h 564"/>
                  <a:gd name="T8" fmla="*/ 24 w 196"/>
                  <a:gd name="T9" fmla="*/ 129 h 564"/>
                  <a:gd name="T10" fmla="*/ 0 w 196"/>
                  <a:gd name="T11" fmla="*/ 151 h 564"/>
                  <a:gd name="T12" fmla="*/ 49 w 196"/>
                  <a:gd name="T13" fmla="*/ 195 h 564"/>
                  <a:gd name="T14" fmla="*/ 49 w 196"/>
                  <a:gd name="T15" fmla="*/ 216 h 564"/>
                  <a:gd name="T16" fmla="*/ 24 w 196"/>
                  <a:gd name="T17" fmla="*/ 238 h 564"/>
                  <a:gd name="T18" fmla="*/ 24 w 196"/>
                  <a:gd name="T19" fmla="*/ 260 h 564"/>
                  <a:gd name="T20" fmla="*/ 49 w 196"/>
                  <a:gd name="T21" fmla="*/ 282 h 564"/>
                  <a:gd name="T22" fmla="*/ 49 w 196"/>
                  <a:gd name="T23" fmla="*/ 303 h 564"/>
                  <a:gd name="T24" fmla="*/ 24 w 196"/>
                  <a:gd name="T25" fmla="*/ 324 h 564"/>
                  <a:gd name="T26" fmla="*/ 49 w 196"/>
                  <a:gd name="T27" fmla="*/ 346 h 564"/>
                  <a:gd name="T28" fmla="*/ 49 w 196"/>
                  <a:gd name="T29" fmla="*/ 368 h 564"/>
                  <a:gd name="T30" fmla="*/ 0 w 196"/>
                  <a:gd name="T31" fmla="*/ 411 h 564"/>
                  <a:gd name="T32" fmla="*/ 0 w 196"/>
                  <a:gd name="T33" fmla="*/ 433 h 564"/>
                  <a:gd name="T34" fmla="*/ 24 w 196"/>
                  <a:gd name="T35" fmla="*/ 455 h 564"/>
                  <a:gd name="T36" fmla="*/ 24 w 196"/>
                  <a:gd name="T37" fmla="*/ 563 h 564"/>
                  <a:gd name="T38" fmla="*/ 195 w 196"/>
                  <a:gd name="T39" fmla="*/ 563 h 564"/>
                  <a:gd name="T40" fmla="*/ 195 w 196"/>
                  <a:gd name="T41" fmla="*/ 43 h 564"/>
                  <a:gd name="T42" fmla="*/ 146 w 196"/>
                  <a:gd name="T43" fmla="*/ 0 h 564"/>
                  <a:gd name="T44" fmla="*/ 73 w 196"/>
                  <a:gd name="T45" fmla="*/ 0 h 5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6"/>
                  <a:gd name="T70" fmla="*/ 0 h 564"/>
                  <a:gd name="T71" fmla="*/ 196 w 196"/>
                  <a:gd name="T72" fmla="*/ 564 h 56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6" h="564">
                    <a:moveTo>
                      <a:pt x="73" y="0"/>
                    </a:moveTo>
                    <a:lnTo>
                      <a:pt x="0" y="65"/>
                    </a:lnTo>
                    <a:lnTo>
                      <a:pt x="0" y="87"/>
                    </a:lnTo>
                    <a:lnTo>
                      <a:pt x="24" y="109"/>
                    </a:lnTo>
                    <a:lnTo>
                      <a:pt x="24" y="129"/>
                    </a:lnTo>
                    <a:lnTo>
                      <a:pt x="0" y="151"/>
                    </a:lnTo>
                    <a:lnTo>
                      <a:pt x="49" y="195"/>
                    </a:lnTo>
                    <a:lnTo>
                      <a:pt x="49" y="216"/>
                    </a:lnTo>
                    <a:lnTo>
                      <a:pt x="24" y="238"/>
                    </a:lnTo>
                    <a:lnTo>
                      <a:pt x="24" y="260"/>
                    </a:lnTo>
                    <a:lnTo>
                      <a:pt x="49" y="282"/>
                    </a:lnTo>
                    <a:lnTo>
                      <a:pt x="49" y="303"/>
                    </a:lnTo>
                    <a:lnTo>
                      <a:pt x="24" y="324"/>
                    </a:lnTo>
                    <a:lnTo>
                      <a:pt x="49" y="346"/>
                    </a:lnTo>
                    <a:lnTo>
                      <a:pt x="49" y="368"/>
                    </a:lnTo>
                    <a:lnTo>
                      <a:pt x="0" y="411"/>
                    </a:lnTo>
                    <a:lnTo>
                      <a:pt x="0" y="433"/>
                    </a:lnTo>
                    <a:lnTo>
                      <a:pt x="24" y="455"/>
                    </a:lnTo>
                    <a:lnTo>
                      <a:pt x="24" y="563"/>
                    </a:lnTo>
                    <a:lnTo>
                      <a:pt x="195" y="563"/>
                    </a:lnTo>
                    <a:lnTo>
                      <a:pt x="195" y="43"/>
                    </a:lnTo>
                    <a:lnTo>
                      <a:pt x="146" y="0"/>
                    </a:lnTo>
                    <a:lnTo>
                      <a:pt x="73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Oval 31"/>
              <p:cNvSpPr>
                <a:spLocks noChangeArrowheads="1"/>
              </p:cNvSpPr>
              <p:nvPr/>
            </p:nvSpPr>
            <p:spPr bwMode="auto">
              <a:xfrm>
                <a:off x="5760" y="2561"/>
                <a:ext cx="375" cy="33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5" name="Freeform 32"/>
              <p:cNvSpPr>
                <a:spLocks/>
              </p:cNvSpPr>
              <p:nvPr/>
            </p:nvSpPr>
            <p:spPr bwMode="auto">
              <a:xfrm>
                <a:off x="5952" y="2081"/>
                <a:ext cx="73" cy="455"/>
              </a:xfrm>
              <a:custGeom>
                <a:avLst/>
                <a:gdLst>
                  <a:gd name="T0" fmla="*/ 0 w 73"/>
                  <a:gd name="T1" fmla="*/ 454 h 455"/>
                  <a:gd name="T2" fmla="*/ 0 w 73"/>
                  <a:gd name="T3" fmla="*/ 0 h 455"/>
                  <a:gd name="T4" fmla="*/ 24 w 73"/>
                  <a:gd name="T5" fmla="*/ 22 h 455"/>
                  <a:gd name="T6" fmla="*/ 24 w 73"/>
                  <a:gd name="T7" fmla="*/ 433 h 455"/>
                  <a:gd name="T8" fmla="*/ 48 w 73"/>
                  <a:gd name="T9" fmla="*/ 433 h 455"/>
                  <a:gd name="T10" fmla="*/ 48 w 73"/>
                  <a:gd name="T11" fmla="*/ 22 h 455"/>
                  <a:gd name="T12" fmla="*/ 72 w 73"/>
                  <a:gd name="T13" fmla="*/ 44 h 455"/>
                  <a:gd name="T14" fmla="*/ 72 w 73"/>
                  <a:gd name="T15" fmla="*/ 454 h 455"/>
                  <a:gd name="T16" fmla="*/ 0 w 73"/>
                  <a:gd name="T17" fmla="*/ 454 h 4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3"/>
                  <a:gd name="T28" fmla="*/ 0 h 455"/>
                  <a:gd name="T29" fmla="*/ 73 w 73"/>
                  <a:gd name="T30" fmla="*/ 455 h 4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3" h="455">
                    <a:moveTo>
                      <a:pt x="0" y="454"/>
                    </a:moveTo>
                    <a:lnTo>
                      <a:pt x="0" y="0"/>
                    </a:lnTo>
                    <a:lnTo>
                      <a:pt x="24" y="22"/>
                    </a:lnTo>
                    <a:lnTo>
                      <a:pt x="24" y="433"/>
                    </a:lnTo>
                    <a:lnTo>
                      <a:pt x="48" y="433"/>
                    </a:lnTo>
                    <a:lnTo>
                      <a:pt x="48" y="22"/>
                    </a:lnTo>
                    <a:lnTo>
                      <a:pt x="72" y="44"/>
                    </a:lnTo>
                    <a:lnTo>
                      <a:pt x="72" y="454"/>
                    </a:lnTo>
                    <a:lnTo>
                      <a:pt x="0" y="454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33"/>
              <p:cNvSpPr>
                <a:spLocks/>
              </p:cNvSpPr>
              <p:nvPr/>
            </p:nvSpPr>
            <p:spPr bwMode="auto">
              <a:xfrm>
                <a:off x="6049" y="2060"/>
                <a:ext cx="26" cy="520"/>
              </a:xfrm>
              <a:custGeom>
                <a:avLst/>
                <a:gdLst>
                  <a:gd name="T0" fmla="*/ 0 w 26"/>
                  <a:gd name="T1" fmla="*/ 519 h 520"/>
                  <a:gd name="T2" fmla="*/ 25 w 26"/>
                  <a:gd name="T3" fmla="*/ 497 h 520"/>
                  <a:gd name="T4" fmla="*/ 25 w 26"/>
                  <a:gd name="T5" fmla="*/ 0 h 520"/>
                  <a:gd name="T6" fmla="*/ 0 w 26"/>
                  <a:gd name="T7" fmla="*/ 21 h 520"/>
                  <a:gd name="T8" fmla="*/ 0 w 26"/>
                  <a:gd name="T9" fmla="*/ 519 h 5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520"/>
                  <a:gd name="T17" fmla="*/ 26 w 26"/>
                  <a:gd name="T18" fmla="*/ 520 h 5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520">
                    <a:moveTo>
                      <a:pt x="0" y="519"/>
                    </a:moveTo>
                    <a:lnTo>
                      <a:pt x="25" y="497"/>
                    </a:lnTo>
                    <a:lnTo>
                      <a:pt x="25" y="0"/>
                    </a:lnTo>
                    <a:lnTo>
                      <a:pt x="0" y="21"/>
                    </a:lnTo>
                    <a:lnTo>
                      <a:pt x="0" y="519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34"/>
              <p:cNvSpPr>
                <a:spLocks/>
              </p:cNvSpPr>
              <p:nvPr/>
            </p:nvSpPr>
            <p:spPr bwMode="auto">
              <a:xfrm>
                <a:off x="6000" y="2016"/>
                <a:ext cx="75" cy="66"/>
              </a:xfrm>
              <a:custGeom>
                <a:avLst/>
                <a:gdLst>
                  <a:gd name="T0" fmla="*/ 48 w 75"/>
                  <a:gd name="T1" fmla="*/ 65 h 66"/>
                  <a:gd name="T2" fmla="*/ 74 w 75"/>
                  <a:gd name="T3" fmla="*/ 44 h 66"/>
                  <a:gd name="T4" fmla="*/ 23 w 75"/>
                  <a:gd name="T5" fmla="*/ 0 h 66"/>
                  <a:gd name="T6" fmla="*/ 0 w 75"/>
                  <a:gd name="T7" fmla="*/ 22 h 66"/>
                  <a:gd name="T8" fmla="*/ 48 w 75"/>
                  <a:gd name="T9" fmla="*/ 65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66"/>
                  <a:gd name="T17" fmla="*/ 75 w 75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66">
                    <a:moveTo>
                      <a:pt x="48" y="65"/>
                    </a:moveTo>
                    <a:lnTo>
                      <a:pt x="74" y="44"/>
                    </a:lnTo>
                    <a:lnTo>
                      <a:pt x="23" y="0"/>
                    </a:lnTo>
                    <a:lnTo>
                      <a:pt x="0" y="22"/>
                    </a:lnTo>
                    <a:lnTo>
                      <a:pt x="48" y="65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Oval 35"/>
              <p:cNvSpPr>
                <a:spLocks noChangeArrowheads="1"/>
              </p:cNvSpPr>
              <p:nvPr/>
            </p:nvSpPr>
            <p:spPr bwMode="auto">
              <a:xfrm>
                <a:off x="5908" y="2756"/>
                <a:ext cx="82" cy="95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9" name="Oval 36"/>
              <p:cNvSpPr>
                <a:spLocks noChangeArrowheads="1"/>
              </p:cNvSpPr>
              <p:nvPr/>
            </p:nvSpPr>
            <p:spPr bwMode="auto">
              <a:xfrm>
                <a:off x="5931" y="2756"/>
                <a:ext cx="59" cy="7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179512" y="2780928"/>
            <a:ext cx="1008112" cy="827088"/>
            <a:chOff x="4759" y="1399"/>
            <a:chExt cx="658" cy="521"/>
          </a:xfrm>
        </p:grpSpPr>
        <p:sp>
          <p:nvSpPr>
            <p:cNvPr id="33" name="Rectangle 25"/>
            <p:cNvSpPr>
              <a:spLocks noChangeArrowheads="1"/>
            </p:cNvSpPr>
            <p:nvPr/>
          </p:nvSpPr>
          <p:spPr bwMode="auto">
            <a:xfrm>
              <a:off x="4759" y="1804"/>
              <a:ext cx="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20675" indent="-320675" defTabSz="854075" eaLnBrk="0" hangingPunct="0"/>
              <a:endParaRPr lang="en-GB" sz="1200" b="1">
                <a:solidFill>
                  <a:srgbClr val="000000"/>
                </a:solidFill>
              </a:endParaRPr>
            </a:p>
          </p:txBody>
        </p:sp>
        <p:pic>
          <p:nvPicPr>
            <p:cNvPr id="34" name="Picture 26" descr="cogwheel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0000" contrast="-100000"/>
            </a:blip>
            <a:srcRect/>
            <a:stretch>
              <a:fillRect/>
            </a:stretch>
          </p:blipFill>
          <p:spPr bwMode="auto">
            <a:xfrm>
              <a:off x="4853" y="1399"/>
              <a:ext cx="38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27"/>
            <p:cNvGrpSpPr>
              <a:grpSpLocks/>
            </p:cNvGrpSpPr>
            <p:nvPr/>
          </p:nvGrpSpPr>
          <p:grpSpPr bwMode="auto">
            <a:xfrm>
              <a:off x="5200" y="1442"/>
              <a:ext cx="217" cy="318"/>
              <a:chOff x="5760" y="2016"/>
              <a:chExt cx="400" cy="878"/>
            </a:xfrm>
          </p:grpSpPr>
          <p:sp>
            <p:nvSpPr>
              <p:cNvPr id="36" name="Freeform 28"/>
              <p:cNvSpPr>
                <a:spLocks/>
              </p:cNvSpPr>
              <p:nvPr/>
            </p:nvSpPr>
            <p:spPr bwMode="auto">
              <a:xfrm>
                <a:off x="5879" y="2016"/>
                <a:ext cx="196" cy="564"/>
              </a:xfrm>
              <a:custGeom>
                <a:avLst/>
                <a:gdLst>
                  <a:gd name="T0" fmla="*/ 73 w 196"/>
                  <a:gd name="T1" fmla="*/ 0 h 564"/>
                  <a:gd name="T2" fmla="*/ 0 w 196"/>
                  <a:gd name="T3" fmla="*/ 65 h 564"/>
                  <a:gd name="T4" fmla="*/ 0 w 196"/>
                  <a:gd name="T5" fmla="*/ 87 h 564"/>
                  <a:gd name="T6" fmla="*/ 24 w 196"/>
                  <a:gd name="T7" fmla="*/ 109 h 564"/>
                  <a:gd name="T8" fmla="*/ 24 w 196"/>
                  <a:gd name="T9" fmla="*/ 131 h 564"/>
                  <a:gd name="T10" fmla="*/ 0 w 196"/>
                  <a:gd name="T11" fmla="*/ 151 h 564"/>
                  <a:gd name="T12" fmla="*/ 48 w 196"/>
                  <a:gd name="T13" fmla="*/ 195 h 564"/>
                  <a:gd name="T14" fmla="*/ 48 w 196"/>
                  <a:gd name="T15" fmla="*/ 217 h 564"/>
                  <a:gd name="T16" fmla="*/ 24 w 196"/>
                  <a:gd name="T17" fmla="*/ 238 h 564"/>
                  <a:gd name="T18" fmla="*/ 24 w 196"/>
                  <a:gd name="T19" fmla="*/ 260 h 564"/>
                  <a:gd name="T20" fmla="*/ 48 w 196"/>
                  <a:gd name="T21" fmla="*/ 282 h 564"/>
                  <a:gd name="T22" fmla="*/ 48 w 196"/>
                  <a:gd name="T23" fmla="*/ 304 h 564"/>
                  <a:gd name="T24" fmla="*/ 24 w 196"/>
                  <a:gd name="T25" fmla="*/ 325 h 564"/>
                  <a:gd name="T26" fmla="*/ 48 w 196"/>
                  <a:gd name="T27" fmla="*/ 346 h 564"/>
                  <a:gd name="T28" fmla="*/ 48 w 196"/>
                  <a:gd name="T29" fmla="*/ 368 h 564"/>
                  <a:gd name="T30" fmla="*/ 0 w 196"/>
                  <a:gd name="T31" fmla="*/ 412 h 564"/>
                  <a:gd name="T32" fmla="*/ 0 w 196"/>
                  <a:gd name="T33" fmla="*/ 433 h 564"/>
                  <a:gd name="T34" fmla="*/ 24 w 196"/>
                  <a:gd name="T35" fmla="*/ 455 h 564"/>
                  <a:gd name="T36" fmla="*/ 24 w 196"/>
                  <a:gd name="T37" fmla="*/ 563 h 564"/>
                  <a:gd name="T38" fmla="*/ 195 w 196"/>
                  <a:gd name="T39" fmla="*/ 563 h 564"/>
                  <a:gd name="T40" fmla="*/ 195 w 196"/>
                  <a:gd name="T41" fmla="*/ 44 h 564"/>
                  <a:gd name="T42" fmla="*/ 145 w 196"/>
                  <a:gd name="T43" fmla="*/ 0 h 564"/>
                  <a:gd name="T44" fmla="*/ 73 w 196"/>
                  <a:gd name="T45" fmla="*/ 0 h 5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6"/>
                  <a:gd name="T70" fmla="*/ 0 h 564"/>
                  <a:gd name="T71" fmla="*/ 196 w 196"/>
                  <a:gd name="T72" fmla="*/ 564 h 56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6" h="564">
                    <a:moveTo>
                      <a:pt x="73" y="0"/>
                    </a:moveTo>
                    <a:lnTo>
                      <a:pt x="0" y="65"/>
                    </a:lnTo>
                    <a:lnTo>
                      <a:pt x="0" y="87"/>
                    </a:lnTo>
                    <a:lnTo>
                      <a:pt x="24" y="109"/>
                    </a:lnTo>
                    <a:lnTo>
                      <a:pt x="24" y="131"/>
                    </a:lnTo>
                    <a:lnTo>
                      <a:pt x="0" y="151"/>
                    </a:lnTo>
                    <a:lnTo>
                      <a:pt x="48" y="195"/>
                    </a:lnTo>
                    <a:lnTo>
                      <a:pt x="48" y="217"/>
                    </a:lnTo>
                    <a:lnTo>
                      <a:pt x="24" y="238"/>
                    </a:lnTo>
                    <a:lnTo>
                      <a:pt x="24" y="260"/>
                    </a:lnTo>
                    <a:lnTo>
                      <a:pt x="48" y="282"/>
                    </a:lnTo>
                    <a:lnTo>
                      <a:pt x="48" y="304"/>
                    </a:lnTo>
                    <a:lnTo>
                      <a:pt x="24" y="325"/>
                    </a:lnTo>
                    <a:lnTo>
                      <a:pt x="48" y="346"/>
                    </a:lnTo>
                    <a:lnTo>
                      <a:pt x="48" y="368"/>
                    </a:lnTo>
                    <a:lnTo>
                      <a:pt x="0" y="412"/>
                    </a:lnTo>
                    <a:lnTo>
                      <a:pt x="0" y="433"/>
                    </a:lnTo>
                    <a:lnTo>
                      <a:pt x="24" y="455"/>
                    </a:lnTo>
                    <a:lnTo>
                      <a:pt x="24" y="563"/>
                    </a:lnTo>
                    <a:lnTo>
                      <a:pt x="195" y="563"/>
                    </a:lnTo>
                    <a:lnTo>
                      <a:pt x="195" y="44"/>
                    </a:lnTo>
                    <a:lnTo>
                      <a:pt x="145" y="0"/>
                    </a:lnTo>
                    <a:lnTo>
                      <a:pt x="73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Oval 29"/>
              <p:cNvSpPr>
                <a:spLocks noChangeArrowheads="1"/>
              </p:cNvSpPr>
              <p:nvPr/>
            </p:nvSpPr>
            <p:spPr bwMode="auto">
              <a:xfrm>
                <a:off x="5785" y="2539"/>
                <a:ext cx="375" cy="33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8" name="Freeform 30"/>
              <p:cNvSpPr>
                <a:spLocks/>
              </p:cNvSpPr>
              <p:nvPr/>
            </p:nvSpPr>
            <p:spPr bwMode="auto">
              <a:xfrm>
                <a:off x="5854" y="2038"/>
                <a:ext cx="196" cy="564"/>
              </a:xfrm>
              <a:custGeom>
                <a:avLst/>
                <a:gdLst>
                  <a:gd name="T0" fmla="*/ 73 w 196"/>
                  <a:gd name="T1" fmla="*/ 0 h 564"/>
                  <a:gd name="T2" fmla="*/ 0 w 196"/>
                  <a:gd name="T3" fmla="*/ 65 h 564"/>
                  <a:gd name="T4" fmla="*/ 0 w 196"/>
                  <a:gd name="T5" fmla="*/ 87 h 564"/>
                  <a:gd name="T6" fmla="*/ 24 w 196"/>
                  <a:gd name="T7" fmla="*/ 109 h 564"/>
                  <a:gd name="T8" fmla="*/ 24 w 196"/>
                  <a:gd name="T9" fmla="*/ 129 h 564"/>
                  <a:gd name="T10" fmla="*/ 0 w 196"/>
                  <a:gd name="T11" fmla="*/ 151 h 564"/>
                  <a:gd name="T12" fmla="*/ 49 w 196"/>
                  <a:gd name="T13" fmla="*/ 195 h 564"/>
                  <a:gd name="T14" fmla="*/ 49 w 196"/>
                  <a:gd name="T15" fmla="*/ 216 h 564"/>
                  <a:gd name="T16" fmla="*/ 24 w 196"/>
                  <a:gd name="T17" fmla="*/ 238 h 564"/>
                  <a:gd name="T18" fmla="*/ 24 w 196"/>
                  <a:gd name="T19" fmla="*/ 260 h 564"/>
                  <a:gd name="T20" fmla="*/ 49 w 196"/>
                  <a:gd name="T21" fmla="*/ 282 h 564"/>
                  <a:gd name="T22" fmla="*/ 49 w 196"/>
                  <a:gd name="T23" fmla="*/ 303 h 564"/>
                  <a:gd name="T24" fmla="*/ 24 w 196"/>
                  <a:gd name="T25" fmla="*/ 324 h 564"/>
                  <a:gd name="T26" fmla="*/ 49 w 196"/>
                  <a:gd name="T27" fmla="*/ 346 h 564"/>
                  <a:gd name="T28" fmla="*/ 49 w 196"/>
                  <a:gd name="T29" fmla="*/ 368 h 564"/>
                  <a:gd name="T30" fmla="*/ 0 w 196"/>
                  <a:gd name="T31" fmla="*/ 411 h 564"/>
                  <a:gd name="T32" fmla="*/ 0 w 196"/>
                  <a:gd name="T33" fmla="*/ 433 h 564"/>
                  <a:gd name="T34" fmla="*/ 24 w 196"/>
                  <a:gd name="T35" fmla="*/ 455 h 564"/>
                  <a:gd name="T36" fmla="*/ 24 w 196"/>
                  <a:gd name="T37" fmla="*/ 563 h 564"/>
                  <a:gd name="T38" fmla="*/ 195 w 196"/>
                  <a:gd name="T39" fmla="*/ 563 h 564"/>
                  <a:gd name="T40" fmla="*/ 195 w 196"/>
                  <a:gd name="T41" fmla="*/ 43 h 564"/>
                  <a:gd name="T42" fmla="*/ 146 w 196"/>
                  <a:gd name="T43" fmla="*/ 0 h 564"/>
                  <a:gd name="T44" fmla="*/ 73 w 196"/>
                  <a:gd name="T45" fmla="*/ 0 h 5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6"/>
                  <a:gd name="T70" fmla="*/ 0 h 564"/>
                  <a:gd name="T71" fmla="*/ 196 w 196"/>
                  <a:gd name="T72" fmla="*/ 564 h 56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6" h="564">
                    <a:moveTo>
                      <a:pt x="73" y="0"/>
                    </a:moveTo>
                    <a:lnTo>
                      <a:pt x="0" y="65"/>
                    </a:lnTo>
                    <a:lnTo>
                      <a:pt x="0" y="87"/>
                    </a:lnTo>
                    <a:lnTo>
                      <a:pt x="24" y="109"/>
                    </a:lnTo>
                    <a:lnTo>
                      <a:pt x="24" y="129"/>
                    </a:lnTo>
                    <a:lnTo>
                      <a:pt x="0" y="151"/>
                    </a:lnTo>
                    <a:lnTo>
                      <a:pt x="49" y="195"/>
                    </a:lnTo>
                    <a:lnTo>
                      <a:pt x="49" y="216"/>
                    </a:lnTo>
                    <a:lnTo>
                      <a:pt x="24" y="238"/>
                    </a:lnTo>
                    <a:lnTo>
                      <a:pt x="24" y="260"/>
                    </a:lnTo>
                    <a:lnTo>
                      <a:pt x="49" y="282"/>
                    </a:lnTo>
                    <a:lnTo>
                      <a:pt x="49" y="303"/>
                    </a:lnTo>
                    <a:lnTo>
                      <a:pt x="24" y="324"/>
                    </a:lnTo>
                    <a:lnTo>
                      <a:pt x="49" y="346"/>
                    </a:lnTo>
                    <a:lnTo>
                      <a:pt x="49" y="368"/>
                    </a:lnTo>
                    <a:lnTo>
                      <a:pt x="0" y="411"/>
                    </a:lnTo>
                    <a:lnTo>
                      <a:pt x="0" y="433"/>
                    </a:lnTo>
                    <a:lnTo>
                      <a:pt x="24" y="455"/>
                    </a:lnTo>
                    <a:lnTo>
                      <a:pt x="24" y="563"/>
                    </a:lnTo>
                    <a:lnTo>
                      <a:pt x="195" y="563"/>
                    </a:lnTo>
                    <a:lnTo>
                      <a:pt x="195" y="43"/>
                    </a:lnTo>
                    <a:lnTo>
                      <a:pt x="146" y="0"/>
                    </a:lnTo>
                    <a:lnTo>
                      <a:pt x="73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Oval 31"/>
              <p:cNvSpPr>
                <a:spLocks noChangeArrowheads="1"/>
              </p:cNvSpPr>
              <p:nvPr/>
            </p:nvSpPr>
            <p:spPr bwMode="auto">
              <a:xfrm>
                <a:off x="5760" y="2561"/>
                <a:ext cx="375" cy="33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" name="Freeform 32"/>
              <p:cNvSpPr>
                <a:spLocks/>
              </p:cNvSpPr>
              <p:nvPr/>
            </p:nvSpPr>
            <p:spPr bwMode="auto">
              <a:xfrm>
                <a:off x="5952" y="2081"/>
                <a:ext cx="73" cy="455"/>
              </a:xfrm>
              <a:custGeom>
                <a:avLst/>
                <a:gdLst>
                  <a:gd name="T0" fmla="*/ 0 w 73"/>
                  <a:gd name="T1" fmla="*/ 454 h 455"/>
                  <a:gd name="T2" fmla="*/ 0 w 73"/>
                  <a:gd name="T3" fmla="*/ 0 h 455"/>
                  <a:gd name="T4" fmla="*/ 24 w 73"/>
                  <a:gd name="T5" fmla="*/ 22 h 455"/>
                  <a:gd name="T6" fmla="*/ 24 w 73"/>
                  <a:gd name="T7" fmla="*/ 433 h 455"/>
                  <a:gd name="T8" fmla="*/ 48 w 73"/>
                  <a:gd name="T9" fmla="*/ 433 h 455"/>
                  <a:gd name="T10" fmla="*/ 48 w 73"/>
                  <a:gd name="T11" fmla="*/ 22 h 455"/>
                  <a:gd name="T12" fmla="*/ 72 w 73"/>
                  <a:gd name="T13" fmla="*/ 44 h 455"/>
                  <a:gd name="T14" fmla="*/ 72 w 73"/>
                  <a:gd name="T15" fmla="*/ 454 h 455"/>
                  <a:gd name="T16" fmla="*/ 0 w 73"/>
                  <a:gd name="T17" fmla="*/ 454 h 4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3"/>
                  <a:gd name="T28" fmla="*/ 0 h 455"/>
                  <a:gd name="T29" fmla="*/ 73 w 73"/>
                  <a:gd name="T30" fmla="*/ 455 h 4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3" h="455">
                    <a:moveTo>
                      <a:pt x="0" y="454"/>
                    </a:moveTo>
                    <a:lnTo>
                      <a:pt x="0" y="0"/>
                    </a:lnTo>
                    <a:lnTo>
                      <a:pt x="24" y="22"/>
                    </a:lnTo>
                    <a:lnTo>
                      <a:pt x="24" y="433"/>
                    </a:lnTo>
                    <a:lnTo>
                      <a:pt x="48" y="433"/>
                    </a:lnTo>
                    <a:lnTo>
                      <a:pt x="48" y="22"/>
                    </a:lnTo>
                    <a:lnTo>
                      <a:pt x="72" y="44"/>
                    </a:lnTo>
                    <a:lnTo>
                      <a:pt x="72" y="454"/>
                    </a:lnTo>
                    <a:lnTo>
                      <a:pt x="0" y="454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3"/>
              <p:cNvSpPr>
                <a:spLocks/>
              </p:cNvSpPr>
              <p:nvPr/>
            </p:nvSpPr>
            <p:spPr bwMode="auto">
              <a:xfrm>
                <a:off x="6049" y="2060"/>
                <a:ext cx="26" cy="520"/>
              </a:xfrm>
              <a:custGeom>
                <a:avLst/>
                <a:gdLst>
                  <a:gd name="T0" fmla="*/ 0 w 26"/>
                  <a:gd name="T1" fmla="*/ 519 h 520"/>
                  <a:gd name="T2" fmla="*/ 25 w 26"/>
                  <a:gd name="T3" fmla="*/ 497 h 520"/>
                  <a:gd name="T4" fmla="*/ 25 w 26"/>
                  <a:gd name="T5" fmla="*/ 0 h 520"/>
                  <a:gd name="T6" fmla="*/ 0 w 26"/>
                  <a:gd name="T7" fmla="*/ 21 h 520"/>
                  <a:gd name="T8" fmla="*/ 0 w 26"/>
                  <a:gd name="T9" fmla="*/ 519 h 5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520"/>
                  <a:gd name="T17" fmla="*/ 26 w 26"/>
                  <a:gd name="T18" fmla="*/ 520 h 5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520">
                    <a:moveTo>
                      <a:pt x="0" y="519"/>
                    </a:moveTo>
                    <a:lnTo>
                      <a:pt x="25" y="497"/>
                    </a:lnTo>
                    <a:lnTo>
                      <a:pt x="25" y="0"/>
                    </a:lnTo>
                    <a:lnTo>
                      <a:pt x="0" y="21"/>
                    </a:lnTo>
                    <a:lnTo>
                      <a:pt x="0" y="519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34"/>
              <p:cNvSpPr>
                <a:spLocks/>
              </p:cNvSpPr>
              <p:nvPr/>
            </p:nvSpPr>
            <p:spPr bwMode="auto">
              <a:xfrm>
                <a:off x="6000" y="2016"/>
                <a:ext cx="75" cy="66"/>
              </a:xfrm>
              <a:custGeom>
                <a:avLst/>
                <a:gdLst>
                  <a:gd name="T0" fmla="*/ 48 w 75"/>
                  <a:gd name="T1" fmla="*/ 65 h 66"/>
                  <a:gd name="T2" fmla="*/ 74 w 75"/>
                  <a:gd name="T3" fmla="*/ 44 h 66"/>
                  <a:gd name="T4" fmla="*/ 23 w 75"/>
                  <a:gd name="T5" fmla="*/ 0 h 66"/>
                  <a:gd name="T6" fmla="*/ 0 w 75"/>
                  <a:gd name="T7" fmla="*/ 22 h 66"/>
                  <a:gd name="T8" fmla="*/ 48 w 75"/>
                  <a:gd name="T9" fmla="*/ 65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66"/>
                  <a:gd name="T17" fmla="*/ 75 w 75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66">
                    <a:moveTo>
                      <a:pt x="48" y="65"/>
                    </a:moveTo>
                    <a:lnTo>
                      <a:pt x="74" y="44"/>
                    </a:lnTo>
                    <a:lnTo>
                      <a:pt x="23" y="0"/>
                    </a:lnTo>
                    <a:lnTo>
                      <a:pt x="0" y="22"/>
                    </a:lnTo>
                    <a:lnTo>
                      <a:pt x="48" y="65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Oval 35"/>
              <p:cNvSpPr>
                <a:spLocks noChangeArrowheads="1"/>
              </p:cNvSpPr>
              <p:nvPr/>
            </p:nvSpPr>
            <p:spPr bwMode="auto">
              <a:xfrm>
                <a:off x="5908" y="2756"/>
                <a:ext cx="82" cy="95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" name="Oval 36"/>
              <p:cNvSpPr>
                <a:spLocks noChangeArrowheads="1"/>
              </p:cNvSpPr>
              <p:nvPr/>
            </p:nvSpPr>
            <p:spPr bwMode="auto">
              <a:xfrm>
                <a:off x="5931" y="2756"/>
                <a:ext cx="59" cy="7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3" name="Group 62"/>
          <p:cNvGrpSpPr/>
          <p:nvPr/>
        </p:nvGrpSpPr>
        <p:grpSpPr>
          <a:xfrm>
            <a:off x="1619672" y="1268761"/>
            <a:ext cx="1944216" cy="307777"/>
            <a:chOff x="1619672" y="1844824"/>
            <a:chExt cx="1944216" cy="384721"/>
          </a:xfrm>
        </p:grpSpPr>
        <p:sp>
          <p:nvSpPr>
            <p:cNvPr id="53" name="Text Box 51"/>
            <p:cNvSpPr txBox="1">
              <a:spLocks noChangeArrowheads="1"/>
            </p:cNvSpPr>
            <p:nvPr/>
          </p:nvSpPr>
          <p:spPr bwMode="auto">
            <a:xfrm>
              <a:off x="1655661" y="1844824"/>
              <a:ext cx="1908227" cy="384721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smtClean="0"/>
                <a:t>Card data</a:t>
              </a:r>
            </a:p>
          </p:txBody>
        </p:sp>
        <p:sp>
          <p:nvSpPr>
            <p:cNvPr id="45" name="Line 53"/>
            <p:cNvSpPr>
              <a:spLocks noChangeShapeType="1"/>
            </p:cNvSpPr>
            <p:nvPr/>
          </p:nvSpPr>
          <p:spPr bwMode="auto">
            <a:xfrm>
              <a:off x="1619672" y="2204863"/>
              <a:ext cx="1944216" cy="0"/>
            </a:xfrm>
            <a:prstGeom prst="line">
              <a:avLst/>
            </a:prstGeom>
            <a:noFill/>
            <a:ln w="47625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64"/>
          <p:cNvGrpSpPr/>
          <p:nvPr/>
        </p:nvGrpSpPr>
        <p:grpSpPr>
          <a:xfrm>
            <a:off x="1619672" y="1969095"/>
            <a:ext cx="1944216" cy="307777"/>
            <a:chOff x="1619672" y="2852936"/>
            <a:chExt cx="1944216" cy="307777"/>
          </a:xfrm>
        </p:grpSpPr>
        <p:sp>
          <p:nvSpPr>
            <p:cNvPr id="48" name="Text Box 51"/>
            <p:cNvSpPr txBox="1">
              <a:spLocks noChangeArrowheads="1"/>
            </p:cNvSpPr>
            <p:nvPr/>
          </p:nvSpPr>
          <p:spPr bwMode="auto">
            <a:xfrm>
              <a:off x="1655661" y="2852936"/>
              <a:ext cx="1908227" cy="307777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/>
                <a:t>ATC, </a:t>
              </a:r>
              <a:r>
                <a:rPr lang="en-US" sz="1400" b="1" dirty="0" smtClean="0">
                  <a:solidFill>
                    <a:srgbClr val="7030A0"/>
                  </a:solidFill>
                </a:rPr>
                <a:t>ARQC, …</a:t>
              </a:r>
            </a:p>
          </p:txBody>
        </p:sp>
        <p:sp>
          <p:nvSpPr>
            <p:cNvPr id="49" name="Line 53"/>
            <p:cNvSpPr>
              <a:spLocks noChangeShapeType="1"/>
            </p:cNvSpPr>
            <p:nvPr/>
          </p:nvSpPr>
          <p:spPr bwMode="auto">
            <a:xfrm>
              <a:off x="1619672" y="3140967"/>
              <a:ext cx="1944216" cy="0"/>
            </a:xfrm>
            <a:prstGeom prst="line">
              <a:avLst/>
            </a:prstGeom>
            <a:noFill/>
            <a:ln w="47625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 Box 45"/>
          <p:cNvSpPr txBox="1">
            <a:spLocks noChangeArrowheads="1"/>
          </p:cNvSpPr>
          <p:nvPr/>
        </p:nvSpPr>
        <p:spPr bwMode="auto">
          <a:xfrm>
            <a:off x="9935517" y="836712"/>
            <a:ext cx="1657329" cy="30777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1400" b="1" dirty="0"/>
          </a:p>
        </p:txBody>
      </p:sp>
      <p:grpSp>
        <p:nvGrpSpPr>
          <p:cNvPr id="15" name="Group 66"/>
          <p:cNvGrpSpPr/>
          <p:nvPr/>
        </p:nvGrpSpPr>
        <p:grpSpPr>
          <a:xfrm>
            <a:off x="4644008" y="2996952"/>
            <a:ext cx="2304256" cy="954107"/>
            <a:chOff x="3635896" y="3140968"/>
            <a:chExt cx="4320480" cy="954107"/>
          </a:xfrm>
        </p:grpSpPr>
        <p:sp>
          <p:nvSpPr>
            <p:cNvPr id="58" name="Rectangle 57"/>
            <p:cNvSpPr/>
            <p:nvPr/>
          </p:nvSpPr>
          <p:spPr>
            <a:xfrm>
              <a:off x="3635896" y="3140968"/>
              <a:ext cx="432048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i="1" dirty="0" smtClean="0"/>
                <a:t>Authorization </a:t>
              </a:r>
              <a:br>
                <a:rPr lang="en-US" sz="1400" i="1" dirty="0" smtClean="0"/>
              </a:br>
              <a:r>
                <a:rPr lang="en-US" sz="1400" i="1" dirty="0" smtClean="0"/>
                <a:t>Response</a:t>
              </a:r>
            </a:p>
            <a:p>
              <a:pPr algn="ctr"/>
              <a:endParaRPr lang="en-US" sz="1400" b="1" dirty="0" smtClean="0"/>
            </a:p>
            <a:p>
              <a:pPr algn="ctr"/>
              <a:r>
                <a:rPr lang="en-US" sz="1400" b="1" dirty="0" smtClean="0"/>
                <a:t>(Approved / Declined)</a:t>
              </a:r>
            </a:p>
          </p:txBody>
        </p:sp>
        <p:sp>
          <p:nvSpPr>
            <p:cNvPr id="59" name="Line 47"/>
            <p:cNvSpPr>
              <a:spLocks noChangeShapeType="1"/>
            </p:cNvSpPr>
            <p:nvPr/>
          </p:nvSpPr>
          <p:spPr bwMode="auto">
            <a:xfrm flipH="1">
              <a:off x="4175952" y="3717032"/>
              <a:ext cx="3240362" cy="0"/>
            </a:xfrm>
            <a:prstGeom prst="line">
              <a:avLst/>
            </a:prstGeom>
            <a:noFill/>
            <a:ln w="47625">
              <a:solidFill>
                <a:srgbClr val="FF9933"/>
              </a:solidFill>
              <a:round/>
              <a:headEnd type="none"/>
              <a:tailEnd type="arrow" w="med" len="med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65"/>
          <p:cNvGrpSpPr/>
          <p:nvPr/>
        </p:nvGrpSpPr>
        <p:grpSpPr>
          <a:xfrm>
            <a:off x="4932040" y="1323345"/>
            <a:ext cx="1800200" cy="1169551"/>
            <a:chOff x="4932040" y="1484784"/>
            <a:chExt cx="1800200" cy="1169551"/>
          </a:xfrm>
        </p:grpSpPr>
        <p:sp>
          <p:nvSpPr>
            <p:cNvPr id="60" name="Rectangle 59"/>
            <p:cNvSpPr/>
            <p:nvPr/>
          </p:nvSpPr>
          <p:spPr>
            <a:xfrm>
              <a:off x="4932040" y="1484784"/>
              <a:ext cx="1800200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i="1" dirty="0" smtClean="0"/>
                <a:t>Authorization Request</a:t>
              </a:r>
            </a:p>
            <a:p>
              <a:pPr algn="ctr"/>
              <a:endParaRPr lang="en-US" sz="1400" b="1" dirty="0" smtClean="0"/>
            </a:p>
            <a:p>
              <a:pPr algn="ctr"/>
              <a:r>
                <a:rPr lang="en-US" sz="1400" b="1" dirty="0" smtClean="0"/>
                <a:t>(Amount, PAN, ATC, </a:t>
              </a:r>
              <a:r>
                <a:rPr lang="en-US" sz="1400" b="1" dirty="0" smtClean="0">
                  <a:solidFill>
                    <a:srgbClr val="7030A0"/>
                  </a:solidFill>
                </a:rPr>
                <a:t>ARQC</a:t>
              </a:r>
              <a:r>
                <a:rPr lang="en-US" sz="1400" b="1" dirty="0" smtClean="0"/>
                <a:t>…)</a:t>
              </a:r>
            </a:p>
          </p:txBody>
        </p:sp>
        <p:sp>
          <p:nvSpPr>
            <p:cNvPr id="62" name="Line 44"/>
            <p:cNvSpPr>
              <a:spLocks noChangeShapeType="1"/>
            </p:cNvSpPr>
            <p:nvPr/>
          </p:nvSpPr>
          <p:spPr bwMode="auto">
            <a:xfrm>
              <a:off x="5076056" y="2060848"/>
              <a:ext cx="1549381" cy="0"/>
            </a:xfrm>
            <a:prstGeom prst="line">
              <a:avLst/>
            </a:prstGeom>
            <a:noFill/>
            <a:ln w="47625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67"/>
          <p:cNvGrpSpPr/>
          <p:nvPr/>
        </p:nvGrpSpPr>
        <p:grpSpPr>
          <a:xfrm>
            <a:off x="1619672" y="1609055"/>
            <a:ext cx="2232248" cy="307777"/>
            <a:chOff x="1619672" y="1916833"/>
            <a:chExt cx="2232248" cy="307777"/>
          </a:xfrm>
        </p:grpSpPr>
        <p:sp>
          <p:nvSpPr>
            <p:cNvPr id="69" name="Text Box 51"/>
            <p:cNvSpPr txBox="1">
              <a:spLocks noChangeArrowheads="1"/>
            </p:cNvSpPr>
            <p:nvPr/>
          </p:nvSpPr>
          <p:spPr bwMode="auto">
            <a:xfrm>
              <a:off x="1763688" y="1916833"/>
              <a:ext cx="2088232" cy="307777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smtClean="0"/>
                <a:t>Amount, currency, …</a:t>
              </a:r>
            </a:p>
          </p:txBody>
        </p:sp>
        <p:sp>
          <p:nvSpPr>
            <p:cNvPr id="71" name="Line 53"/>
            <p:cNvSpPr>
              <a:spLocks noChangeShapeType="1"/>
            </p:cNvSpPr>
            <p:nvPr/>
          </p:nvSpPr>
          <p:spPr bwMode="auto">
            <a:xfrm>
              <a:off x="1619672" y="2204864"/>
              <a:ext cx="1944216" cy="0"/>
            </a:xfrm>
            <a:prstGeom prst="line">
              <a:avLst/>
            </a:prstGeom>
            <a:noFill/>
            <a:ln w="47625">
              <a:solidFill>
                <a:srgbClr val="FF9933"/>
              </a:solidFill>
              <a:round/>
              <a:headEnd type="arrow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62"/>
          <p:cNvGrpSpPr/>
          <p:nvPr/>
        </p:nvGrpSpPr>
        <p:grpSpPr>
          <a:xfrm>
            <a:off x="539552" y="2949307"/>
            <a:ext cx="4320480" cy="379785"/>
            <a:chOff x="539552" y="3212976"/>
            <a:chExt cx="4320480" cy="379785"/>
          </a:xfrm>
        </p:grpSpPr>
        <p:sp>
          <p:nvSpPr>
            <p:cNvPr id="73" name="Line 47"/>
            <p:cNvSpPr>
              <a:spLocks noChangeShapeType="1"/>
            </p:cNvSpPr>
            <p:nvPr/>
          </p:nvSpPr>
          <p:spPr bwMode="auto">
            <a:xfrm flipH="1">
              <a:off x="1547664" y="3592761"/>
              <a:ext cx="2016224" cy="0"/>
            </a:xfrm>
            <a:prstGeom prst="line">
              <a:avLst/>
            </a:prstGeom>
            <a:noFill/>
            <a:ln w="47625">
              <a:solidFill>
                <a:schemeClr val="bg1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39552" y="3212976"/>
              <a:ext cx="43204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85000"/>
                    </a:schemeClr>
                  </a:solidFill>
                </a:rPr>
                <a:t>Issuer’s decision, </a:t>
              </a:r>
              <a:r>
                <a:rPr lang="en-US" sz="1400" b="1" dirty="0" smtClean="0">
                  <a:solidFill>
                    <a:schemeClr val="bg1">
                      <a:lumMod val="85000"/>
                    </a:schemeClr>
                  </a:solidFill>
                </a:rPr>
                <a:t>ARPC</a:t>
              </a:r>
              <a:endParaRPr lang="en-US" sz="14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61" name="Rounded Rectangle 60"/>
          <p:cNvSpPr/>
          <p:nvPr/>
        </p:nvSpPr>
        <p:spPr>
          <a:xfrm>
            <a:off x="755576" y="4293096"/>
            <a:ext cx="7560840" cy="2016224"/>
          </a:xfrm>
          <a:prstGeom prst="roundRect">
            <a:avLst/>
          </a:prstGeom>
          <a:noFill/>
          <a:ln>
            <a:solidFill>
              <a:srgbClr val="FA82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Blip>
                <a:blip r:embed="rId7"/>
              </a:buBlip>
            </a:pPr>
            <a:r>
              <a:rPr lang="en-US" dirty="0" smtClean="0">
                <a:solidFill>
                  <a:schemeClr val="tx1"/>
                </a:solidFill>
              </a:rPr>
              <a:t>Contactless and NFC transactions offer the same level of security as contact transactions.</a:t>
            </a:r>
          </a:p>
          <a:p>
            <a:pPr>
              <a:buBlip>
                <a:blip r:embed="rId7"/>
              </a:buBlip>
            </a:pPr>
            <a:r>
              <a:rPr lang="en-US" dirty="0" smtClean="0">
                <a:solidFill>
                  <a:schemeClr val="tx1"/>
                </a:solidFill>
              </a:rPr>
              <a:t>Contactless and NFC devices leave the field before the authorization response is received by the POS. </a:t>
            </a:r>
          </a:p>
          <a:p>
            <a:pPr>
              <a:buBlip>
                <a:blip r:embed="rId7"/>
              </a:buBlip>
            </a:pPr>
            <a:r>
              <a:rPr lang="en-US" dirty="0" smtClean="0">
                <a:solidFill>
                  <a:schemeClr val="tx1"/>
                </a:solidFill>
              </a:rPr>
              <a:t>Issuer actions can be performed:</a:t>
            </a:r>
          </a:p>
          <a:p>
            <a:pPr lvl="1">
              <a:buBlip>
                <a:blip r:embed="rId7"/>
              </a:buBlip>
            </a:pPr>
            <a:r>
              <a:rPr lang="en-US" dirty="0" smtClean="0">
                <a:solidFill>
                  <a:schemeClr val="tx1"/>
                </a:solidFill>
              </a:rPr>
              <a:t>Card: during the next contact transaction</a:t>
            </a:r>
          </a:p>
          <a:p>
            <a:pPr lvl="1">
              <a:buBlip>
                <a:blip r:embed="rId7"/>
              </a:buBlip>
            </a:pPr>
            <a:r>
              <a:rPr lang="en-US" dirty="0" smtClean="0">
                <a:solidFill>
                  <a:schemeClr val="tx1"/>
                </a:solidFill>
              </a:rPr>
              <a:t>Mobile phone: using the OTA (over-the-air) channel</a:t>
            </a:r>
          </a:p>
        </p:txBody>
      </p:sp>
      <p:grpSp>
        <p:nvGrpSpPr>
          <p:cNvPr id="19" name="Group 62"/>
          <p:cNvGrpSpPr/>
          <p:nvPr/>
        </p:nvGrpSpPr>
        <p:grpSpPr>
          <a:xfrm>
            <a:off x="1619672" y="3505628"/>
            <a:ext cx="2016224" cy="355420"/>
            <a:chOff x="1619672" y="1844824"/>
            <a:chExt cx="1944216" cy="360039"/>
          </a:xfrm>
        </p:grpSpPr>
        <p:sp>
          <p:nvSpPr>
            <p:cNvPr id="65" name="Text Box 51"/>
            <p:cNvSpPr txBox="1">
              <a:spLocks noChangeArrowheads="1"/>
            </p:cNvSpPr>
            <p:nvPr/>
          </p:nvSpPr>
          <p:spPr bwMode="auto">
            <a:xfrm>
              <a:off x="1655661" y="1844824"/>
              <a:ext cx="1908227" cy="311777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smtClean="0">
                  <a:solidFill>
                    <a:schemeClr val="bg1">
                      <a:lumMod val="85000"/>
                    </a:schemeClr>
                  </a:solidFill>
                </a:rPr>
                <a:t>Card’s final decision</a:t>
              </a:r>
            </a:p>
          </p:txBody>
        </p:sp>
        <p:sp>
          <p:nvSpPr>
            <p:cNvPr id="66" name="Line 53"/>
            <p:cNvSpPr>
              <a:spLocks noChangeShapeType="1"/>
            </p:cNvSpPr>
            <p:nvPr/>
          </p:nvSpPr>
          <p:spPr bwMode="auto">
            <a:xfrm>
              <a:off x="1619672" y="2204863"/>
              <a:ext cx="1944216" cy="0"/>
            </a:xfrm>
            <a:prstGeom prst="line">
              <a:avLst/>
            </a:prstGeom>
            <a:noFill/>
            <a:ln w="47625">
              <a:solidFill>
                <a:schemeClr val="bg1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pic>
        <p:nvPicPr>
          <p:cNvPr id="3074" name="Picture 2" descr="C:\Users\aswang\Pictures\Illustrations GEMALTO\icons9\Mobile phone with SIM visible insid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1340768"/>
            <a:ext cx="1010990" cy="938697"/>
          </a:xfrm>
          <a:prstGeom prst="rect">
            <a:avLst/>
          </a:prstGeom>
          <a:noFill/>
        </p:spPr>
      </p:pic>
      <p:pic>
        <p:nvPicPr>
          <p:cNvPr id="64" name="Picture 5" descr="C:\Users\aswang\Pictures\Illustrations GEMALTO\icons16\POS Termina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1400" y="1371600"/>
            <a:ext cx="1424037" cy="13222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33400" y="1066800"/>
            <a:ext cx="7005600" cy="5257200"/>
          </a:xfrm>
        </p:spPr>
        <p:txBody>
          <a:bodyPr>
            <a:normAutofit/>
          </a:bodyPr>
          <a:lstStyle/>
          <a:p>
            <a:pPr marL="117475" indent="-117475">
              <a:spcBef>
                <a:spcPts val="600"/>
              </a:spcBef>
            </a:pPr>
            <a:r>
              <a:rPr lang="en-US" dirty="0" smtClean="0">
                <a:solidFill>
                  <a:schemeClr val="dk1"/>
                </a:solidFill>
              </a:rPr>
              <a:t> The changing POS payment environment</a:t>
            </a:r>
            <a:endParaRPr lang="en-US" dirty="0" smtClean="0"/>
          </a:p>
          <a:p>
            <a:pPr marL="517525" lvl="1" indent="-117475">
              <a:spcBef>
                <a:spcPts val="600"/>
              </a:spcBef>
            </a:pPr>
            <a:endParaRPr lang="en-US" dirty="0" smtClean="0">
              <a:solidFill>
                <a:schemeClr val="dk1"/>
              </a:solidFill>
            </a:endParaRPr>
          </a:p>
          <a:p>
            <a:pPr marL="117475" indent="-117475">
              <a:spcBef>
                <a:spcPts val="600"/>
              </a:spcBef>
            </a:pP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Mag</a:t>
            </a:r>
            <a:r>
              <a:rPr lang="en-US" dirty="0" smtClean="0">
                <a:solidFill>
                  <a:schemeClr val="dk1"/>
                </a:solidFill>
              </a:rPr>
              <a:t>-Stripe, EMV, </a:t>
            </a:r>
            <a:r>
              <a:rPr lang="en-US" dirty="0" smtClean="0"/>
              <a:t>NFC…. </a:t>
            </a:r>
          </a:p>
          <a:p>
            <a:pPr marL="517525" lvl="1" indent="-117475">
              <a:spcBef>
                <a:spcPts val="600"/>
              </a:spcBef>
              <a:buNone/>
            </a:pPr>
            <a:endParaRPr lang="en-US" dirty="0" smtClean="0"/>
          </a:p>
          <a:p>
            <a:pPr marL="117475" indent="-117475">
              <a:spcBef>
                <a:spcPts val="600"/>
              </a:spcBef>
            </a:pPr>
            <a:r>
              <a:rPr lang="en-US" dirty="0" smtClean="0"/>
              <a:t>  NFC - TSM ecosystem</a:t>
            </a:r>
          </a:p>
          <a:p>
            <a:pPr marL="117475" indent="-117475">
              <a:spcBef>
                <a:spcPts val="600"/>
              </a:spcBef>
            </a:pPr>
            <a:endParaRPr lang="en-US" dirty="0" smtClean="0"/>
          </a:p>
          <a:p>
            <a:pPr marL="117475" indent="-117475">
              <a:spcBef>
                <a:spcPts val="600"/>
              </a:spcBef>
            </a:pPr>
            <a:r>
              <a:rPr lang="en-US" dirty="0" smtClean="0"/>
              <a:t> NFC Payment examples</a:t>
            </a:r>
          </a:p>
          <a:p>
            <a:pPr marL="117475" indent="-117475">
              <a:spcBef>
                <a:spcPts val="600"/>
              </a:spcBef>
            </a:pPr>
            <a:endParaRPr lang="en-US" dirty="0" smtClean="0"/>
          </a:p>
          <a:p>
            <a:pPr marL="117475" indent="-117475">
              <a:spcBef>
                <a:spcPts val="600"/>
              </a:spcBef>
            </a:pPr>
            <a:r>
              <a:rPr lang="en-US" dirty="0" smtClean="0"/>
              <a:t> Conclusion </a:t>
            </a:r>
          </a:p>
          <a:p>
            <a:pPr marL="117475" indent="-117475">
              <a:spcBef>
                <a:spcPts val="600"/>
              </a:spcBef>
            </a:pPr>
            <a:endParaRPr lang="en-US" dirty="0" smtClean="0">
              <a:solidFill>
                <a:schemeClr val="dk1"/>
              </a:solidFill>
            </a:endParaRPr>
          </a:p>
          <a:p>
            <a:pPr marL="117475" indent="-117475">
              <a:spcBef>
                <a:spcPts val="600"/>
              </a:spcBef>
            </a:pPr>
            <a:endParaRPr lang="en-US" dirty="0" smtClean="0">
              <a:solidFill>
                <a:schemeClr val="dk1"/>
              </a:solidFill>
            </a:endParaRPr>
          </a:p>
          <a:p>
            <a:pPr marL="517525" lvl="1" indent="-117475">
              <a:spcBef>
                <a:spcPts val="600"/>
              </a:spcBef>
            </a:pPr>
            <a:endParaRPr lang="en-US" dirty="0" smtClean="0">
              <a:solidFill>
                <a:schemeClr val="dk1"/>
              </a:solidFill>
            </a:endParaRPr>
          </a:p>
          <a:p>
            <a:pPr marL="117475" indent="-117475">
              <a:spcBef>
                <a:spcPts val="600"/>
              </a:spcBef>
            </a:pPr>
            <a:endParaRPr lang="en-US" dirty="0" smtClean="0">
              <a:solidFill>
                <a:schemeClr val="dk1"/>
              </a:solidFill>
            </a:endParaRPr>
          </a:p>
          <a:p>
            <a:pPr marL="517525" lvl="1" indent="-117475">
              <a:spcBef>
                <a:spcPts val="600"/>
              </a:spcBef>
            </a:pPr>
            <a:endParaRPr lang="en-US" dirty="0" smtClean="0">
              <a:solidFill>
                <a:schemeClr val="dk1"/>
              </a:solidFill>
            </a:endParaRPr>
          </a:p>
          <a:p>
            <a:pPr marL="117475" indent="-117475">
              <a:spcBef>
                <a:spcPts val="600"/>
              </a:spcBef>
            </a:pPr>
            <a:endParaRPr lang="en-US" dirty="0" smtClean="0">
              <a:solidFill>
                <a:schemeClr val="dk1"/>
              </a:solidFill>
            </a:endParaRPr>
          </a:p>
          <a:p>
            <a:pPr marL="117475" indent="-117475">
              <a:spcBef>
                <a:spcPts val="600"/>
              </a:spcBef>
            </a:pPr>
            <a:endParaRPr lang="en-US" dirty="0" smtClean="0">
              <a:solidFill>
                <a:schemeClr val="dk1"/>
              </a:solidFill>
            </a:endParaRPr>
          </a:p>
          <a:p>
            <a:pPr marL="117475" indent="-117475">
              <a:spcBef>
                <a:spcPts val="600"/>
              </a:spcBef>
            </a:pPr>
            <a:endParaRPr lang="en-US" dirty="0" smtClean="0">
              <a:solidFill>
                <a:schemeClr val="dk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2438400"/>
            <a:ext cx="3505200" cy="457200"/>
          </a:xfrm>
          <a:prstGeom prst="rect">
            <a:avLst/>
          </a:prstGeom>
          <a:noFill/>
          <a:ln>
            <a:solidFill>
              <a:srgbClr val="FA82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Blip>
                <a:blip r:embed="rId2"/>
              </a:buBlip>
            </a:pPr>
            <a:endParaRPr lang="en-US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rc 2"/>
          <p:cNvSpPr>
            <a:spLocks/>
          </p:cNvSpPr>
          <p:nvPr/>
        </p:nvSpPr>
        <p:spPr bwMode="auto">
          <a:xfrm rot="20706640" flipH="1">
            <a:off x="1720850" y="2347913"/>
            <a:ext cx="2678113" cy="3025775"/>
          </a:xfrm>
          <a:custGeom>
            <a:avLst/>
            <a:gdLst>
              <a:gd name="T0" fmla="*/ 0 w 30258"/>
              <a:gd name="T1" fmla="*/ 9687674 h 41370"/>
              <a:gd name="T2" fmla="*/ 135988459 w 30258"/>
              <a:gd name="T3" fmla="*/ 221303140 h 41370"/>
              <a:gd name="T4" fmla="*/ 67825796 w 30258"/>
              <a:gd name="T5" fmla="*/ 115546273 h 41370"/>
              <a:gd name="T6" fmla="*/ 0 60000 65536"/>
              <a:gd name="T7" fmla="*/ 0 60000 65536"/>
              <a:gd name="T8" fmla="*/ 0 60000 65536"/>
              <a:gd name="T9" fmla="*/ 0 w 30258"/>
              <a:gd name="T10" fmla="*/ 0 h 41370"/>
              <a:gd name="T11" fmla="*/ 30258 w 30258"/>
              <a:gd name="T12" fmla="*/ 41370 h 413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258" h="41370" fill="none" extrusionOk="0">
                <a:moveTo>
                  <a:pt x="0" y="1811"/>
                </a:moveTo>
                <a:cubicBezTo>
                  <a:pt x="2730" y="616"/>
                  <a:pt x="5677" y="-1"/>
                  <a:pt x="8658" y="0"/>
                </a:cubicBezTo>
                <a:cubicBezTo>
                  <a:pt x="20587" y="0"/>
                  <a:pt x="30258" y="9670"/>
                  <a:pt x="30258" y="21600"/>
                </a:cubicBezTo>
                <a:cubicBezTo>
                  <a:pt x="30258" y="30164"/>
                  <a:pt x="25197" y="37920"/>
                  <a:pt x="17358" y="41369"/>
                </a:cubicBezTo>
              </a:path>
              <a:path w="30258" h="41370" stroke="0" extrusionOk="0">
                <a:moveTo>
                  <a:pt x="0" y="1811"/>
                </a:moveTo>
                <a:cubicBezTo>
                  <a:pt x="2730" y="616"/>
                  <a:pt x="5677" y="-1"/>
                  <a:pt x="8658" y="0"/>
                </a:cubicBezTo>
                <a:cubicBezTo>
                  <a:pt x="20587" y="0"/>
                  <a:pt x="30258" y="9670"/>
                  <a:pt x="30258" y="21600"/>
                </a:cubicBezTo>
                <a:cubicBezTo>
                  <a:pt x="30258" y="30164"/>
                  <a:pt x="25197" y="37920"/>
                  <a:pt x="17358" y="41369"/>
                </a:cubicBezTo>
                <a:lnTo>
                  <a:pt x="8658" y="21600"/>
                </a:lnTo>
                <a:close/>
              </a:path>
            </a:pathLst>
          </a:custGeom>
          <a:noFill/>
          <a:ln w="38100">
            <a:solidFill>
              <a:srgbClr val="9966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" name="Picture 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1950" y="1166813"/>
            <a:ext cx="1624013" cy="15081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31" name="Picture 1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6063" y="4327525"/>
            <a:ext cx="1698625" cy="15795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32" name="Arc 5"/>
          <p:cNvSpPr>
            <a:spLocks/>
          </p:cNvSpPr>
          <p:nvPr/>
        </p:nvSpPr>
        <p:spPr bwMode="auto">
          <a:xfrm rot="-9878035">
            <a:off x="3946525" y="5035550"/>
            <a:ext cx="942975" cy="568325"/>
          </a:xfrm>
          <a:custGeom>
            <a:avLst/>
            <a:gdLst>
              <a:gd name="T0" fmla="*/ 0 w 21600"/>
              <a:gd name="T1" fmla="*/ 0 h 21600"/>
              <a:gd name="T2" fmla="*/ 41166748 w 21600"/>
              <a:gd name="T3" fmla="*/ 14953395 h 21600"/>
              <a:gd name="T4" fmla="*/ 0 w 21600"/>
              <a:gd name="T5" fmla="*/ 1495339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4456113" y="893763"/>
            <a:ext cx="1273175" cy="616030"/>
            <a:chOff x="7967663" y="367475"/>
            <a:chExt cx="663575" cy="287481"/>
          </a:xfrm>
        </p:grpSpPr>
        <p:sp>
          <p:nvSpPr>
            <p:cNvPr id="34" name="TextBox 33"/>
            <p:cNvSpPr txBox="1"/>
            <p:nvPr/>
          </p:nvSpPr>
          <p:spPr bwMode="auto">
            <a:xfrm>
              <a:off x="7967663" y="484746"/>
              <a:ext cx="571546" cy="15799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>
                  <a:solidFill>
                    <a:srgbClr val="5F5F5F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Impact" pitchFamily="34" charset="0"/>
                </a:rPr>
                <a:t>TSM</a:t>
              </a:r>
            </a:p>
          </p:txBody>
        </p:sp>
        <p:grpSp>
          <p:nvGrpSpPr>
            <p:cNvPr id="3" name="Group 10"/>
            <p:cNvGrpSpPr>
              <a:grpSpLocks noChangeAspect="1"/>
            </p:cNvGrpSpPr>
            <p:nvPr/>
          </p:nvGrpSpPr>
          <p:grpSpPr bwMode="auto">
            <a:xfrm>
              <a:off x="8340797" y="367475"/>
              <a:ext cx="290441" cy="287481"/>
              <a:chOff x="1313" y="686"/>
              <a:chExt cx="904" cy="846"/>
            </a:xfrm>
          </p:grpSpPr>
          <p:sp>
            <p:nvSpPr>
              <p:cNvPr id="36" name="Freeform 11"/>
              <p:cNvSpPr>
                <a:spLocks noChangeAspect="1"/>
              </p:cNvSpPr>
              <p:nvPr/>
            </p:nvSpPr>
            <p:spPr bwMode="auto">
              <a:xfrm rot="1080000">
                <a:off x="1620" y="1017"/>
                <a:ext cx="597" cy="38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78" y="410"/>
                  </a:cxn>
                  <a:cxn ang="0">
                    <a:pos x="1357" y="0"/>
                  </a:cxn>
                  <a:cxn ang="0">
                    <a:pos x="962" y="655"/>
                  </a:cxn>
                  <a:cxn ang="0">
                    <a:pos x="1365" y="1357"/>
                  </a:cxn>
                  <a:cxn ang="0">
                    <a:pos x="686" y="939"/>
                  </a:cxn>
                  <a:cxn ang="0">
                    <a:pos x="0" y="1349"/>
                  </a:cxn>
                  <a:cxn ang="0">
                    <a:pos x="418" y="662"/>
                  </a:cxn>
                  <a:cxn ang="0">
                    <a:pos x="8" y="0"/>
                  </a:cxn>
                </a:cxnLst>
                <a:rect l="0" t="0" r="r" b="b"/>
                <a:pathLst>
                  <a:path w="1365" h="1357">
                    <a:moveTo>
                      <a:pt x="8" y="0"/>
                    </a:moveTo>
                    <a:cubicBezTo>
                      <a:pt x="252" y="205"/>
                      <a:pt x="453" y="410"/>
                      <a:pt x="678" y="410"/>
                    </a:cubicBezTo>
                    <a:cubicBezTo>
                      <a:pt x="903" y="410"/>
                      <a:pt x="1120" y="173"/>
                      <a:pt x="1357" y="0"/>
                    </a:cubicBezTo>
                    <a:cubicBezTo>
                      <a:pt x="1175" y="213"/>
                      <a:pt x="961" y="429"/>
                      <a:pt x="962" y="655"/>
                    </a:cubicBezTo>
                    <a:cubicBezTo>
                      <a:pt x="963" y="881"/>
                      <a:pt x="1207" y="1136"/>
                      <a:pt x="1365" y="1357"/>
                    </a:cubicBezTo>
                    <a:cubicBezTo>
                      <a:pt x="1144" y="1183"/>
                      <a:pt x="913" y="940"/>
                      <a:pt x="686" y="939"/>
                    </a:cubicBezTo>
                    <a:cubicBezTo>
                      <a:pt x="459" y="938"/>
                      <a:pt x="229" y="1183"/>
                      <a:pt x="0" y="1349"/>
                    </a:cubicBezTo>
                    <a:cubicBezTo>
                      <a:pt x="173" y="1112"/>
                      <a:pt x="417" y="887"/>
                      <a:pt x="418" y="662"/>
                    </a:cubicBezTo>
                    <a:cubicBezTo>
                      <a:pt x="419" y="437"/>
                      <a:pt x="93" y="138"/>
                      <a:pt x="8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37000"/>
                    </a:schemeClr>
                  </a:gs>
                  <a:gs pos="100000">
                    <a:schemeClr val="bg2">
                      <a:gamma/>
                      <a:tint val="31765"/>
                      <a:invGamma/>
                      <a:alpha val="11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800">
                  <a:effectLst>
                    <a:reflection blurRad="6350" stA="55000" endA="50" endPos="85000" dir="5400000" sy="-100000" algn="bl" rotWithShape="0"/>
                  </a:effectLst>
                  <a:cs typeface="Arial" charset="0"/>
                </a:endParaRPr>
              </a:p>
            </p:txBody>
          </p:sp>
          <p:sp>
            <p:nvSpPr>
              <p:cNvPr id="37" name="Freeform 12"/>
              <p:cNvSpPr>
                <a:spLocks noChangeAspect="1"/>
              </p:cNvSpPr>
              <p:nvPr/>
            </p:nvSpPr>
            <p:spPr bwMode="auto">
              <a:xfrm>
                <a:off x="1313" y="686"/>
                <a:ext cx="850" cy="846"/>
              </a:xfrm>
              <a:custGeom>
                <a:avLst/>
                <a:gdLst>
                  <a:gd name="T0" fmla="*/ 1 w 1365"/>
                  <a:gd name="T1" fmla="*/ 0 h 1357"/>
                  <a:gd name="T2" fmla="*/ 64 w 1365"/>
                  <a:gd name="T3" fmla="*/ 39 h 1357"/>
                  <a:gd name="T4" fmla="*/ 129 w 1365"/>
                  <a:gd name="T5" fmla="*/ 0 h 1357"/>
                  <a:gd name="T6" fmla="*/ 91 w 1365"/>
                  <a:gd name="T7" fmla="*/ 62 h 1357"/>
                  <a:gd name="T8" fmla="*/ 129 w 1365"/>
                  <a:gd name="T9" fmla="*/ 129 h 1357"/>
                  <a:gd name="T10" fmla="*/ 65 w 1365"/>
                  <a:gd name="T11" fmla="*/ 89 h 1357"/>
                  <a:gd name="T12" fmla="*/ 0 w 1365"/>
                  <a:gd name="T13" fmla="*/ 128 h 1357"/>
                  <a:gd name="T14" fmla="*/ 40 w 1365"/>
                  <a:gd name="T15" fmla="*/ 62 h 1357"/>
                  <a:gd name="T16" fmla="*/ 1 w 1365"/>
                  <a:gd name="T17" fmla="*/ 0 h 13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65"/>
                  <a:gd name="T28" fmla="*/ 0 h 1357"/>
                  <a:gd name="T29" fmla="*/ 1365 w 1365"/>
                  <a:gd name="T30" fmla="*/ 1357 h 13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65" h="1357">
                    <a:moveTo>
                      <a:pt x="8" y="0"/>
                    </a:moveTo>
                    <a:cubicBezTo>
                      <a:pt x="252" y="205"/>
                      <a:pt x="453" y="410"/>
                      <a:pt x="678" y="410"/>
                    </a:cubicBezTo>
                    <a:cubicBezTo>
                      <a:pt x="903" y="410"/>
                      <a:pt x="1120" y="173"/>
                      <a:pt x="1357" y="0"/>
                    </a:cubicBezTo>
                    <a:cubicBezTo>
                      <a:pt x="1175" y="213"/>
                      <a:pt x="961" y="429"/>
                      <a:pt x="962" y="655"/>
                    </a:cubicBezTo>
                    <a:cubicBezTo>
                      <a:pt x="963" y="881"/>
                      <a:pt x="1207" y="1136"/>
                      <a:pt x="1365" y="1357"/>
                    </a:cubicBezTo>
                    <a:cubicBezTo>
                      <a:pt x="1144" y="1183"/>
                      <a:pt x="913" y="940"/>
                      <a:pt x="686" y="939"/>
                    </a:cubicBezTo>
                    <a:cubicBezTo>
                      <a:pt x="459" y="938"/>
                      <a:pt x="229" y="1183"/>
                      <a:pt x="0" y="1349"/>
                    </a:cubicBezTo>
                    <a:cubicBezTo>
                      <a:pt x="173" y="1112"/>
                      <a:pt x="417" y="887"/>
                      <a:pt x="418" y="662"/>
                    </a:cubicBezTo>
                    <a:cubicBezTo>
                      <a:pt x="419" y="437"/>
                      <a:pt x="93" y="138"/>
                      <a:pt x="8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A821E"/>
                  </a:gs>
                  <a:gs pos="100000">
                    <a:srgbClr val="FDD7B8">
                      <a:alpha val="35001"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800">
                  <a:effectLst>
                    <a:reflection blurRad="6350" stA="55000" endA="50" endPos="85000" dir="5400000" sy="-100000" algn="bl" rotWithShape="0"/>
                  </a:effectLst>
                  <a:latin typeface="Arial" pitchFamily="34" charset="0"/>
                </a:endParaRPr>
              </a:p>
            </p:txBody>
          </p:sp>
        </p:grpSp>
      </p:grpSp>
      <p:sp>
        <p:nvSpPr>
          <p:cNvPr id="38" name="Arc 11"/>
          <p:cNvSpPr>
            <a:spLocks/>
          </p:cNvSpPr>
          <p:nvPr/>
        </p:nvSpPr>
        <p:spPr bwMode="auto">
          <a:xfrm rot="10649992" flipH="1">
            <a:off x="5024438" y="2198688"/>
            <a:ext cx="2179637" cy="3076575"/>
          </a:xfrm>
          <a:custGeom>
            <a:avLst/>
            <a:gdLst>
              <a:gd name="T0" fmla="*/ 10192 w 21600"/>
              <a:gd name="T1" fmla="*/ 0 h 41370"/>
              <a:gd name="T2" fmla="*/ 88599210 w 21600"/>
              <a:gd name="T3" fmla="*/ 228796475 h 41370"/>
              <a:gd name="T4" fmla="*/ 0 w 21600"/>
              <a:gd name="T5" fmla="*/ 119458707 h 41370"/>
              <a:gd name="T6" fmla="*/ 0 60000 65536"/>
              <a:gd name="T7" fmla="*/ 0 60000 65536"/>
              <a:gd name="T8" fmla="*/ 0 60000 65536"/>
              <a:gd name="T9" fmla="*/ 0 w 21600"/>
              <a:gd name="T10" fmla="*/ 0 h 41370"/>
              <a:gd name="T11" fmla="*/ 21600 w 21600"/>
              <a:gd name="T12" fmla="*/ 41370 h 413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1370" fill="none" extrusionOk="0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  <a:cubicBezTo>
                  <a:pt x="21600" y="30164"/>
                  <a:pt x="16539" y="37920"/>
                  <a:pt x="8700" y="41369"/>
                </a:cubicBezTo>
              </a:path>
              <a:path w="21600" h="41370" stroke="0" extrusionOk="0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  <a:cubicBezTo>
                  <a:pt x="21600" y="30164"/>
                  <a:pt x="16539" y="37920"/>
                  <a:pt x="8700" y="4136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9966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4559300" y="5791200"/>
            <a:ext cx="168910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+mj-lt"/>
              </a:rPr>
              <a:t>NFC Phone</a:t>
            </a:r>
          </a:p>
        </p:txBody>
      </p:sp>
      <p:sp>
        <p:nvSpPr>
          <p:cNvPr id="43" name="AutoShape 15"/>
          <p:cNvSpPr>
            <a:spLocks noChangeArrowheads="1"/>
          </p:cNvSpPr>
          <p:nvPr/>
        </p:nvSpPr>
        <p:spPr bwMode="auto">
          <a:xfrm>
            <a:off x="749300" y="2908300"/>
            <a:ext cx="2463800" cy="1803400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rgbClr val="99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4" name="Picture 85" descr="Shop 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3763" y="2971800"/>
            <a:ext cx="82708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100" descr="Bus Sm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3925" y="2984500"/>
            <a:ext cx="1084263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35" descr="451-storefron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39900" y="3609975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Arc 20"/>
          <p:cNvSpPr>
            <a:spLocks/>
          </p:cNvSpPr>
          <p:nvPr/>
        </p:nvSpPr>
        <p:spPr bwMode="auto">
          <a:xfrm rot="-9878035">
            <a:off x="3748088" y="5235575"/>
            <a:ext cx="863600" cy="547688"/>
          </a:xfrm>
          <a:custGeom>
            <a:avLst/>
            <a:gdLst>
              <a:gd name="T0" fmla="*/ 0 w 21600"/>
              <a:gd name="T1" fmla="*/ 0 h 21600"/>
              <a:gd name="T2" fmla="*/ 34528005 w 21600"/>
              <a:gd name="T3" fmla="*/ 13887138 h 21600"/>
              <a:gd name="T4" fmla="*/ 0 w 21600"/>
              <a:gd name="T5" fmla="*/ 1388713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Text Box 21"/>
          <p:cNvSpPr txBox="1">
            <a:spLocks noChangeArrowheads="1"/>
          </p:cNvSpPr>
          <p:nvPr/>
        </p:nvSpPr>
        <p:spPr bwMode="auto">
          <a:xfrm>
            <a:off x="1295400" y="5562600"/>
            <a:ext cx="1930400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+mj-lt"/>
              </a:rPr>
              <a:t>Contactless Infrastructure</a:t>
            </a:r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762000" y="2070100"/>
            <a:ext cx="2222500" cy="8255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+mj-lt"/>
              </a:rPr>
              <a:t>Bank, Transport Operators, Merchants…</a:t>
            </a:r>
          </a:p>
        </p:txBody>
      </p:sp>
      <p:pic>
        <p:nvPicPr>
          <p:cNvPr id="51" name="Picture 103"/>
          <p:cNvPicPr>
            <a:picLocks noChangeAspect="1" noChangeArrowheads="1"/>
          </p:cNvPicPr>
          <p:nvPr/>
        </p:nvPicPr>
        <p:blipFill>
          <a:blip r:embed="rId8" cstate="print"/>
          <a:srcRect l="9978"/>
          <a:stretch>
            <a:fillRect/>
          </a:stretch>
        </p:blipFill>
        <p:spPr bwMode="auto">
          <a:xfrm>
            <a:off x="6965950" y="2565400"/>
            <a:ext cx="1735138" cy="1790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52" name="AutoShape 24"/>
          <p:cNvSpPr>
            <a:spLocks noChangeArrowheads="1"/>
          </p:cNvSpPr>
          <p:nvPr/>
        </p:nvSpPr>
        <p:spPr bwMode="auto">
          <a:xfrm>
            <a:off x="6019800" y="3200400"/>
            <a:ext cx="1409700" cy="609600"/>
          </a:xfrm>
          <a:prstGeom prst="flowChartAlternateProces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MNO TSM</a:t>
            </a:r>
          </a:p>
        </p:txBody>
      </p:sp>
      <p:sp>
        <p:nvSpPr>
          <p:cNvPr id="53" name="AutoShape 25"/>
          <p:cNvSpPr>
            <a:spLocks noChangeArrowheads="1"/>
          </p:cNvSpPr>
          <p:nvPr/>
        </p:nvSpPr>
        <p:spPr bwMode="auto">
          <a:xfrm>
            <a:off x="3733800" y="2514600"/>
            <a:ext cx="1965325" cy="358775"/>
          </a:xfrm>
          <a:prstGeom prst="flowChartAlternateProces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SP TSM </a:t>
            </a:r>
            <a:r>
              <a:rPr lang="en-US" dirty="0">
                <a:solidFill>
                  <a:schemeClr val="bg1"/>
                </a:solidFill>
              </a:rPr>
              <a:t>Services</a:t>
            </a:r>
          </a:p>
        </p:txBody>
      </p:sp>
      <p:sp>
        <p:nvSpPr>
          <p:cNvPr id="54" name="AutoShape 26"/>
          <p:cNvSpPr>
            <a:spLocks noChangeArrowheads="1"/>
          </p:cNvSpPr>
          <p:nvPr/>
        </p:nvSpPr>
        <p:spPr bwMode="auto">
          <a:xfrm>
            <a:off x="5867400" y="5508625"/>
            <a:ext cx="1713600" cy="358775"/>
          </a:xfrm>
          <a:prstGeom prst="flowChartAlternateProces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UICC &amp; </a:t>
            </a:r>
            <a:r>
              <a:rPr lang="en-US" dirty="0" err="1" smtClean="0">
                <a:solidFill>
                  <a:schemeClr val="bg1"/>
                </a:solidFill>
              </a:rPr>
              <a:t>eSEs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5" name="AutoShape 27"/>
          <p:cNvSpPr>
            <a:spLocks noChangeArrowheads="1"/>
          </p:cNvSpPr>
          <p:nvPr/>
        </p:nvSpPr>
        <p:spPr bwMode="auto">
          <a:xfrm>
            <a:off x="5867400" y="5965825"/>
            <a:ext cx="1713600" cy="358775"/>
          </a:xfrm>
          <a:prstGeom prst="flowChartAlternateProces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Micro SDs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AutoShape 28"/>
          <p:cNvSpPr>
            <a:spLocks noChangeArrowheads="1"/>
          </p:cNvSpPr>
          <p:nvPr/>
        </p:nvSpPr>
        <p:spPr bwMode="auto">
          <a:xfrm>
            <a:off x="5867400" y="4616450"/>
            <a:ext cx="1713600" cy="358775"/>
          </a:xfrm>
          <a:prstGeom prst="flowChartAlternateProces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Mobile Wallet</a:t>
            </a:r>
          </a:p>
        </p:txBody>
      </p:sp>
      <p:sp>
        <p:nvSpPr>
          <p:cNvPr id="57" name="AutoShape 30"/>
          <p:cNvSpPr>
            <a:spLocks noChangeArrowheads="1"/>
          </p:cNvSpPr>
          <p:nvPr/>
        </p:nvSpPr>
        <p:spPr bwMode="auto">
          <a:xfrm>
            <a:off x="609600" y="4800600"/>
            <a:ext cx="1441450" cy="358775"/>
          </a:xfrm>
          <a:prstGeom prst="flowChartAlternateProces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Consulting</a:t>
            </a:r>
          </a:p>
        </p:txBody>
      </p:sp>
      <p:sp>
        <p:nvSpPr>
          <p:cNvPr id="58" name="AutoShape 28"/>
          <p:cNvSpPr>
            <a:spLocks noChangeArrowheads="1"/>
          </p:cNvSpPr>
          <p:nvPr/>
        </p:nvSpPr>
        <p:spPr bwMode="auto">
          <a:xfrm>
            <a:off x="5867400" y="5051425"/>
            <a:ext cx="1713600" cy="358775"/>
          </a:xfrm>
          <a:prstGeom prst="flowChartAlternateProces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SE Applications</a:t>
            </a: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8001000" y="3733800"/>
            <a:ext cx="1371600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+mj-lt"/>
              </a:rPr>
              <a:t>MNO OTA Platform</a:t>
            </a: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538162" y="401638"/>
            <a:ext cx="8377237" cy="550862"/>
          </a:xfrm>
        </p:spPr>
        <p:txBody>
          <a:bodyPr/>
          <a:lstStyle/>
          <a:p>
            <a:r>
              <a:rPr lang="en-US" dirty="0" smtClean="0"/>
              <a:t>NFC Ecosystem</a:t>
            </a:r>
            <a:endParaRPr lang="en-US" dirty="0"/>
          </a:p>
        </p:txBody>
      </p:sp>
      <p:sp>
        <p:nvSpPr>
          <p:cNvPr id="5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82025" y="6411913"/>
            <a:ext cx="561975" cy="365125"/>
          </a:xfrm>
        </p:spPr>
        <p:txBody>
          <a:bodyPr/>
          <a:lstStyle/>
          <a:p>
            <a:pPr>
              <a:defRPr/>
            </a:pPr>
            <a:fld id="{F1963B13-7F39-42B1-89D0-7DB58663E52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" name="Picture 5" descr="C:\Users\aswang\Pictures\Illustrations GEMALTO\icons16\POS Termina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7000" y="4953000"/>
            <a:ext cx="1395164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523" y="1412379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411760" y="2564904"/>
            <a:ext cx="1224136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Functional block flow diagram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82025" y="6411913"/>
            <a:ext cx="5619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DF76DB2-7A76-4D33-A9C3-EADA75ACFD5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372200" y="3068960"/>
            <a:ext cx="792088" cy="57606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SP TSM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48064" y="3068960"/>
            <a:ext cx="792088" cy="57606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SE/MNO TSM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11760" y="3140968"/>
            <a:ext cx="1224136" cy="5040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Wallet (UI)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11760" y="3717032"/>
            <a:ext cx="504056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NFC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915816" y="3717032"/>
            <a:ext cx="720080" cy="5040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63888" y="2204864"/>
            <a:ext cx="45719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08104" y="1412776"/>
            <a:ext cx="45719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148064" y="1772816"/>
            <a:ext cx="792088" cy="2160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Tower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39752" y="2348880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Phone</a:t>
            </a:r>
            <a:endParaRPr lang="en-US" sz="1200" dirty="0"/>
          </a:p>
        </p:txBody>
      </p:sp>
      <p:sp>
        <p:nvSpPr>
          <p:cNvPr id="17" name="Rounded Rectangle 16"/>
          <p:cNvSpPr/>
          <p:nvPr/>
        </p:nvSpPr>
        <p:spPr>
          <a:xfrm>
            <a:off x="6372200" y="4221088"/>
            <a:ext cx="792088" cy="57606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Data Prep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62672" y="4005064"/>
            <a:ext cx="144016" cy="2160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115072" y="4005064"/>
            <a:ext cx="144016" cy="2160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267472" y="4005064"/>
            <a:ext cx="144016" cy="2160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419872" y="4005064"/>
            <a:ext cx="144016" cy="2160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915816" y="3717032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SE</a:t>
            </a:r>
            <a:endParaRPr lang="en-US" sz="1100" dirty="0"/>
          </a:p>
        </p:txBody>
      </p:sp>
      <p:sp>
        <p:nvSpPr>
          <p:cNvPr id="24" name="Rounded Rectangle 23"/>
          <p:cNvSpPr/>
          <p:nvPr/>
        </p:nvSpPr>
        <p:spPr>
          <a:xfrm>
            <a:off x="2411760" y="5301208"/>
            <a:ext cx="1152128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Merchant Acquirer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99592" y="4581128"/>
            <a:ext cx="792088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POS Terminal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99592" y="3717032"/>
            <a:ext cx="792088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Reader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105672" y="5301208"/>
            <a:ext cx="1152128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Cardholder/ Authorization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>
            <a:stCxn id="26" idx="2"/>
            <a:endCxn id="25" idx="0"/>
          </p:cNvCxnSpPr>
          <p:nvPr/>
        </p:nvCxnSpPr>
        <p:spPr>
          <a:xfrm>
            <a:off x="1295636" y="429309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hape 34"/>
          <p:cNvCxnSpPr>
            <a:stCxn id="25" idx="2"/>
            <a:endCxn id="24" idx="1"/>
          </p:cNvCxnSpPr>
          <p:nvPr/>
        </p:nvCxnSpPr>
        <p:spPr>
          <a:xfrm rot="16200000" flipH="1">
            <a:off x="1637674" y="4815154"/>
            <a:ext cx="432048" cy="111612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4" idx="3"/>
            <a:endCxn id="27" idx="1"/>
          </p:cNvCxnSpPr>
          <p:nvPr/>
        </p:nvCxnSpPr>
        <p:spPr>
          <a:xfrm>
            <a:off x="3563888" y="5589240"/>
            <a:ext cx="5417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hape 38"/>
          <p:cNvCxnSpPr>
            <a:stCxn id="27" idx="3"/>
            <a:endCxn id="17" idx="2"/>
          </p:cNvCxnSpPr>
          <p:nvPr/>
        </p:nvCxnSpPr>
        <p:spPr>
          <a:xfrm flipV="1">
            <a:off x="5257800" y="4797152"/>
            <a:ext cx="1510444" cy="79208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7" idx="0"/>
            <a:endCxn id="6" idx="2"/>
          </p:cNvCxnSpPr>
          <p:nvPr/>
        </p:nvCxnSpPr>
        <p:spPr>
          <a:xfrm flipV="1">
            <a:off x="6768244" y="3645024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6" idx="1"/>
            <a:endCxn id="7" idx="3"/>
          </p:cNvCxnSpPr>
          <p:nvPr/>
        </p:nvCxnSpPr>
        <p:spPr>
          <a:xfrm flipH="1">
            <a:off x="5940152" y="335699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7" idx="0"/>
            <a:endCxn id="14" idx="2"/>
          </p:cNvCxnSpPr>
          <p:nvPr/>
        </p:nvCxnSpPr>
        <p:spPr>
          <a:xfrm flipV="1">
            <a:off x="5544108" y="1988840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2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1112" y="3861048"/>
            <a:ext cx="2286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6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861048"/>
            <a:ext cx="2286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Oval 51"/>
          <p:cNvSpPr/>
          <p:nvPr/>
        </p:nvSpPr>
        <p:spPr>
          <a:xfrm>
            <a:off x="2987824" y="4077072"/>
            <a:ext cx="72008" cy="720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203848" y="4293096"/>
            <a:ext cx="991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Virtual Card</a:t>
            </a:r>
            <a:endParaRPr lang="en-US" sz="1200" dirty="0"/>
          </a:p>
        </p:txBody>
      </p:sp>
      <p:cxnSp>
        <p:nvCxnSpPr>
          <p:cNvPr id="56" name="Shape 55"/>
          <p:cNvCxnSpPr>
            <a:stCxn id="54" idx="1"/>
            <a:endCxn id="18" idx="2"/>
          </p:cNvCxnSpPr>
          <p:nvPr/>
        </p:nvCxnSpPr>
        <p:spPr>
          <a:xfrm rot="10800000">
            <a:off x="3034680" y="4221088"/>
            <a:ext cx="169168" cy="21050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804248" y="1268760"/>
            <a:ext cx="1274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Personalization </a:t>
            </a:r>
          </a:p>
          <a:p>
            <a:pPr algn="ctr"/>
            <a:r>
              <a:rPr lang="en-US" sz="1200" dirty="0" smtClean="0"/>
              <a:t>System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7020272" y="5301208"/>
            <a:ext cx="1099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Transactional</a:t>
            </a:r>
          </a:p>
          <a:p>
            <a:pPr algn="ctr"/>
            <a:r>
              <a:rPr lang="en-US" sz="1200" dirty="0" smtClean="0"/>
              <a:t>System</a:t>
            </a:r>
            <a:endParaRPr lang="en-US" sz="1200" dirty="0"/>
          </a:p>
        </p:txBody>
      </p:sp>
      <p:pic>
        <p:nvPicPr>
          <p:cNvPr id="44" name="Picture 2" descr="C:\Documents and Settings\Administrateur\Bureau\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3239532"/>
            <a:ext cx="1000023" cy="34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" descr="C:\Documents and Settings\Administrateur\Bureau\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8725" y="4508212"/>
            <a:ext cx="1000023" cy="34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 descr="C:\Documents and Settings\Administrateur\Bureau\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6802" y="3663085"/>
            <a:ext cx="1000023" cy="34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" descr="C:\Documents and Settings\Administrateur\Bureau\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7982" y="2699206"/>
            <a:ext cx="1000023" cy="34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" descr="C:\Documents and Settings\Administrateur\Bureau\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403" y="4324146"/>
            <a:ext cx="1000023" cy="34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6" cstate="print"/>
          <a:srcRect l="3138" t="9399" r="27700" b="12129"/>
          <a:stretch>
            <a:fillRect/>
          </a:stretch>
        </p:blipFill>
        <p:spPr bwMode="auto">
          <a:xfrm>
            <a:off x="4031563" y="4552569"/>
            <a:ext cx="540438" cy="29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Rounded Rectangle 48"/>
          <p:cNvSpPr/>
          <p:nvPr/>
        </p:nvSpPr>
        <p:spPr>
          <a:xfrm>
            <a:off x="2051720" y="1196752"/>
            <a:ext cx="6192688" cy="3888432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" descr="C:\Documents and Settings\Administrateur\Bureau\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61138" y="3732188"/>
            <a:ext cx="1000023" cy="34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" descr="C:\Documents and Settings\Administrateur\Bureau\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74" y="3172054"/>
            <a:ext cx="1000023" cy="34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6" cstate="print"/>
          <a:srcRect l="3138" t="9399" r="27700" b="12129"/>
          <a:stretch>
            <a:fillRect/>
          </a:stretch>
        </p:blipFill>
        <p:spPr bwMode="auto">
          <a:xfrm>
            <a:off x="1228112" y="3216411"/>
            <a:ext cx="540438" cy="29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" name="TextBox 60"/>
          <p:cNvSpPr txBox="1"/>
          <p:nvPr/>
        </p:nvSpPr>
        <p:spPr>
          <a:xfrm>
            <a:off x="53159" y="3487479"/>
            <a:ext cx="18181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/>
              <a:t>(Contactless Spec For Reader App)</a:t>
            </a:r>
            <a:endParaRPr lang="en-US" sz="800" i="1" dirty="0"/>
          </a:p>
        </p:txBody>
      </p:sp>
      <p:sp>
        <p:nvSpPr>
          <p:cNvPr id="62" name="Rounded Rectangle 61"/>
          <p:cNvSpPr/>
          <p:nvPr/>
        </p:nvSpPr>
        <p:spPr>
          <a:xfrm>
            <a:off x="1406770" y="3725534"/>
            <a:ext cx="277312" cy="178540"/>
          </a:xfrm>
          <a:prstGeom prst="roundRect">
            <a:avLst>
              <a:gd name="adj" fmla="val 4850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5486400" y="5291336"/>
            <a:ext cx="1152128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Card Mgmt. System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214313" y="1208088"/>
            <a:ext cx="8705850" cy="5210175"/>
            <a:chOff x="214313" y="1208087"/>
            <a:chExt cx="8705850" cy="5210175"/>
          </a:xfrm>
        </p:grpSpPr>
        <p:grpSp>
          <p:nvGrpSpPr>
            <p:cNvPr id="3" name="Group 50"/>
            <p:cNvGrpSpPr>
              <a:grpSpLocks/>
            </p:cNvGrpSpPr>
            <p:nvPr/>
          </p:nvGrpSpPr>
          <p:grpSpPr bwMode="auto">
            <a:xfrm>
              <a:off x="214313" y="1208087"/>
              <a:ext cx="8705850" cy="5210175"/>
              <a:chOff x="214282" y="1000125"/>
              <a:chExt cx="8705881" cy="5210175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4592623" y="5143500"/>
                <a:ext cx="3479812" cy="1000125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1285848" y="5143500"/>
                <a:ext cx="3214699" cy="1000125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20495" name="Picture 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920038" y="2171700"/>
                <a:ext cx="1000125" cy="928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496" name="Rectangle 3" descr="60%"/>
              <p:cNvSpPr>
                <a:spLocks noChangeArrowheads="1"/>
              </p:cNvSpPr>
              <p:nvPr/>
            </p:nvSpPr>
            <p:spPr bwMode="auto">
              <a:xfrm>
                <a:off x="2339975" y="1793875"/>
                <a:ext cx="2087563" cy="2665413"/>
              </a:xfrm>
              <a:prstGeom prst="rect">
                <a:avLst/>
              </a:prstGeom>
              <a:pattFill prst="pct60">
                <a:fgClr>
                  <a:srgbClr val="FFFF99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497" name="Rectangle 4"/>
              <p:cNvSpPr>
                <a:spLocks noChangeArrowheads="1"/>
              </p:cNvSpPr>
              <p:nvPr/>
            </p:nvSpPr>
            <p:spPr bwMode="auto">
              <a:xfrm>
                <a:off x="2339975" y="1793875"/>
                <a:ext cx="4103688" cy="266541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 eaLnBrk="0" hangingPunct="0"/>
                <a:endParaRPr lang="en-US" sz="1400">
                  <a:solidFill>
                    <a:srgbClr val="000000"/>
                  </a:solidFill>
                  <a:ea typeface="ＭＳ Ｐゴシック" pitchFamily="34" charset="-128"/>
                </a:endParaRPr>
              </a:p>
              <a:p>
                <a:pPr algn="ctr" eaLnBrk="0" hangingPunct="0"/>
                <a:endParaRPr lang="en-US" sz="1400">
                  <a:solidFill>
                    <a:srgbClr val="000000"/>
                  </a:solidFill>
                  <a:ea typeface="ＭＳ Ｐゴシック" pitchFamily="34" charset="-128"/>
                </a:endParaRPr>
              </a:p>
              <a:p>
                <a:pPr algn="ctr" eaLnBrk="0" hangingPunct="0"/>
                <a:endParaRPr lang="en-US" sz="1400">
                  <a:solidFill>
                    <a:srgbClr val="000000"/>
                  </a:solidFill>
                  <a:ea typeface="ＭＳ Ｐゴシック" pitchFamily="34" charset="-128"/>
                </a:endParaRPr>
              </a:p>
              <a:p>
                <a:pPr algn="ctr" eaLnBrk="0" hangingPunct="0"/>
                <a:endParaRPr lang="en-US" sz="1400">
                  <a:solidFill>
                    <a:srgbClr val="000000"/>
                  </a:solidFill>
                  <a:ea typeface="ＭＳ Ｐゴシック" pitchFamily="34" charset="-128"/>
                </a:endParaRPr>
              </a:p>
              <a:p>
                <a:pPr algn="ctr" eaLnBrk="0" hangingPunct="0"/>
                <a:endParaRPr lang="en-US" sz="1400">
                  <a:solidFill>
                    <a:srgbClr val="000000"/>
                  </a:solidFill>
                  <a:ea typeface="ＭＳ Ｐゴシック" pitchFamily="34" charset="-128"/>
                </a:endParaRPr>
              </a:p>
              <a:p>
                <a:pPr algn="ctr" eaLnBrk="0" hangingPunct="0"/>
                <a:endParaRPr lang="en-US" sz="1400">
                  <a:solidFill>
                    <a:srgbClr val="000000"/>
                  </a:solidFill>
                  <a:ea typeface="ＭＳ Ｐゴシック" pitchFamily="34" charset="-128"/>
                </a:endParaRPr>
              </a:p>
              <a:p>
                <a:pPr algn="ctr" eaLnBrk="0" hangingPunct="0"/>
                <a:endParaRPr lang="en-US" sz="1400">
                  <a:solidFill>
                    <a:srgbClr val="000000"/>
                  </a:solidFill>
                  <a:ea typeface="ＭＳ Ｐゴシック" pitchFamily="34" charset="-128"/>
                </a:endParaRPr>
              </a:p>
              <a:p>
                <a:pPr algn="ctr" eaLnBrk="0" hangingPunct="0"/>
                <a:endParaRPr lang="en-US" sz="1400">
                  <a:solidFill>
                    <a:srgbClr val="000000"/>
                  </a:solidFill>
                  <a:ea typeface="ＭＳ Ｐゴシック" pitchFamily="34" charset="-128"/>
                </a:endParaRPr>
              </a:p>
              <a:p>
                <a:pPr algn="ctr" eaLnBrk="0" hangingPunct="0"/>
                <a:endParaRPr lang="en-US" sz="1400">
                  <a:solidFill>
                    <a:srgbClr val="000000"/>
                  </a:solidFill>
                  <a:ea typeface="ＭＳ Ｐゴシック" pitchFamily="34" charset="-128"/>
                </a:endParaRPr>
              </a:p>
              <a:p>
                <a:pPr algn="ctr" eaLnBrk="0" hangingPunct="0"/>
                <a:endParaRPr lang="en-US" sz="800">
                  <a:solidFill>
                    <a:srgbClr val="000000"/>
                  </a:solidFill>
                  <a:ea typeface="ＭＳ Ｐゴシック" pitchFamily="34" charset="-128"/>
                </a:endParaRPr>
              </a:p>
              <a:p>
                <a:pPr algn="ctr" eaLnBrk="0" hangingPunct="0"/>
                <a:r>
                  <a:rPr lang="en-US" sz="1400">
                    <a:solidFill>
                      <a:srgbClr val="000000"/>
                    </a:solidFill>
                    <a:ea typeface="ＭＳ Ｐゴシック" pitchFamily="34" charset="-128"/>
                  </a:rPr>
                  <a:t>Gemalto Operation center</a:t>
                </a:r>
              </a:p>
            </p:txBody>
          </p:sp>
          <p:cxnSp>
            <p:nvCxnSpPr>
              <p:cNvPr id="20498" name="AutoShape 23"/>
              <p:cNvCxnSpPr>
                <a:cxnSpLocks noChangeShapeType="1"/>
              </p:cNvCxnSpPr>
              <p:nvPr/>
            </p:nvCxnSpPr>
            <p:spPr bwMode="auto">
              <a:xfrm>
                <a:off x="1500166" y="2595554"/>
                <a:ext cx="1214446" cy="417697"/>
              </a:xfrm>
              <a:prstGeom prst="straightConnector1">
                <a:avLst/>
              </a:prstGeom>
              <a:noFill/>
              <a:ln w="19050">
                <a:solidFill>
                  <a:srgbClr val="0033CC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0499" name="AutoShape 24"/>
              <p:cNvCxnSpPr>
                <a:cxnSpLocks noChangeShapeType="1"/>
              </p:cNvCxnSpPr>
              <p:nvPr/>
            </p:nvCxnSpPr>
            <p:spPr bwMode="auto">
              <a:xfrm flipV="1">
                <a:off x="1500166" y="3013251"/>
                <a:ext cx="1214446" cy="510997"/>
              </a:xfrm>
              <a:prstGeom prst="straightConnector1">
                <a:avLst/>
              </a:prstGeom>
              <a:noFill/>
              <a:ln w="19050">
                <a:solidFill>
                  <a:srgbClr val="0033CC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0500" name="AutoShape 25"/>
              <p:cNvCxnSpPr>
                <a:cxnSpLocks noChangeShapeType="1"/>
              </p:cNvCxnSpPr>
              <p:nvPr/>
            </p:nvCxnSpPr>
            <p:spPr bwMode="auto">
              <a:xfrm flipV="1">
                <a:off x="4000500" y="3013075"/>
                <a:ext cx="714375" cy="0"/>
              </a:xfrm>
              <a:prstGeom prst="straightConnector1">
                <a:avLst/>
              </a:prstGeom>
              <a:noFill/>
              <a:ln w="28575">
                <a:solidFill>
                  <a:srgbClr val="00FF00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0501" name="AutoShape 38"/>
              <p:cNvCxnSpPr>
                <a:cxnSpLocks noChangeShapeType="1"/>
              </p:cNvCxnSpPr>
              <p:nvPr/>
            </p:nvCxnSpPr>
            <p:spPr bwMode="auto">
              <a:xfrm flipV="1">
                <a:off x="5929313" y="3008313"/>
                <a:ext cx="990600" cy="4762"/>
              </a:xfrm>
              <a:prstGeom prst="straightConnector1">
                <a:avLst/>
              </a:prstGeom>
              <a:noFill/>
              <a:ln w="12700">
                <a:solidFill>
                  <a:srgbClr val="660066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0502" name="AutoShape 42"/>
              <p:cNvCxnSpPr>
                <a:cxnSpLocks noChangeShapeType="1"/>
                <a:stCxn id="44" idx="3"/>
              </p:cNvCxnSpPr>
              <p:nvPr/>
            </p:nvCxnSpPr>
            <p:spPr bwMode="auto">
              <a:xfrm>
                <a:off x="1285875" y="1285875"/>
                <a:ext cx="2062163" cy="4763"/>
              </a:xfrm>
              <a:prstGeom prst="straightConnector1">
                <a:avLst/>
              </a:prstGeom>
              <a:noFill/>
              <a:ln w="19050">
                <a:solidFill>
                  <a:srgbClr val="808080"/>
                </a:solidFill>
                <a:prstDash val="dash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0503" name="AutoShape 51"/>
              <p:cNvCxnSpPr>
                <a:cxnSpLocks noChangeShapeType="1"/>
                <a:stCxn id="45" idx="3"/>
              </p:cNvCxnSpPr>
              <p:nvPr/>
            </p:nvCxnSpPr>
            <p:spPr bwMode="auto">
              <a:xfrm>
                <a:off x="4000500" y="1285875"/>
                <a:ext cx="714375" cy="1727200"/>
              </a:xfrm>
              <a:prstGeom prst="bentConnector3">
                <a:avLst>
                  <a:gd name="adj1" fmla="val 50000"/>
                </a:avLst>
              </a:prstGeom>
              <a:noFill/>
              <a:ln w="19050">
                <a:solidFill>
                  <a:srgbClr val="808080"/>
                </a:solidFill>
                <a:prstDash val="dash"/>
                <a:miter lim="800000"/>
                <a:headEnd type="triangle" w="med" len="med"/>
                <a:tailEnd type="triangle" w="med" len="med"/>
              </a:ln>
            </p:spPr>
          </p:cxnSp>
          <p:pic>
            <p:nvPicPr>
              <p:cNvPr id="20505" name="Picture 53" descr="head_left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r="16667" b="-60759"/>
              <a:stretch>
                <a:fillRect/>
              </a:stretch>
            </p:blipFill>
            <p:spPr bwMode="auto">
              <a:xfrm>
                <a:off x="3657581" y="3602037"/>
                <a:ext cx="1727996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06" name="Text Box 54"/>
              <p:cNvSpPr txBox="1">
                <a:spLocks noChangeArrowheads="1"/>
              </p:cNvSpPr>
              <p:nvPr/>
            </p:nvSpPr>
            <p:spPr bwMode="auto">
              <a:xfrm>
                <a:off x="2339975" y="4170363"/>
                <a:ext cx="1408113" cy="2286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900" dirty="0">
                    <a:solidFill>
                      <a:srgbClr val="008000"/>
                    </a:solidFill>
                    <a:ea typeface="ＭＳ Ｐゴシック" pitchFamily="34" charset="-128"/>
                  </a:rPr>
                  <a:t>Banking Security Zone</a:t>
                </a:r>
              </a:p>
            </p:txBody>
          </p:sp>
          <p:sp>
            <p:nvSpPr>
              <p:cNvPr id="20507" name="Text Box 92"/>
              <p:cNvSpPr txBox="1">
                <a:spLocks noChangeArrowheads="1"/>
              </p:cNvSpPr>
              <p:nvPr/>
            </p:nvSpPr>
            <p:spPr bwMode="auto">
              <a:xfrm>
                <a:off x="5643563" y="2071688"/>
                <a:ext cx="1408112" cy="5016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900">
                    <a:solidFill>
                      <a:srgbClr val="008000"/>
                    </a:solidFill>
                    <a:ea typeface="ＭＳ Ｐゴシック" pitchFamily="34" charset="-128"/>
                  </a:rPr>
                  <a:t>Custom Integration based on the APIs of MNO components</a:t>
                </a:r>
              </a:p>
            </p:txBody>
          </p:sp>
          <p:sp>
            <p:nvSpPr>
              <p:cNvPr id="20508" name="AutoShape 6"/>
              <p:cNvSpPr>
                <a:spLocks noChangeArrowheads="1"/>
              </p:cNvSpPr>
              <p:nvPr/>
            </p:nvSpPr>
            <p:spPr bwMode="auto">
              <a:xfrm>
                <a:off x="4572000" y="5426075"/>
                <a:ext cx="3429000" cy="766763"/>
              </a:xfrm>
              <a:prstGeom prst="roundRect">
                <a:avLst>
                  <a:gd name="adj" fmla="val 5079"/>
                </a:avLst>
              </a:prstGeom>
              <a:noFill/>
              <a:ln w="25400" algn="ctr">
                <a:noFill/>
                <a:round/>
                <a:headEnd/>
                <a:tailEnd/>
              </a:ln>
            </p:spPr>
            <p:txBody>
              <a:bodyPr tIns="216000"/>
              <a:lstStyle/>
              <a:p>
                <a:pPr marL="342900" indent="-342900" algn="r" fontAlgn="b">
                  <a:lnSpc>
                    <a:spcPct val="80000"/>
                  </a:lnSpc>
                  <a:spcBef>
                    <a:spcPct val="20000"/>
                  </a:spcBef>
                  <a:buClr>
                    <a:srgbClr val="FF8700"/>
                  </a:buClr>
                  <a:buFont typeface="Wingdings" pitchFamily="2" charset="2"/>
                  <a:buNone/>
                </a:pPr>
                <a:r>
                  <a:rPr lang="en-US" altLang="zh-CN" sz="1500">
                    <a:solidFill>
                      <a:srgbClr val="000000"/>
                    </a:solidFill>
                    <a:ea typeface="SimSun" pitchFamily="2" charset="-122"/>
                  </a:rPr>
                  <a:t>MNO’s control point, global view and integration to backend systems</a:t>
                </a:r>
              </a:p>
            </p:txBody>
          </p:sp>
          <p:sp>
            <p:nvSpPr>
              <p:cNvPr id="20509" name="AutoShape 7"/>
              <p:cNvSpPr>
                <a:spLocks noChangeArrowheads="1"/>
              </p:cNvSpPr>
              <p:nvPr/>
            </p:nvSpPr>
            <p:spPr bwMode="auto">
              <a:xfrm>
                <a:off x="4673600" y="5168900"/>
                <a:ext cx="3152775" cy="366713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noFill/>
                <a:round/>
                <a:headEnd/>
                <a:tailEnd/>
              </a:ln>
            </p:spPr>
            <p:txBody>
              <a:bodyPr lIns="0" rIns="0" anchor="ctr" anchorCtr="1"/>
              <a:lstStyle/>
              <a:p>
                <a:pPr algn="ctr" eaLnBrk="0" hangingPunct="0"/>
                <a:r>
                  <a:rPr lang="en-US" altLang="zh-CN" sz="1600">
                    <a:solidFill>
                      <a:srgbClr val="000000"/>
                    </a:solidFill>
                    <a:ea typeface="SimSun" pitchFamily="2" charset="-122"/>
                  </a:rPr>
                  <a:t>NFC Business Enabler</a:t>
                </a:r>
                <a:endParaRPr lang="en-US" sz="1600">
                  <a:solidFill>
                    <a:srgbClr val="000000"/>
                  </a:solidFill>
                  <a:ea typeface="SimSun" pitchFamily="2" charset="-122"/>
                </a:endParaRPr>
              </a:p>
            </p:txBody>
          </p:sp>
          <p:sp>
            <p:nvSpPr>
              <p:cNvPr id="20510" name="AutoShape 6"/>
              <p:cNvSpPr>
                <a:spLocks noChangeArrowheads="1"/>
              </p:cNvSpPr>
              <p:nvPr/>
            </p:nvSpPr>
            <p:spPr bwMode="auto">
              <a:xfrm>
                <a:off x="1295400" y="5422900"/>
                <a:ext cx="3190875" cy="787400"/>
              </a:xfrm>
              <a:prstGeom prst="roundRect">
                <a:avLst>
                  <a:gd name="adj" fmla="val 5079"/>
                </a:avLst>
              </a:prstGeom>
              <a:noFill/>
              <a:ln w="25400" algn="ctr">
                <a:noFill/>
                <a:round/>
                <a:headEnd/>
                <a:tailEnd/>
              </a:ln>
            </p:spPr>
            <p:txBody>
              <a:bodyPr tIns="216000"/>
              <a:lstStyle/>
              <a:p>
                <a:pPr marL="342900" indent="-342900" algn="r">
                  <a:lnSpc>
                    <a:spcPct val="80000"/>
                  </a:lnSpc>
                  <a:spcBef>
                    <a:spcPct val="20000"/>
                  </a:spcBef>
                  <a:buClr>
                    <a:srgbClr val="FF6600"/>
                  </a:buClr>
                  <a:buFont typeface="Wingdings" pitchFamily="2" charset="2"/>
                  <a:buNone/>
                </a:pPr>
                <a:r>
                  <a:rPr lang="en-US" altLang="zh-CN" sz="1500">
                    <a:solidFill>
                      <a:srgbClr val="000000"/>
                    </a:solidFill>
                    <a:ea typeface="SimSun" pitchFamily="2" charset="-122"/>
                  </a:rPr>
                  <a:t>In charge of NFC service provisioning and management</a:t>
                </a:r>
                <a:endParaRPr lang="en-US" sz="1500">
                  <a:solidFill>
                    <a:srgbClr val="000000"/>
                  </a:solidFill>
                  <a:ea typeface="SimSun" pitchFamily="2" charset="-122"/>
                </a:endParaRPr>
              </a:p>
            </p:txBody>
          </p:sp>
          <p:sp>
            <p:nvSpPr>
              <p:cNvPr id="20511" name="AutoShape 7"/>
              <p:cNvSpPr>
                <a:spLocks noChangeArrowheads="1"/>
              </p:cNvSpPr>
              <p:nvPr/>
            </p:nvSpPr>
            <p:spPr bwMode="auto">
              <a:xfrm>
                <a:off x="2362200" y="5195888"/>
                <a:ext cx="2047875" cy="36671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noFill/>
                <a:round/>
                <a:headEnd/>
                <a:tailEnd/>
              </a:ln>
            </p:spPr>
            <p:txBody>
              <a:bodyPr lIns="0" rIns="0" anchor="ctr" anchorCtr="1"/>
              <a:lstStyle/>
              <a:p>
                <a:pPr algn="r" eaLnBrk="0" hangingPunct="0"/>
                <a:r>
                  <a:rPr lang="en-US" altLang="zh-CN" sz="1600">
                    <a:solidFill>
                      <a:srgbClr val="000000"/>
                    </a:solidFill>
                    <a:ea typeface="SimSun" pitchFamily="2" charset="-122"/>
                  </a:rPr>
                  <a:t>Core TSM</a:t>
                </a:r>
                <a:endParaRPr lang="en-US" sz="1600">
                  <a:solidFill>
                    <a:srgbClr val="000000"/>
                  </a:solidFill>
                  <a:ea typeface="SimSun" pitchFamily="2" charset="-122"/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571470" y="1000125"/>
                <a:ext cx="714378" cy="571500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FFFFFF"/>
                    </a:solidFill>
                  </a:rPr>
                  <a:t>SP</a:t>
                </a: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3286105" y="1000125"/>
                <a:ext cx="714378" cy="571500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 smtClean="0">
                    <a:solidFill>
                      <a:srgbClr val="FFFFFF"/>
                    </a:solidFill>
                  </a:rPr>
                  <a:t>SP TSM </a:t>
                </a:r>
                <a:r>
                  <a:rPr lang="en-US" sz="1200" dirty="0">
                    <a:solidFill>
                      <a:srgbClr val="FFFFFF"/>
                    </a:solidFill>
                  </a:rPr>
                  <a:t>2</a:t>
                </a: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214282" y="2309802"/>
                <a:ext cx="1285884" cy="571504"/>
              </a:xfrm>
              <a:prstGeom prst="roundRect">
                <a:avLst/>
              </a:prstGeom>
              <a:solidFill>
                <a:schemeClr val="bg1"/>
              </a:solidFill>
              <a:ln w="12700">
                <a:prstDash val="sysDash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000000"/>
                    </a:solidFill>
                  </a:rPr>
                  <a:t>SP 1</a:t>
                </a:r>
              </a:p>
              <a:p>
                <a:pPr algn="ctr">
                  <a:defRPr/>
                </a:pPr>
                <a:r>
                  <a:rPr lang="en-US" sz="1050" dirty="0">
                    <a:solidFill>
                      <a:srgbClr val="000000"/>
                    </a:solidFill>
                  </a:rPr>
                  <a:t>Backend System</a:t>
                </a: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214282" y="3238496"/>
                <a:ext cx="1285884" cy="571504"/>
              </a:xfrm>
              <a:prstGeom prst="roundRect">
                <a:avLst/>
              </a:prstGeom>
              <a:solidFill>
                <a:schemeClr val="bg1"/>
              </a:solidFill>
              <a:ln w="12700">
                <a:prstDash val="sysDash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000000"/>
                    </a:solidFill>
                  </a:rPr>
                  <a:t>SP 2</a:t>
                </a:r>
              </a:p>
              <a:p>
                <a:pPr algn="ctr">
                  <a:defRPr/>
                </a:pPr>
                <a:r>
                  <a:rPr lang="en-US" sz="1050" dirty="0">
                    <a:solidFill>
                      <a:srgbClr val="000000"/>
                    </a:solidFill>
                  </a:rPr>
                  <a:t>Backend System</a:t>
                </a: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2714612" y="2441747"/>
                <a:ext cx="1285884" cy="1143008"/>
              </a:xfrm>
              <a:prstGeom prst="roundRect">
                <a:avLst/>
              </a:prstGeom>
              <a:solidFill>
                <a:srgbClr val="FF66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rgbClr val="FFFFFF"/>
                    </a:solidFill>
                  </a:rPr>
                  <a:t>SP </a:t>
                </a:r>
                <a:r>
                  <a:rPr lang="en-US" dirty="0">
                    <a:solidFill>
                      <a:srgbClr val="FFFFFF"/>
                    </a:solidFill>
                  </a:rPr>
                  <a:t>TSM</a:t>
                </a: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4714876" y="2655882"/>
                <a:ext cx="1214446" cy="714380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dirty="0" smtClean="0">
                    <a:solidFill>
                      <a:srgbClr val="FFFFFF"/>
                    </a:solidFill>
                  </a:rPr>
                  <a:t>MNO TSM</a:t>
                </a:r>
                <a:endParaRPr lang="en-US" sz="1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6919930" y="2651120"/>
                <a:ext cx="1214446" cy="71438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rgbClr val="000000"/>
                    </a:solidFill>
                  </a:rPr>
                  <a:t>MNO Backend systems</a:t>
                </a:r>
              </a:p>
            </p:txBody>
          </p:sp>
          <p:sp>
            <p:nvSpPr>
              <p:cNvPr id="36" name="Text Box 54"/>
              <p:cNvSpPr txBox="1">
                <a:spLocks noChangeArrowheads="1"/>
              </p:cNvSpPr>
              <p:nvPr/>
            </p:nvSpPr>
            <p:spPr bwMode="auto">
              <a:xfrm>
                <a:off x="4648185" y="4135437"/>
                <a:ext cx="1408113" cy="2286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900" dirty="0" smtClean="0">
                    <a:solidFill>
                      <a:srgbClr val="008000"/>
                    </a:solidFill>
                    <a:ea typeface="ＭＳ Ｐゴシック" pitchFamily="34" charset="-128"/>
                  </a:rPr>
                  <a:t>Operator </a:t>
                </a:r>
                <a:r>
                  <a:rPr lang="en-US" sz="900" dirty="0">
                    <a:solidFill>
                      <a:srgbClr val="008000"/>
                    </a:solidFill>
                    <a:ea typeface="ＭＳ Ｐゴシック" pitchFamily="34" charset="-128"/>
                  </a:rPr>
                  <a:t>Security Zone</a:t>
                </a:r>
              </a:p>
            </p:txBody>
          </p:sp>
        </p:grpSp>
        <p:cxnSp>
          <p:nvCxnSpPr>
            <p:cNvPr id="20489" name="AutoShape 51"/>
            <p:cNvCxnSpPr>
              <a:cxnSpLocks noChangeShapeType="1"/>
              <a:stCxn id="58" idx="1"/>
            </p:cNvCxnSpPr>
            <p:nvPr/>
          </p:nvCxnSpPr>
          <p:spPr bwMode="auto">
            <a:xfrm rot="10800000" flipV="1">
              <a:off x="4000514" y="1619249"/>
              <a:ext cx="952487" cy="1601963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808080"/>
              </a:solidFill>
              <a:prstDash val="dash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20490" name="AutoShape 42"/>
            <p:cNvCxnSpPr>
              <a:cxnSpLocks noChangeShapeType="1"/>
              <a:stCxn id="58" idx="3"/>
              <a:endCxn id="57" idx="1"/>
            </p:cNvCxnSpPr>
            <p:nvPr/>
          </p:nvCxnSpPr>
          <p:spPr bwMode="auto">
            <a:xfrm>
              <a:off x="5667375" y="1619250"/>
              <a:ext cx="1466850" cy="1588"/>
            </a:xfrm>
            <a:prstGeom prst="straightConnector1">
              <a:avLst/>
            </a:prstGeom>
            <a:noFill/>
            <a:ln w="19050">
              <a:solidFill>
                <a:srgbClr val="808080"/>
              </a:solidFill>
              <a:prstDash val="dash"/>
              <a:round/>
              <a:headEnd type="triangle" w="med" len="med"/>
              <a:tailEnd type="triangle" w="med" len="med"/>
            </a:ln>
          </p:spPr>
        </p:cxnSp>
        <p:sp>
          <p:nvSpPr>
            <p:cNvPr id="57" name="Rounded Rectangle 56"/>
            <p:cNvSpPr/>
            <p:nvPr/>
          </p:nvSpPr>
          <p:spPr bwMode="auto">
            <a:xfrm>
              <a:off x="7134225" y="1333499"/>
              <a:ext cx="714375" cy="5715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400" dirty="0">
                  <a:solidFill>
                    <a:srgbClr val="FFFFFF"/>
                  </a:solidFill>
                </a:rPr>
                <a:t>MNO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58" name="Rounded Rectangle 57"/>
            <p:cNvSpPr/>
            <p:nvPr/>
          </p:nvSpPr>
          <p:spPr bwMode="auto">
            <a:xfrm>
              <a:off x="4953000" y="1333499"/>
              <a:ext cx="714375" cy="5715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>
                  <a:solidFill>
                    <a:srgbClr val="FFFFFF"/>
                  </a:solidFill>
                </a:rPr>
                <a:t>MNO TSM 2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0487" name="Rectangle 2"/>
          <p:cNvSpPr>
            <a:spLocks noGrp="1" noChangeArrowheads="1"/>
          </p:cNvSpPr>
          <p:nvPr>
            <p:ph type="title"/>
          </p:nvPr>
        </p:nvSpPr>
        <p:spPr>
          <a:xfrm>
            <a:off x="630237" y="304800"/>
            <a:ext cx="6913563" cy="5508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Bank and Wireless Operator TSM architecture</a:t>
            </a: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82025" y="6411913"/>
            <a:ext cx="561975" cy="365125"/>
          </a:xfrm>
        </p:spPr>
        <p:txBody>
          <a:bodyPr/>
          <a:lstStyle/>
          <a:p>
            <a:pPr>
              <a:defRPr/>
            </a:pPr>
            <a:fld id="{F1963B13-7F39-42B1-89D0-7DB58663E52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ounded Rectangle 122"/>
          <p:cNvSpPr/>
          <p:nvPr/>
        </p:nvSpPr>
        <p:spPr bwMode="auto">
          <a:xfrm>
            <a:off x="6934200" y="2071048"/>
            <a:ext cx="1752600" cy="4038600"/>
          </a:xfrm>
          <a:prstGeom prst="roundRect">
            <a:avLst>
              <a:gd name="adj" fmla="val 6518"/>
            </a:avLst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Ctr="1"/>
          <a:lstStyle/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MNO TSM </a:t>
            </a:r>
            <a:r>
              <a:rPr lang="en-US" sz="1600" dirty="0" smtClean="0">
                <a:solidFill>
                  <a:schemeClr val="tx1"/>
                </a:solidFill>
              </a:rPr>
              <a:t>(Business Enabler)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0" name="Rounded Rectangle 109"/>
          <p:cNvSpPr/>
          <p:nvPr/>
        </p:nvSpPr>
        <p:spPr bwMode="auto">
          <a:xfrm>
            <a:off x="457200" y="609600"/>
            <a:ext cx="1752600" cy="5562600"/>
          </a:xfrm>
          <a:prstGeom prst="roundRect">
            <a:avLst>
              <a:gd name="adj" fmla="val 6518"/>
            </a:avLst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Ctr="1"/>
          <a:lstStyle/>
          <a:p>
            <a:pPr algn="ctr">
              <a:defRPr/>
            </a:pPr>
            <a:r>
              <a:rPr lang="en-US" sz="2000" smtClean="0">
                <a:solidFill>
                  <a:schemeClr val="tx1"/>
                </a:solidFill>
              </a:rPr>
              <a:t>Payment TSM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95" name="Rounded Rectangle 94"/>
          <p:cNvSpPr/>
          <p:nvPr/>
        </p:nvSpPr>
        <p:spPr bwMode="auto">
          <a:xfrm>
            <a:off x="995400" y="3790200"/>
            <a:ext cx="1062000" cy="705600"/>
          </a:xfrm>
          <a:prstGeom prst="roundRect">
            <a:avLst/>
          </a:prstGeom>
          <a:solidFill>
            <a:srgbClr val="FF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3085" name="Picture 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5538" y="3970338"/>
            <a:ext cx="238125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6" name="Line 45"/>
          <p:cNvSpPr>
            <a:spLocks noChangeShapeType="1"/>
          </p:cNvSpPr>
          <p:nvPr/>
        </p:nvSpPr>
        <p:spPr bwMode="auto">
          <a:xfrm>
            <a:off x="4705350" y="1352550"/>
            <a:ext cx="0" cy="48958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Text Box 47"/>
          <p:cNvSpPr txBox="1">
            <a:spLocks noChangeArrowheads="1"/>
          </p:cNvSpPr>
          <p:nvPr/>
        </p:nvSpPr>
        <p:spPr bwMode="auto">
          <a:xfrm>
            <a:off x="4900613" y="3214688"/>
            <a:ext cx="19954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/>
              <a:t>Global SE control</a:t>
            </a:r>
          </a:p>
        </p:txBody>
      </p:sp>
      <p:sp>
        <p:nvSpPr>
          <p:cNvPr id="3088" name="Text Box 48"/>
          <p:cNvSpPr txBox="1">
            <a:spLocks noChangeArrowheads="1"/>
          </p:cNvSpPr>
          <p:nvPr/>
        </p:nvSpPr>
        <p:spPr bwMode="auto">
          <a:xfrm>
            <a:off x="4614863" y="2273300"/>
            <a:ext cx="2305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/>
              <a:t>MNO global</a:t>
            </a:r>
            <a:br>
              <a:rPr lang="en-US" sz="1600"/>
            </a:br>
            <a:r>
              <a:rPr lang="en-US" sz="1600"/>
              <a:t>subscriber view</a:t>
            </a:r>
          </a:p>
        </p:txBody>
      </p:sp>
      <p:sp>
        <p:nvSpPr>
          <p:cNvPr id="3089" name="Text Box 49"/>
          <p:cNvSpPr txBox="1">
            <a:spLocks noChangeArrowheads="1"/>
          </p:cNvSpPr>
          <p:nvPr/>
        </p:nvSpPr>
        <p:spPr bwMode="auto">
          <a:xfrm>
            <a:off x="4614863" y="4673600"/>
            <a:ext cx="23050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/>
              <a:t>Single entry point</a:t>
            </a:r>
            <a:br>
              <a:rPr lang="en-US" sz="1600"/>
            </a:br>
            <a:r>
              <a:rPr lang="en-US" sz="1600"/>
              <a:t>for any TSM</a:t>
            </a:r>
          </a:p>
        </p:txBody>
      </p:sp>
      <p:sp>
        <p:nvSpPr>
          <p:cNvPr id="3090" name="Text Box 50"/>
          <p:cNvSpPr txBox="1">
            <a:spLocks noChangeArrowheads="1"/>
          </p:cNvSpPr>
          <p:nvPr/>
        </p:nvSpPr>
        <p:spPr bwMode="auto">
          <a:xfrm>
            <a:off x="4614863" y="3979863"/>
            <a:ext cx="23050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/>
              <a:t>Notifications</a:t>
            </a:r>
          </a:p>
        </p:txBody>
      </p:sp>
      <p:sp>
        <p:nvSpPr>
          <p:cNvPr id="3091" name="Text Box 74"/>
          <p:cNvSpPr txBox="1">
            <a:spLocks noChangeArrowheads="1"/>
          </p:cNvSpPr>
          <p:nvPr/>
        </p:nvSpPr>
        <p:spPr bwMode="auto">
          <a:xfrm>
            <a:off x="4614863" y="5519738"/>
            <a:ext cx="23050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/>
              <a:t>Token management </a:t>
            </a:r>
          </a:p>
        </p:txBody>
      </p:sp>
      <p:sp>
        <p:nvSpPr>
          <p:cNvPr id="3092" name="Text Box 93"/>
          <p:cNvSpPr txBox="1">
            <a:spLocks noChangeArrowheads="1"/>
          </p:cNvSpPr>
          <p:nvPr/>
        </p:nvSpPr>
        <p:spPr bwMode="auto">
          <a:xfrm>
            <a:off x="2185988" y="1487488"/>
            <a:ext cx="2305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SP Security Domain management</a:t>
            </a:r>
          </a:p>
        </p:txBody>
      </p:sp>
      <p:sp>
        <p:nvSpPr>
          <p:cNvPr id="3093" name="Text Box 94"/>
          <p:cNvSpPr txBox="1">
            <a:spLocks noChangeArrowheads="1"/>
          </p:cNvSpPr>
          <p:nvPr/>
        </p:nvSpPr>
        <p:spPr bwMode="auto">
          <a:xfrm>
            <a:off x="2185988" y="2273300"/>
            <a:ext cx="2663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Application provisioning and personalization</a:t>
            </a:r>
          </a:p>
        </p:txBody>
      </p:sp>
      <p:sp>
        <p:nvSpPr>
          <p:cNvPr id="3094" name="Text Box 95"/>
          <p:cNvSpPr txBox="1">
            <a:spLocks noChangeArrowheads="1"/>
          </p:cNvSpPr>
          <p:nvPr/>
        </p:nvSpPr>
        <p:spPr bwMode="auto">
          <a:xfrm>
            <a:off x="2185988" y="3143250"/>
            <a:ext cx="2305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Lock &amp; unlock</a:t>
            </a:r>
          </a:p>
        </p:txBody>
      </p:sp>
      <p:sp>
        <p:nvSpPr>
          <p:cNvPr id="3095" name="Text Box 96"/>
          <p:cNvSpPr txBox="1">
            <a:spLocks noChangeArrowheads="1"/>
          </p:cNvSpPr>
          <p:nvPr/>
        </p:nvSpPr>
        <p:spPr bwMode="auto">
          <a:xfrm>
            <a:off x="2185988" y="5591175"/>
            <a:ext cx="2305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End of life</a:t>
            </a:r>
          </a:p>
        </p:txBody>
      </p:sp>
      <p:sp>
        <p:nvSpPr>
          <p:cNvPr id="3096" name="Text Box 97"/>
          <p:cNvSpPr txBox="1">
            <a:spLocks noChangeArrowheads="1"/>
          </p:cNvSpPr>
          <p:nvPr/>
        </p:nvSpPr>
        <p:spPr bwMode="auto">
          <a:xfrm>
            <a:off x="2185988" y="4702175"/>
            <a:ext cx="2305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Post-perso (top-up, counter reset …)</a:t>
            </a:r>
          </a:p>
        </p:txBody>
      </p:sp>
      <p:sp>
        <p:nvSpPr>
          <p:cNvPr id="3097" name="Text Box 110"/>
          <p:cNvSpPr txBox="1">
            <a:spLocks noChangeArrowheads="1"/>
          </p:cNvSpPr>
          <p:nvPr/>
        </p:nvSpPr>
        <p:spPr bwMode="auto">
          <a:xfrm>
            <a:off x="2185988" y="3916363"/>
            <a:ext cx="2305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SE &amp; handset replacement</a:t>
            </a:r>
          </a:p>
        </p:txBody>
      </p:sp>
      <p:sp>
        <p:nvSpPr>
          <p:cNvPr id="54" name="Title 53"/>
          <p:cNvSpPr>
            <a:spLocks noGrp="1"/>
          </p:cNvSpPr>
          <p:nvPr>
            <p:ph type="title"/>
          </p:nvPr>
        </p:nvSpPr>
        <p:spPr>
          <a:xfrm>
            <a:off x="538162" y="76200"/>
            <a:ext cx="8224837" cy="55086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FFC000"/>
                </a:solidFill>
              </a:rPr>
              <a:t>SP-TSM and MNO TSM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Roles and responsibilities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100" name="Text Box 93"/>
          <p:cNvSpPr txBox="1">
            <a:spLocks noChangeArrowheads="1"/>
          </p:cNvSpPr>
          <p:nvPr/>
        </p:nvSpPr>
        <p:spPr bwMode="auto">
          <a:xfrm>
            <a:off x="2195513" y="785813"/>
            <a:ext cx="2019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SP global subscriber view</a:t>
            </a:r>
          </a:p>
        </p:txBody>
      </p:sp>
      <p:sp>
        <p:nvSpPr>
          <p:cNvPr id="90" name="Rounded Rectangle 89"/>
          <p:cNvSpPr/>
          <p:nvPr/>
        </p:nvSpPr>
        <p:spPr bwMode="auto">
          <a:xfrm>
            <a:off x="995400" y="742200"/>
            <a:ext cx="1062000" cy="705600"/>
          </a:xfrm>
          <a:prstGeom prst="roundRect">
            <a:avLst/>
          </a:prstGeom>
          <a:solidFill>
            <a:srgbClr val="FF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3105" name="Picture 55" descr="user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2538" y="819150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Rounded Rectangle 91"/>
          <p:cNvSpPr/>
          <p:nvPr/>
        </p:nvSpPr>
        <p:spPr bwMode="auto">
          <a:xfrm>
            <a:off x="995400" y="1504200"/>
            <a:ext cx="1062000" cy="705600"/>
          </a:xfrm>
          <a:prstGeom prst="roundRect">
            <a:avLst/>
          </a:prstGeom>
          <a:solidFill>
            <a:srgbClr val="FF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r">
              <a:defRPr/>
            </a:pPr>
            <a:r>
              <a:rPr lang="en-US" b="1">
                <a:solidFill>
                  <a:schemeClr val="bg1"/>
                </a:solidFill>
              </a:rPr>
              <a:t>SD</a:t>
            </a:r>
            <a:r>
              <a:rPr lang="en-US" b="1" baseline="-25000">
                <a:solidFill>
                  <a:schemeClr val="bg1"/>
                </a:solidFill>
              </a:rPr>
              <a:t>SP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3" name="Rounded Rectangle 92"/>
          <p:cNvSpPr/>
          <p:nvPr/>
        </p:nvSpPr>
        <p:spPr bwMode="auto">
          <a:xfrm>
            <a:off x="995400" y="2266200"/>
            <a:ext cx="1062000" cy="705600"/>
          </a:xfrm>
          <a:prstGeom prst="roundRect">
            <a:avLst/>
          </a:prstGeom>
          <a:solidFill>
            <a:srgbClr val="FF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4" name="Rounded Rectangle 93"/>
          <p:cNvSpPr/>
          <p:nvPr/>
        </p:nvSpPr>
        <p:spPr bwMode="auto">
          <a:xfrm>
            <a:off x="995400" y="3028200"/>
            <a:ext cx="1062000" cy="705600"/>
          </a:xfrm>
          <a:prstGeom prst="roundRect">
            <a:avLst/>
          </a:prstGeom>
          <a:solidFill>
            <a:srgbClr val="FF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6" name="Rounded Rectangle 95"/>
          <p:cNvSpPr/>
          <p:nvPr/>
        </p:nvSpPr>
        <p:spPr bwMode="auto">
          <a:xfrm>
            <a:off x="995400" y="4552200"/>
            <a:ext cx="1062000" cy="705600"/>
          </a:xfrm>
          <a:prstGeom prst="roundRect">
            <a:avLst/>
          </a:prstGeom>
          <a:solidFill>
            <a:srgbClr val="FF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</a:rPr>
              <a:t>012...012</a:t>
            </a:r>
          </a:p>
        </p:txBody>
      </p:sp>
      <p:sp>
        <p:nvSpPr>
          <p:cNvPr id="97" name="Rounded Rectangle 96"/>
          <p:cNvSpPr/>
          <p:nvPr/>
        </p:nvSpPr>
        <p:spPr bwMode="auto">
          <a:xfrm>
            <a:off x="995400" y="5314200"/>
            <a:ext cx="1062000" cy="705600"/>
          </a:xfrm>
          <a:prstGeom prst="roundRect">
            <a:avLst/>
          </a:prstGeom>
          <a:solidFill>
            <a:srgbClr val="FF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254125" y="5391150"/>
          <a:ext cx="517525" cy="517525"/>
        </p:xfrm>
        <a:graphic>
          <a:graphicData uri="http://schemas.openxmlformats.org/presentationml/2006/ole">
            <p:oleObj spid="_x0000_s1026" name="Photo Editor Photo" r:id="rId6" imgW="685714" imgH="685714" progId="">
              <p:embed/>
            </p:oleObj>
          </a:graphicData>
        </a:graphic>
      </p:graphicFrame>
      <p:sp>
        <p:nvSpPr>
          <p:cNvPr id="3121" name="AutoShape 92"/>
          <p:cNvSpPr>
            <a:spLocks noChangeArrowheads="1"/>
          </p:cNvSpPr>
          <p:nvPr/>
        </p:nvSpPr>
        <p:spPr bwMode="auto">
          <a:xfrm>
            <a:off x="1787525" y="4740275"/>
            <a:ext cx="198438" cy="365125"/>
          </a:xfrm>
          <a:prstGeom prst="curvedLeftArrow">
            <a:avLst>
              <a:gd name="adj1" fmla="val 36800"/>
              <a:gd name="adj2" fmla="val 73600"/>
              <a:gd name="adj3" fmla="val 33333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122" name="Picture 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1638" y="3867150"/>
            <a:ext cx="238125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23" name="Line 70"/>
          <p:cNvSpPr>
            <a:spLocks noChangeShapeType="1"/>
          </p:cNvSpPr>
          <p:nvPr/>
        </p:nvSpPr>
        <p:spPr bwMode="auto">
          <a:xfrm flipV="1">
            <a:off x="1362075" y="4032250"/>
            <a:ext cx="304800" cy="152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24" name="Text Box 69"/>
          <p:cNvSpPr txBox="1">
            <a:spLocks noChangeArrowheads="1"/>
          </p:cNvSpPr>
          <p:nvPr/>
        </p:nvSpPr>
        <p:spPr bwMode="auto">
          <a:xfrm>
            <a:off x="995363" y="3841750"/>
            <a:ext cx="38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X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022350" y="3148013"/>
          <a:ext cx="534988" cy="534987"/>
        </p:xfrm>
        <a:graphic>
          <a:graphicData uri="http://schemas.openxmlformats.org/presentationml/2006/ole">
            <p:oleObj spid="_x0000_s1027" name="Photo Editor Photo" r:id="rId7" imgW="457143" imgH="457143" progId="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528763" y="3041650"/>
          <a:ext cx="457200" cy="457200"/>
        </p:xfrm>
        <a:graphic>
          <a:graphicData uri="http://schemas.openxmlformats.org/presentationml/2006/ole">
            <p:oleObj spid="_x0000_s1028" name="Photo Editor Photo" r:id="rId8" imgW="457143" imgH="457143" progId="">
              <p:embed/>
            </p:oleObj>
          </a:graphicData>
        </a:graphic>
      </p:graphicFrame>
      <p:pic>
        <p:nvPicPr>
          <p:cNvPr id="3125" name="Picture 107" descr="j043155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08088" y="2446338"/>
            <a:ext cx="4587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6" name="Picture 108" descr="j043155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52563" y="2293938"/>
            <a:ext cx="4587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7" name="Picture 73" descr="791-key_up_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1563" y="1581150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" name="Rounded Rectangle 110"/>
          <p:cNvSpPr/>
          <p:nvPr/>
        </p:nvSpPr>
        <p:spPr bwMode="auto">
          <a:xfrm>
            <a:off x="7086600" y="2209800"/>
            <a:ext cx="1062000" cy="7056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3131" name="Picture 55" descr="user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3775" y="2286000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" name="Rounded Rectangle 112"/>
          <p:cNvSpPr/>
          <p:nvPr/>
        </p:nvSpPr>
        <p:spPr bwMode="auto">
          <a:xfrm>
            <a:off x="7091400" y="2971800"/>
            <a:ext cx="1062000" cy="7056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3135" name="Picture 60" descr="tn_Certificate_Check"/>
          <p:cNvPicPr>
            <a:picLocks noChangeAspect="1" noChangeArrowheads="1"/>
          </p:cNvPicPr>
          <p:nvPr/>
        </p:nvPicPr>
        <p:blipFill>
          <a:blip r:embed="rId11" cstate="print"/>
          <a:srcRect l="19583" t="20416" r="19063" b="18124"/>
          <a:stretch>
            <a:fillRect/>
          </a:stretch>
        </p:blipFill>
        <p:spPr bwMode="auto">
          <a:xfrm>
            <a:off x="7416800" y="3122613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Rounded Rectangle 114"/>
          <p:cNvSpPr/>
          <p:nvPr/>
        </p:nvSpPr>
        <p:spPr bwMode="auto">
          <a:xfrm>
            <a:off x="7086600" y="3733800"/>
            <a:ext cx="1062000" cy="7056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16" name="Rounded Rectangle 115"/>
          <p:cNvSpPr/>
          <p:nvPr/>
        </p:nvSpPr>
        <p:spPr bwMode="auto">
          <a:xfrm>
            <a:off x="7086600" y="4495800"/>
            <a:ext cx="1062000" cy="7056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17" name="Rounded Rectangle 116"/>
          <p:cNvSpPr/>
          <p:nvPr/>
        </p:nvSpPr>
        <p:spPr bwMode="auto">
          <a:xfrm>
            <a:off x="7086600" y="5257800"/>
            <a:ext cx="1062000" cy="7056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3145" name="Picture 65" descr="732-outline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54888" y="3810000"/>
            <a:ext cx="569912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46" name="AutoShape 75"/>
          <p:cNvSpPr>
            <a:spLocks noChangeArrowheads="1"/>
          </p:cNvSpPr>
          <p:nvPr/>
        </p:nvSpPr>
        <p:spPr bwMode="auto">
          <a:xfrm>
            <a:off x="7239000" y="4648200"/>
            <a:ext cx="685800" cy="381000"/>
          </a:xfrm>
          <a:prstGeom prst="leftRightArrow">
            <a:avLst>
              <a:gd name="adj1" fmla="val 50000"/>
              <a:gd name="adj2" fmla="val 36000"/>
            </a:avLst>
          </a:prstGeom>
          <a:solidFill>
            <a:srgbClr val="00CC00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147" name="Picture 1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72400" y="5410200"/>
            <a:ext cx="3048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3148" name="Straight Arrow Connector 92"/>
          <p:cNvCxnSpPr>
            <a:cxnSpLocks noChangeShapeType="1"/>
          </p:cNvCxnSpPr>
          <p:nvPr/>
        </p:nvCxnSpPr>
        <p:spPr bwMode="auto">
          <a:xfrm flipV="1">
            <a:off x="7518400" y="5562600"/>
            <a:ext cx="228600" cy="1524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arrow" w="med" len="med"/>
          </a:ln>
        </p:spPr>
      </p:cxnSp>
      <p:pic>
        <p:nvPicPr>
          <p:cNvPr id="3149" name="Picture 12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39000" y="5562600"/>
            <a:ext cx="3048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82025" y="6411913"/>
            <a:ext cx="5619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1963B13-7F39-42B1-89D0-7DB58663E52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3" descr="60%"/>
          <p:cNvSpPr>
            <a:spLocks noChangeArrowheads="1"/>
          </p:cNvSpPr>
          <p:nvPr/>
        </p:nvSpPr>
        <p:spPr bwMode="auto">
          <a:xfrm>
            <a:off x="3779912" y="1629917"/>
            <a:ext cx="2016224" cy="2808312"/>
          </a:xfrm>
          <a:prstGeom prst="rect">
            <a:avLst/>
          </a:prstGeom>
          <a:pattFill prst="pct60">
            <a:fgClr>
              <a:srgbClr val="FFFF99"/>
            </a:fgClr>
            <a:bgClr>
              <a:schemeClr val="bg1"/>
            </a:bgClr>
          </a:pattFill>
          <a:ln w="9525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152400" y="1252538"/>
            <a:ext cx="3352800" cy="4462462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 sz="1200">
              <a:ea typeface="ＭＳ Ｐゴシック" pitchFamily="34" charset="-128"/>
            </a:endParaRPr>
          </a:p>
          <a:p>
            <a:pPr algn="ctr" eaLnBrk="0" hangingPunct="0"/>
            <a:endParaRPr lang="en-US" sz="1200">
              <a:ea typeface="ＭＳ Ｐゴシック" pitchFamily="34" charset="-128"/>
            </a:endParaRPr>
          </a:p>
          <a:p>
            <a:pPr algn="ctr" eaLnBrk="0" hangingPunct="0"/>
            <a:endParaRPr lang="en-US" sz="1200">
              <a:ea typeface="ＭＳ Ｐゴシック" pitchFamily="34" charset="-128"/>
            </a:endParaRPr>
          </a:p>
          <a:p>
            <a:pPr algn="ctr" eaLnBrk="0" hangingPunct="0"/>
            <a:endParaRPr lang="en-US" sz="1200">
              <a:ea typeface="ＭＳ Ｐゴシック" pitchFamily="34" charset="-128"/>
            </a:endParaRPr>
          </a:p>
          <a:p>
            <a:pPr algn="ctr" eaLnBrk="0" hangingPunct="0"/>
            <a:endParaRPr lang="en-US" sz="1200">
              <a:ea typeface="ＭＳ Ｐゴシック" pitchFamily="34" charset="-128"/>
            </a:endParaRPr>
          </a:p>
          <a:p>
            <a:pPr algn="ctr" eaLnBrk="0" hangingPunct="0"/>
            <a:endParaRPr lang="en-US" sz="1200">
              <a:ea typeface="ＭＳ Ｐゴシック" pitchFamily="34" charset="-128"/>
            </a:endParaRPr>
          </a:p>
          <a:p>
            <a:pPr algn="ctr" eaLnBrk="0" hangingPunct="0"/>
            <a:endParaRPr lang="en-US" sz="1200">
              <a:ea typeface="ＭＳ Ｐゴシック" pitchFamily="34" charset="-128"/>
            </a:endParaRPr>
          </a:p>
          <a:p>
            <a:pPr algn="ctr" eaLnBrk="0" hangingPunct="0"/>
            <a:endParaRPr lang="en-US" sz="1200">
              <a:ea typeface="ＭＳ Ｐゴシック" pitchFamily="34" charset="-128"/>
            </a:endParaRPr>
          </a:p>
          <a:p>
            <a:pPr algn="ctr" eaLnBrk="0" hangingPunct="0"/>
            <a:endParaRPr lang="en-US" sz="1200">
              <a:ea typeface="ＭＳ Ｐゴシック" pitchFamily="34" charset="-128"/>
            </a:endParaRPr>
          </a:p>
          <a:p>
            <a:pPr algn="ctr" eaLnBrk="0" hangingPunct="0"/>
            <a:endParaRPr lang="en-US" sz="700">
              <a:ea typeface="ＭＳ Ｐゴシック" pitchFamily="34" charset="-128"/>
            </a:endParaRPr>
          </a:p>
          <a:p>
            <a:pPr algn="ctr" eaLnBrk="0" hangingPunct="0"/>
            <a:endParaRPr lang="en-US" sz="1200">
              <a:ea typeface="ＭＳ Ｐゴシック" pitchFamily="34" charset="-128"/>
            </a:endParaRPr>
          </a:p>
          <a:p>
            <a:pPr algn="ctr" eaLnBrk="0" hangingPunct="0"/>
            <a:endParaRPr lang="en-US" sz="1200">
              <a:ea typeface="ＭＳ Ｐゴシック" pitchFamily="34" charset="-128"/>
            </a:endParaRPr>
          </a:p>
          <a:p>
            <a:pPr algn="ctr" eaLnBrk="0" hangingPunct="0"/>
            <a:endParaRPr lang="en-US" sz="1200">
              <a:ea typeface="ＭＳ Ｐゴシック" pitchFamily="34" charset="-128"/>
            </a:endParaRPr>
          </a:p>
          <a:p>
            <a:pPr algn="ctr" eaLnBrk="0" hangingPunct="0"/>
            <a:endParaRPr lang="en-US" sz="1200">
              <a:ea typeface="ＭＳ Ｐゴシック" pitchFamily="34" charset="-128"/>
            </a:endParaRPr>
          </a:p>
          <a:p>
            <a:pPr algn="ctr" eaLnBrk="0" hangingPunct="0"/>
            <a:endParaRPr lang="en-US" sz="1200">
              <a:ea typeface="ＭＳ Ｐゴシック" pitchFamily="34" charset="-128"/>
            </a:endParaRPr>
          </a:p>
          <a:p>
            <a:pPr algn="ctr" eaLnBrk="0" hangingPunct="0"/>
            <a:endParaRPr lang="en-US" sz="1200">
              <a:ea typeface="ＭＳ Ｐゴシック" pitchFamily="34" charset="-128"/>
            </a:endParaRPr>
          </a:p>
          <a:p>
            <a:pPr algn="ctr" eaLnBrk="0" hangingPunct="0"/>
            <a:endParaRPr lang="en-US" sz="1200">
              <a:ea typeface="ＭＳ Ｐゴシック" pitchFamily="34" charset="-128"/>
            </a:endParaRPr>
          </a:p>
          <a:p>
            <a:pPr algn="ctr" eaLnBrk="0" hangingPunct="0"/>
            <a:endParaRPr lang="en-US" sz="1200">
              <a:ea typeface="ＭＳ Ｐゴシック" pitchFamily="34" charset="-128"/>
            </a:endParaRPr>
          </a:p>
          <a:p>
            <a:pPr algn="ctr" eaLnBrk="0" hangingPunct="0"/>
            <a:endParaRPr lang="en-US" sz="1200">
              <a:ea typeface="ＭＳ Ｐゴシック" pitchFamily="34" charset="-128"/>
            </a:endParaRPr>
          </a:p>
          <a:p>
            <a:pPr algn="ctr" eaLnBrk="0" hangingPunct="0"/>
            <a:endParaRPr lang="en-US" sz="1200">
              <a:ea typeface="ＭＳ Ｐゴシック" pitchFamily="34" charset="-128"/>
            </a:endParaRPr>
          </a:p>
          <a:p>
            <a:pPr algn="ctr" eaLnBrk="0" hangingPunct="0"/>
            <a:endParaRPr lang="en-US" sz="1200">
              <a:ea typeface="ＭＳ Ｐゴシック" pitchFamily="34" charset="-128"/>
            </a:endParaRPr>
          </a:p>
          <a:p>
            <a:pPr algn="ctr" eaLnBrk="0" hangingPunct="0"/>
            <a:endParaRPr lang="fr-FR" sz="1200">
              <a:ea typeface="ＭＳ Ｐゴシック" pitchFamily="34" charset="-128"/>
            </a:endParaRPr>
          </a:p>
          <a:p>
            <a:pPr algn="ctr" eaLnBrk="0" hangingPunct="0"/>
            <a:endParaRPr lang="fr-FR" sz="1200">
              <a:ea typeface="ＭＳ Ｐゴシック" pitchFamily="34" charset="-128"/>
            </a:endParaRPr>
          </a:p>
          <a:p>
            <a:pPr algn="ctr" eaLnBrk="0" hangingPunct="0"/>
            <a:r>
              <a:rPr lang="en-US" sz="1200">
                <a:ea typeface="ＭＳ Ｐゴシック" pitchFamily="34" charset="-128"/>
              </a:rPr>
              <a:t>Bank backend systems</a:t>
            </a:r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538163" y="401638"/>
            <a:ext cx="7962900" cy="5508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Little bit more detail</a:t>
            </a:r>
            <a:endParaRPr lang="en-US" sz="2000" dirty="0" smtClean="0">
              <a:solidFill>
                <a:srgbClr val="FFC000"/>
              </a:solidFill>
            </a:endParaRPr>
          </a:p>
        </p:txBody>
      </p:sp>
      <p:sp>
        <p:nvSpPr>
          <p:cNvPr id="21508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82025" y="6411913"/>
            <a:ext cx="56197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7847142-BAF8-43DF-9386-2D7066985681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1510" name="Text Box 96"/>
          <p:cNvSpPr txBox="1">
            <a:spLocks noChangeArrowheads="1"/>
          </p:cNvSpPr>
          <p:nvPr/>
        </p:nvSpPr>
        <p:spPr bwMode="auto">
          <a:xfrm>
            <a:off x="7486650" y="1534566"/>
            <a:ext cx="431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zh-CN" sz="1600" b="1">
                <a:solidFill>
                  <a:schemeClr val="bg1"/>
                </a:solidFill>
                <a:ea typeface="SimSun" pitchFamily="2" charset="-122"/>
              </a:rPr>
              <a:t>NBE</a:t>
            </a:r>
          </a:p>
        </p:txBody>
      </p:sp>
      <p:sp>
        <p:nvSpPr>
          <p:cNvPr id="21512" name="Text Box 34"/>
          <p:cNvSpPr txBox="1">
            <a:spLocks noChangeArrowheads="1"/>
          </p:cNvSpPr>
          <p:nvPr/>
        </p:nvSpPr>
        <p:spPr bwMode="auto">
          <a:xfrm>
            <a:off x="1676400" y="2679303"/>
            <a:ext cx="1643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 smtClean="0"/>
              <a:t>Post-issuance </a:t>
            </a:r>
            <a:r>
              <a:rPr lang="en-US" sz="800" b="1" dirty="0"/>
              <a:t>event from </a:t>
            </a:r>
            <a:r>
              <a:rPr lang="en-US" sz="800" b="1" dirty="0" smtClean="0"/>
              <a:t>CMS or SVA </a:t>
            </a:r>
            <a:r>
              <a:rPr lang="en-US" sz="800" b="1" dirty="0"/>
              <a:t>/ Customer Service / </a:t>
            </a:r>
            <a:r>
              <a:rPr lang="en-US" sz="800" b="1" dirty="0" smtClean="0"/>
              <a:t>Internet</a:t>
            </a:r>
            <a:endParaRPr lang="en-US" sz="800" b="1" dirty="0"/>
          </a:p>
        </p:txBody>
      </p:sp>
      <p:sp>
        <p:nvSpPr>
          <p:cNvPr id="21513" name="Text Box 40"/>
          <p:cNvSpPr txBox="1">
            <a:spLocks noChangeArrowheads="1"/>
          </p:cNvSpPr>
          <p:nvPr/>
        </p:nvSpPr>
        <p:spPr bwMode="auto">
          <a:xfrm>
            <a:off x="1619672" y="3212976"/>
            <a:ext cx="16299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800" b="1" dirty="0"/>
              <a:t>Notification </a:t>
            </a:r>
            <a:r>
              <a:rPr lang="en-US" sz="800" b="1" dirty="0" smtClean="0"/>
              <a:t>of </a:t>
            </a:r>
            <a:r>
              <a:rPr lang="en-US" sz="800" b="1" dirty="0"/>
              <a:t>post-issuance</a:t>
            </a:r>
            <a:br>
              <a:rPr lang="en-US" sz="800" b="1" dirty="0"/>
            </a:br>
            <a:r>
              <a:rPr lang="en-US" sz="800" b="1" dirty="0" smtClean="0"/>
              <a:t>events </a:t>
            </a:r>
            <a:r>
              <a:rPr lang="en-US" sz="800" b="1" dirty="0"/>
              <a:t>from customer </a:t>
            </a:r>
            <a:r>
              <a:rPr lang="en-US" sz="800" b="1" dirty="0" smtClean="0"/>
              <a:t>handset or MNO</a:t>
            </a:r>
            <a:endParaRPr lang="en-US" sz="800" b="1" dirty="0"/>
          </a:p>
          <a:p>
            <a:pPr algn="r"/>
            <a:endParaRPr lang="en-US" sz="800" b="1" dirty="0"/>
          </a:p>
        </p:txBody>
      </p:sp>
      <p:sp>
        <p:nvSpPr>
          <p:cNvPr id="21514" name="Text Box 34"/>
          <p:cNvSpPr txBox="1">
            <a:spLocks noChangeArrowheads="1"/>
          </p:cNvSpPr>
          <p:nvPr/>
        </p:nvSpPr>
        <p:spPr bwMode="auto">
          <a:xfrm>
            <a:off x="2133600" y="4872038"/>
            <a:ext cx="966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b="1"/>
              <a:t>Key ceremony</a:t>
            </a:r>
            <a:br>
              <a:rPr lang="en-US" sz="800" b="1"/>
            </a:br>
            <a:r>
              <a:rPr lang="en-US" sz="800" b="1"/>
              <a:t>CAP / Auth. Key</a:t>
            </a:r>
            <a:br>
              <a:rPr lang="en-US" sz="800" b="1"/>
            </a:br>
            <a:r>
              <a:rPr lang="en-US" sz="800" b="1"/>
              <a:t>exchange</a:t>
            </a:r>
          </a:p>
        </p:txBody>
      </p:sp>
      <p:sp>
        <p:nvSpPr>
          <p:cNvPr id="21515" name="Text Box 34"/>
          <p:cNvSpPr txBox="1">
            <a:spLocks noChangeArrowheads="1"/>
          </p:cNvSpPr>
          <p:nvPr/>
        </p:nvSpPr>
        <p:spPr bwMode="auto">
          <a:xfrm>
            <a:off x="2130425" y="4343400"/>
            <a:ext cx="917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b="1"/>
              <a:t>Key ceremony</a:t>
            </a:r>
            <a:br>
              <a:rPr lang="en-US" sz="800" b="1"/>
            </a:br>
            <a:r>
              <a:rPr lang="en-US" sz="800" b="1"/>
              <a:t>Payment MKey</a:t>
            </a:r>
            <a:br>
              <a:rPr lang="en-US" sz="800" b="1"/>
            </a:br>
            <a:r>
              <a:rPr lang="en-US" sz="800" b="1"/>
              <a:t>exchange</a:t>
            </a:r>
          </a:p>
        </p:txBody>
      </p:sp>
      <p:sp>
        <p:nvSpPr>
          <p:cNvPr id="21516" name="Text Box 34"/>
          <p:cNvSpPr txBox="1">
            <a:spLocks noChangeArrowheads="1"/>
          </p:cNvSpPr>
          <p:nvPr/>
        </p:nvSpPr>
        <p:spPr bwMode="auto">
          <a:xfrm>
            <a:off x="2225675" y="6019800"/>
            <a:ext cx="746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b="1"/>
              <a:t>For GP2.2A</a:t>
            </a:r>
            <a:br>
              <a:rPr lang="en-US" sz="800" b="1"/>
            </a:br>
            <a:r>
              <a:rPr lang="en-US" sz="800" b="1"/>
              <a:t>SE only</a:t>
            </a:r>
          </a:p>
        </p:txBody>
      </p:sp>
      <p:sp>
        <p:nvSpPr>
          <p:cNvPr id="21517" name="Text Box 34"/>
          <p:cNvSpPr txBox="1">
            <a:spLocks noChangeArrowheads="1"/>
          </p:cNvSpPr>
          <p:nvPr/>
        </p:nvSpPr>
        <p:spPr bwMode="auto">
          <a:xfrm>
            <a:off x="1752600" y="1556792"/>
            <a:ext cx="15232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b="1" dirty="0" smtClean="0"/>
              <a:t>Prepare and transfer mobile card input file</a:t>
            </a:r>
            <a:endParaRPr lang="en-US" sz="800" b="1" dirty="0"/>
          </a:p>
        </p:txBody>
      </p:sp>
      <p:sp>
        <p:nvSpPr>
          <p:cNvPr id="21518" name="Text Box 28"/>
          <p:cNvSpPr txBox="1">
            <a:spLocks noChangeArrowheads="1"/>
          </p:cNvSpPr>
          <p:nvPr/>
        </p:nvSpPr>
        <p:spPr bwMode="auto">
          <a:xfrm>
            <a:off x="4343400" y="5522194"/>
            <a:ext cx="849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Customer</a:t>
            </a:r>
            <a:br>
              <a:rPr lang="en-US" sz="1200"/>
            </a:br>
            <a:r>
              <a:rPr lang="en-US" sz="1200"/>
              <a:t>Handset</a:t>
            </a:r>
          </a:p>
        </p:txBody>
      </p:sp>
      <p:pic>
        <p:nvPicPr>
          <p:cNvPr id="21519" name="Picture 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0588" y="5165007"/>
            <a:ext cx="238125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0" name="Line 53"/>
          <p:cNvSpPr>
            <a:spLocks noChangeShapeType="1"/>
          </p:cNvSpPr>
          <p:nvPr/>
        </p:nvSpPr>
        <p:spPr bwMode="auto">
          <a:xfrm flipV="1">
            <a:off x="4724400" y="3718447"/>
            <a:ext cx="0" cy="1439862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1521" name="Text Box 40"/>
          <p:cNvSpPr txBox="1">
            <a:spLocks noChangeArrowheads="1"/>
          </p:cNvSpPr>
          <p:nvPr/>
        </p:nvSpPr>
        <p:spPr bwMode="auto">
          <a:xfrm>
            <a:off x="3509963" y="4673401"/>
            <a:ext cx="12144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800" b="1" dirty="0"/>
              <a:t>Real time</a:t>
            </a:r>
            <a:br>
              <a:rPr lang="en-US" sz="800" b="1" dirty="0"/>
            </a:br>
            <a:r>
              <a:rPr lang="en-US" sz="800" b="1" dirty="0"/>
              <a:t>transmission of post-issuance</a:t>
            </a:r>
            <a:br>
              <a:rPr lang="en-US" sz="800" b="1" dirty="0"/>
            </a:br>
            <a:r>
              <a:rPr lang="en-US" sz="800" b="1" dirty="0"/>
              <a:t>event from customer handset (OTA channel)</a:t>
            </a:r>
          </a:p>
          <a:p>
            <a:pPr algn="r"/>
            <a:endParaRPr lang="en-US" sz="800" b="1" dirty="0"/>
          </a:p>
        </p:txBody>
      </p:sp>
      <p:sp>
        <p:nvSpPr>
          <p:cNvPr id="21522" name="Line 53"/>
          <p:cNvSpPr>
            <a:spLocks noChangeShapeType="1"/>
          </p:cNvSpPr>
          <p:nvPr/>
        </p:nvSpPr>
        <p:spPr bwMode="auto">
          <a:xfrm flipH="1">
            <a:off x="4876800" y="3718447"/>
            <a:ext cx="0" cy="1439862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1523" name="Text Box 40"/>
          <p:cNvSpPr txBox="1">
            <a:spLocks noChangeArrowheads="1"/>
          </p:cNvSpPr>
          <p:nvPr/>
        </p:nvSpPr>
        <p:spPr bwMode="auto">
          <a:xfrm>
            <a:off x="4881563" y="4492254"/>
            <a:ext cx="1214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/>
              <a:t>Post-issuance events from back-end (OTA channel)</a:t>
            </a:r>
          </a:p>
          <a:p>
            <a:endParaRPr lang="en-US" sz="800" b="1"/>
          </a:p>
        </p:txBody>
      </p:sp>
      <p:sp>
        <p:nvSpPr>
          <p:cNvPr id="75" name="Rounded Rectangle 74"/>
          <p:cNvSpPr/>
          <p:nvPr/>
        </p:nvSpPr>
        <p:spPr bwMode="auto">
          <a:xfrm>
            <a:off x="4200521" y="2287307"/>
            <a:ext cx="1285879" cy="1430842"/>
          </a:xfrm>
          <a:prstGeom prst="roundRect">
            <a:avLst/>
          </a:prstGeom>
          <a:solidFill>
            <a:srgbClr val="FF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 smtClean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en-US" dirty="0" err="1" smtClean="0">
                <a:solidFill>
                  <a:srgbClr val="FFFFFF"/>
                </a:solidFill>
              </a:rPr>
              <a:t>PaymentTSM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6300192" y="1765986"/>
            <a:ext cx="1100740" cy="655821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MNO TSM 1 (Business Enabler)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6300192" y="3430117"/>
            <a:ext cx="1100740" cy="655821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MNO TSM 2 (Business Enabler)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1534" name="AutoShape 38"/>
          <p:cNvCxnSpPr>
            <a:cxnSpLocks noChangeShapeType="1"/>
          </p:cNvCxnSpPr>
          <p:nvPr/>
        </p:nvCxnSpPr>
        <p:spPr bwMode="auto">
          <a:xfrm flipV="1">
            <a:off x="7400925" y="2090019"/>
            <a:ext cx="304800" cy="3175"/>
          </a:xfrm>
          <a:prstGeom prst="straightConnector1">
            <a:avLst/>
          </a:prstGeom>
          <a:noFill/>
          <a:ln w="12700">
            <a:solidFill>
              <a:srgbClr val="660066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1535" name="AutoShape 38"/>
          <p:cNvCxnSpPr>
            <a:cxnSpLocks noChangeShapeType="1"/>
          </p:cNvCxnSpPr>
          <p:nvPr/>
        </p:nvCxnSpPr>
        <p:spPr bwMode="auto">
          <a:xfrm>
            <a:off x="7400925" y="3757325"/>
            <a:ext cx="304800" cy="4763"/>
          </a:xfrm>
          <a:prstGeom prst="straightConnector1">
            <a:avLst/>
          </a:prstGeom>
          <a:noFill/>
          <a:ln w="12700">
            <a:solidFill>
              <a:srgbClr val="660066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85" name="Rounded Rectangle 84"/>
          <p:cNvSpPr/>
          <p:nvPr/>
        </p:nvSpPr>
        <p:spPr>
          <a:xfrm>
            <a:off x="7705716" y="1804082"/>
            <a:ext cx="1285884" cy="571504"/>
          </a:xfrm>
          <a:prstGeom prst="roundRect">
            <a:avLst/>
          </a:prstGeom>
          <a:solidFill>
            <a:schemeClr val="bg1"/>
          </a:solidFill>
          <a:ln w="12700"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>
                <a:solidFill>
                  <a:schemeClr val="tx1"/>
                </a:solidFill>
              </a:rPr>
              <a:t>MNO 1</a:t>
            </a:r>
          </a:p>
          <a:p>
            <a:pPr algn="ctr">
              <a:defRPr/>
            </a:pPr>
            <a:r>
              <a:rPr lang="en-US" sz="1050">
                <a:solidFill>
                  <a:schemeClr val="tx1"/>
                </a:solidFill>
              </a:rPr>
              <a:t>Backend System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7705732" y="3476338"/>
            <a:ext cx="1285884" cy="571504"/>
          </a:xfrm>
          <a:prstGeom prst="roundRect">
            <a:avLst/>
          </a:prstGeom>
          <a:solidFill>
            <a:schemeClr val="bg1"/>
          </a:solidFill>
          <a:ln w="12700"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MNO 2</a:t>
            </a:r>
          </a:p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</a:rPr>
              <a:t>Backend System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1542" name="AutoShape 51"/>
          <p:cNvCxnSpPr>
            <a:cxnSpLocks noChangeShapeType="1"/>
            <a:stCxn id="75" idx="3"/>
            <a:endCxn id="78" idx="1"/>
          </p:cNvCxnSpPr>
          <p:nvPr/>
        </p:nvCxnSpPr>
        <p:spPr bwMode="auto">
          <a:xfrm flipV="1">
            <a:off x="5486400" y="2093897"/>
            <a:ext cx="813792" cy="908831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21543" name="AutoShape 51"/>
          <p:cNvCxnSpPr>
            <a:cxnSpLocks noChangeShapeType="1"/>
            <a:stCxn id="75" idx="3"/>
            <a:endCxn id="79" idx="1"/>
          </p:cNvCxnSpPr>
          <p:nvPr/>
        </p:nvCxnSpPr>
        <p:spPr bwMode="auto">
          <a:xfrm>
            <a:off x="5486400" y="3002728"/>
            <a:ext cx="813792" cy="75530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21544" name="Text Box 52"/>
          <p:cNvSpPr txBox="1">
            <a:spLocks noChangeArrowheads="1"/>
          </p:cNvSpPr>
          <p:nvPr/>
        </p:nvSpPr>
        <p:spPr bwMode="auto">
          <a:xfrm>
            <a:off x="5852938" y="2634254"/>
            <a:ext cx="879302" cy="553998"/>
          </a:xfrm>
          <a:prstGeom prst="rect">
            <a:avLst/>
          </a:prstGeom>
          <a:solidFill>
            <a:schemeClr val="bg1">
              <a:alpha val="67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lIns="36000" rIns="36000">
            <a:spAutoFit/>
          </a:bodyPr>
          <a:lstStyle/>
          <a:p>
            <a:pPr algn="ctr" eaLnBrk="0" hangingPunct="0"/>
            <a:r>
              <a:rPr lang="en-US" sz="1000" dirty="0">
                <a:solidFill>
                  <a:srgbClr val="0033CC"/>
                </a:solidFill>
              </a:rPr>
              <a:t>GP TSM</a:t>
            </a:r>
          </a:p>
          <a:p>
            <a:pPr algn="ctr" eaLnBrk="0" hangingPunct="0"/>
            <a:r>
              <a:rPr lang="en-US" sz="1000" dirty="0">
                <a:solidFill>
                  <a:srgbClr val="0033CC"/>
                </a:solidFill>
              </a:rPr>
              <a:t>Messaging </a:t>
            </a:r>
            <a:r>
              <a:rPr lang="en-US" sz="1000" dirty="0" smtClean="0">
                <a:solidFill>
                  <a:srgbClr val="0033CC"/>
                </a:solidFill>
              </a:rPr>
              <a:t>or</a:t>
            </a:r>
            <a:br>
              <a:rPr lang="en-US" sz="1000" dirty="0" smtClean="0">
                <a:solidFill>
                  <a:srgbClr val="0033CC"/>
                </a:solidFill>
              </a:rPr>
            </a:br>
            <a:r>
              <a:rPr lang="en-US" sz="1000" dirty="0" smtClean="0">
                <a:solidFill>
                  <a:srgbClr val="0033CC"/>
                </a:solidFill>
              </a:rPr>
              <a:t>AFSCM API</a:t>
            </a:r>
            <a:endParaRPr lang="en-US" sz="1000" dirty="0">
              <a:solidFill>
                <a:srgbClr val="0033CC"/>
              </a:solidFill>
            </a:endParaRPr>
          </a:p>
        </p:txBody>
      </p:sp>
      <p:pic>
        <p:nvPicPr>
          <p:cNvPr id="21545" name="Picture 53" descr="head_lef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r="16667" b="-60759"/>
          <a:stretch>
            <a:fillRect/>
          </a:stretch>
        </p:blipFill>
        <p:spPr bwMode="auto">
          <a:xfrm>
            <a:off x="5589240" y="3156496"/>
            <a:ext cx="11430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" name="Rounded Rectangle 106"/>
          <p:cNvSpPr/>
          <p:nvPr/>
        </p:nvSpPr>
        <p:spPr>
          <a:xfrm>
            <a:off x="457200" y="1447800"/>
            <a:ext cx="1214446" cy="914400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Bank Mainframe / </a:t>
            </a:r>
            <a:r>
              <a:rPr lang="en-US" sz="1200" dirty="0" smtClean="0">
                <a:solidFill>
                  <a:schemeClr val="tx1"/>
                </a:solidFill>
              </a:rPr>
              <a:t>Account Management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461954" y="2776538"/>
            <a:ext cx="1214446" cy="838200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Mobile Customer Workflow Manager 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21552" name="AutoShape 23"/>
          <p:cNvCxnSpPr>
            <a:cxnSpLocks noChangeShapeType="1"/>
          </p:cNvCxnSpPr>
          <p:nvPr/>
        </p:nvCxnSpPr>
        <p:spPr bwMode="auto">
          <a:xfrm rot="16200000" flipH="1">
            <a:off x="859632" y="2567781"/>
            <a:ext cx="414338" cy="3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17" name="Rounded Rectangle 116"/>
          <p:cNvSpPr/>
          <p:nvPr/>
        </p:nvSpPr>
        <p:spPr>
          <a:xfrm>
            <a:off x="457200" y="4191000"/>
            <a:ext cx="1676400" cy="349252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Authorization System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457200" y="4648200"/>
            <a:ext cx="1676400" cy="457200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OTP  / Authentication System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473075" y="5867400"/>
            <a:ext cx="1676400" cy="349252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Controlling Authority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21562" name="AutoShape 51"/>
          <p:cNvCxnSpPr>
            <a:cxnSpLocks noChangeShapeType="1"/>
            <a:stCxn id="117" idx="3"/>
            <a:endCxn id="21563" idx="1"/>
          </p:cNvCxnSpPr>
          <p:nvPr/>
        </p:nvCxnSpPr>
        <p:spPr bwMode="auto">
          <a:xfrm flipV="1">
            <a:off x="2133600" y="3270326"/>
            <a:ext cx="2057400" cy="1095300"/>
          </a:xfrm>
          <a:prstGeom prst="bentConnector3">
            <a:avLst>
              <a:gd name="adj1" fmla="val 53463"/>
            </a:avLst>
          </a:prstGeom>
          <a:noFill/>
          <a:ln w="19050">
            <a:solidFill>
              <a:srgbClr val="12AD2B"/>
            </a:solidFill>
            <a:prstDash val="sysDash"/>
            <a:miter lim="800000"/>
            <a:headEnd type="arrow" w="med" len="med"/>
            <a:tailEnd type="arrow" w="med" len="med"/>
          </a:ln>
        </p:spPr>
      </p:cxnSp>
      <p:sp>
        <p:nvSpPr>
          <p:cNvPr id="21563" name="TextBox 123"/>
          <p:cNvSpPr txBox="1">
            <a:spLocks noChangeArrowheads="1"/>
          </p:cNvSpPr>
          <p:nvPr/>
        </p:nvSpPr>
        <p:spPr bwMode="auto">
          <a:xfrm>
            <a:off x="4191000" y="3085382"/>
            <a:ext cx="76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 </a:t>
            </a:r>
            <a:endParaRPr lang="en-US"/>
          </a:p>
        </p:txBody>
      </p:sp>
      <p:cxnSp>
        <p:nvCxnSpPr>
          <p:cNvPr id="21564" name="AutoShape 51"/>
          <p:cNvCxnSpPr>
            <a:cxnSpLocks noChangeShapeType="1"/>
            <a:stCxn id="118" idx="3"/>
            <a:endCxn id="21563" idx="1"/>
          </p:cNvCxnSpPr>
          <p:nvPr/>
        </p:nvCxnSpPr>
        <p:spPr bwMode="auto">
          <a:xfrm flipV="1">
            <a:off x="2133600" y="3270326"/>
            <a:ext cx="2057400" cy="1606474"/>
          </a:xfrm>
          <a:prstGeom prst="bentConnector3">
            <a:avLst>
              <a:gd name="adj1" fmla="val 61544"/>
            </a:avLst>
          </a:prstGeom>
          <a:noFill/>
          <a:ln w="19050">
            <a:solidFill>
              <a:srgbClr val="12AD2B"/>
            </a:solidFill>
            <a:prstDash val="sysDash"/>
            <a:miter lim="800000"/>
            <a:headEnd type="arrow" w="med" len="med"/>
            <a:tailEnd type="arrow" w="med" len="med"/>
          </a:ln>
        </p:spPr>
      </p:cxnSp>
      <p:cxnSp>
        <p:nvCxnSpPr>
          <p:cNvPr id="21565" name="AutoShape 51"/>
          <p:cNvCxnSpPr>
            <a:cxnSpLocks noChangeShapeType="1"/>
            <a:stCxn id="120" idx="3"/>
            <a:endCxn id="21563" idx="1"/>
          </p:cNvCxnSpPr>
          <p:nvPr/>
        </p:nvCxnSpPr>
        <p:spPr bwMode="auto">
          <a:xfrm flipV="1">
            <a:off x="2149475" y="3270326"/>
            <a:ext cx="2041525" cy="2771700"/>
          </a:xfrm>
          <a:prstGeom prst="bentConnector3">
            <a:avLst>
              <a:gd name="adj1" fmla="val 73849"/>
            </a:avLst>
          </a:prstGeom>
          <a:noFill/>
          <a:ln w="19050">
            <a:solidFill>
              <a:srgbClr val="12AD2B"/>
            </a:solidFill>
            <a:prstDash val="sysDash"/>
            <a:miter lim="800000"/>
            <a:headEnd type="arrow" w="med" len="med"/>
            <a:tailEnd type="arrow" w="med" len="med"/>
          </a:ln>
        </p:spPr>
      </p:cxnSp>
      <p:sp>
        <p:nvSpPr>
          <p:cNvPr id="21566" name="TextBox 134"/>
          <p:cNvSpPr txBox="1">
            <a:spLocks noChangeArrowheads="1"/>
          </p:cNvSpPr>
          <p:nvPr/>
        </p:nvSpPr>
        <p:spPr bwMode="auto">
          <a:xfrm>
            <a:off x="4191000" y="2464669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 </a:t>
            </a:r>
            <a:endParaRPr lang="en-US"/>
          </a:p>
        </p:txBody>
      </p:sp>
      <p:cxnSp>
        <p:nvCxnSpPr>
          <p:cNvPr id="21567" name="AutoShape 51"/>
          <p:cNvCxnSpPr>
            <a:cxnSpLocks noChangeShapeType="1"/>
            <a:stCxn id="107" idx="3"/>
            <a:endCxn id="21566" idx="1"/>
          </p:cNvCxnSpPr>
          <p:nvPr/>
        </p:nvCxnSpPr>
        <p:spPr bwMode="auto">
          <a:xfrm>
            <a:off x="1671646" y="1905000"/>
            <a:ext cx="2519354" cy="744613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0033CC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21570" name="TextBox 51"/>
          <p:cNvSpPr txBox="1">
            <a:spLocks noChangeArrowheads="1"/>
          </p:cNvSpPr>
          <p:nvPr/>
        </p:nvSpPr>
        <p:spPr bwMode="auto">
          <a:xfrm rot="-5400000">
            <a:off x="-1007268" y="4631531"/>
            <a:ext cx="2590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/>
              <a:t>Key Management</a:t>
            </a:r>
            <a:endParaRPr lang="en-US" sz="1600"/>
          </a:p>
        </p:txBody>
      </p:sp>
      <p:sp>
        <p:nvSpPr>
          <p:cNvPr id="21571" name="TextBox 52"/>
          <p:cNvSpPr txBox="1">
            <a:spLocks noChangeArrowheads="1"/>
          </p:cNvSpPr>
          <p:nvPr/>
        </p:nvSpPr>
        <p:spPr bwMode="auto">
          <a:xfrm rot="-5400000">
            <a:off x="-778668" y="2040731"/>
            <a:ext cx="2133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/>
              <a:t>Service Interface</a:t>
            </a:r>
            <a:endParaRPr lang="en-US" sz="1600"/>
          </a:p>
        </p:txBody>
      </p:sp>
      <p:cxnSp>
        <p:nvCxnSpPr>
          <p:cNvPr id="21572" name="AutoShape 51"/>
          <p:cNvCxnSpPr>
            <a:cxnSpLocks noChangeShapeType="1"/>
            <a:stCxn id="108" idx="3"/>
            <a:endCxn id="75" idx="1"/>
          </p:cNvCxnSpPr>
          <p:nvPr/>
        </p:nvCxnSpPr>
        <p:spPr bwMode="auto">
          <a:xfrm flipV="1">
            <a:off x="1676400" y="3002728"/>
            <a:ext cx="2524121" cy="19291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0033CC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3780695" y="1628800"/>
            <a:ext cx="3743633" cy="2809429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 sz="14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algn="ctr" eaLnBrk="0" hangingPunct="0"/>
            <a:endParaRPr lang="en-US" sz="14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algn="ctr" eaLnBrk="0" hangingPunct="0"/>
            <a:endParaRPr lang="en-US" sz="14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algn="ctr" eaLnBrk="0" hangingPunct="0"/>
            <a:endParaRPr lang="en-US" sz="14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algn="ctr" eaLnBrk="0" hangingPunct="0"/>
            <a:endParaRPr lang="en-US" sz="14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algn="ctr" eaLnBrk="0" hangingPunct="0"/>
            <a:endParaRPr lang="en-US" sz="14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algn="ctr" eaLnBrk="0" hangingPunct="0"/>
            <a:endParaRPr lang="en-US" sz="14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algn="ctr" eaLnBrk="0" hangingPunct="0"/>
            <a:endParaRPr lang="en-US" sz="14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algn="ctr" eaLnBrk="0" hangingPunct="0"/>
            <a:endParaRPr lang="en-US" sz="14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algn="ctr" eaLnBrk="0" hangingPunct="0"/>
            <a:endParaRPr lang="en-US" sz="8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algn="ctr" eaLnBrk="0" hangingPunct="0"/>
            <a:endParaRPr lang="en-US" sz="14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algn="ctr" eaLnBrk="0" hangingPunct="0"/>
            <a:endParaRPr lang="en-US" sz="14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algn="ctr" eaLnBrk="0" hangingPunct="0"/>
            <a:r>
              <a:rPr lang="en-US" sz="1400" dirty="0" smtClean="0">
                <a:solidFill>
                  <a:srgbClr val="000000"/>
                </a:solidFill>
                <a:ea typeface="ＭＳ Ｐゴシック" pitchFamily="34" charset="-128"/>
              </a:rPr>
              <a:t>Gemalto </a:t>
            </a:r>
            <a:r>
              <a:rPr lang="en-US" sz="1400" dirty="0">
                <a:solidFill>
                  <a:srgbClr val="000000"/>
                </a:solidFill>
                <a:ea typeface="ＭＳ Ｐゴシック" pitchFamily="34" charset="-128"/>
              </a:rPr>
              <a:t>Operation center</a:t>
            </a:r>
          </a:p>
        </p:txBody>
      </p:sp>
      <p:sp>
        <p:nvSpPr>
          <p:cNvPr id="53" name="Text Box 54"/>
          <p:cNvSpPr txBox="1">
            <a:spLocks noChangeArrowheads="1"/>
          </p:cNvSpPr>
          <p:nvPr/>
        </p:nvSpPr>
        <p:spPr bwMode="auto">
          <a:xfrm>
            <a:off x="3851920" y="1701925"/>
            <a:ext cx="1408108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900" dirty="0" smtClean="0">
                <a:solidFill>
                  <a:srgbClr val="008000"/>
                </a:solidFill>
                <a:ea typeface="ＭＳ Ｐゴシック" pitchFamily="34" charset="-128"/>
              </a:rPr>
              <a:t>TSM Certified </a:t>
            </a:r>
            <a:r>
              <a:rPr lang="en-US" sz="900" dirty="0">
                <a:solidFill>
                  <a:srgbClr val="008000"/>
                </a:solidFill>
                <a:ea typeface="ＭＳ Ｐゴシック" pitchFamily="34" charset="-128"/>
              </a:rPr>
              <a:t>Zone</a:t>
            </a:r>
          </a:p>
        </p:txBody>
      </p:sp>
      <p:cxnSp>
        <p:nvCxnSpPr>
          <p:cNvPr id="56" name="Straight Arrow Connector 161"/>
          <p:cNvCxnSpPr>
            <a:cxnSpLocks noChangeShapeType="1"/>
          </p:cNvCxnSpPr>
          <p:nvPr/>
        </p:nvCxnSpPr>
        <p:spPr bwMode="auto">
          <a:xfrm>
            <a:off x="6808440" y="5004073"/>
            <a:ext cx="1676400" cy="1588"/>
          </a:xfrm>
          <a:prstGeom prst="straightConnector1">
            <a:avLst/>
          </a:prstGeom>
          <a:noFill/>
          <a:ln w="19050">
            <a:solidFill>
              <a:srgbClr val="12AD2B"/>
            </a:solidFill>
            <a:prstDash val="sysDash"/>
            <a:miter lim="800000"/>
            <a:headEnd type="arrow" w="med" len="med"/>
            <a:tailEnd type="arrow" w="med" len="med"/>
          </a:ln>
        </p:spPr>
      </p:cxnSp>
      <p:cxnSp>
        <p:nvCxnSpPr>
          <p:cNvPr id="57" name="Straight Arrow Connector 163"/>
          <p:cNvCxnSpPr>
            <a:cxnSpLocks noChangeShapeType="1"/>
          </p:cNvCxnSpPr>
          <p:nvPr/>
        </p:nvCxnSpPr>
        <p:spPr bwMode="auto">
          <a:xfrm>
            <a:off x="6808440" y="5259661"/>
            <a:ext cx="1676400" cy="1587"/>
          </a:xfrm>
          <a:prstGeom prst="straightConnector1">
            <a:avLst/>
          </a:prstGeom>
          <a:noFill/>
          <a:ln w="19050">
            <a:solidFill>
              <a:srgbClr val="0033CC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58" name="TextBox 164"/>
          <p:cNvSpPr txBox="1">
            <a:spLocks noChangeArrowheads="1"/>
          </p:cNvSpPr>
          <p:nvPr/>
        </p:nvSpPr>
        <p:spPr bwMode="auto">
          <a:xfrm>
            <a:off x="7037040" y="5004073"/>
            <a:ext cx="1295400" cy="276225"/>
          </a:xfrm>
          <a:prstGeom prst="rect">
            <a:avLst/>
          </a:prstGeom>
          <a:noFill/>
          <a:ln w="19050">
            <a:noFill/>
            <a:miter lim="800000"/>
            <a:headEnd type="triangle" w="med" len="med"/>
            <a:tailEnd type="triangle" w="med" len="med"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rgbClr val="0033CC"/>
                </a:solidFill>
              </a:rPr>
              <a:t>Recurrent flow</a:t>
            </a:r>
          </a:p>
        </p:txBody>
      </p:sp>
      <p:sp>
        <p:nvSpPr>
          <p:cNvPr id="59" name="TextBox 165"/>
          <p:cNvSpPr txBox="1">
            <a:spLocks noChangeArrowheads="1"/>
          </p:cNvSpPr>
          <p:nvPr/>
        </p:nvSpPr>
        <p:spPr bwMode="auto">
          <a:xfrm>
            <a:off x="6732240" y="4726261"/>
            <a:ext cx="1828800" cy="277812"/>
          </a:xfrm>
          <a:prstGeom prst="rect">
            <a:avLst/>
          </a:prstGeom>
          <a:noFill/>
          <a:ln w="19050">
            <a:noFill/>
            <a:miter lim="800000"/>
            <a:headEnd type="triangle" w="med" len="med"/>
            <a:tailEnd type="triangle" w="med" len="med"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rgbClr val="12AD2B"/>
                </a:solidFill>
              </a:rPr>
              <a:t>One-off provisioning </a:t>
            </a:r>
            <a:endParaRPr lang="en-US" sz="1200" dirty="0">
              <a:solidFill>
                <a:srgbClr val="12AD2B"/>
              </a:solidFill>
            </a:endParaRPr>
          </a:p>
        </p:txBody>
      </p:sp>
      <p:sp>
        <p:nvSpPr>
          <p:cNvPr id="66" name="Rounded Rectangle 65"/>
          <p:cNvSpPr/>
          <p:nvPr/>
        </p:nvSpPr>
        <p:spPr bwMode="auto">
          <a:xfrm>
            <a:off x="4260218" y="2422005"/>
            <a:ext cx="1152128" cy="351854"/>
          </a:xfrm>
          <a:prstGeom prst="roundRect">
            <a:avLst/>
          </a:prstGeom>
          <a:solidFill>
            <a:srgbClr val="FF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smtClean="0">
                <a:solidFill>
                  <a:srgbClr val="FFFFFF"/>
                </a:solidFill>
              </a:rPr>
              <a:t>Mobile EMV DP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70" name="Rounded Rectangle 69"/>
          <p:cNvSpPr/>
          <p:nvPr/>
        </p:nvSpPr>
        <p:spPr bwMode="auto">
          <a:xfrm>
            <a:off x="6804248" y="5374333"/>
            <a:ext cx="1152128" cy="351854"/>
          </a:xfrm>
          <a:prstGeom prst="roundRect">
            <a:avLst/>
          </a:prstGeom>
          <a:solidFill>
            <a:srgbClr val="FF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smtClean="0">
                <a:solidFill>
                  <a:srgbClr val="FFFFFF"/>
                </a:solidFill>
              </a:rPr>
              <a:t>Mobile EMV DP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71" name="TextBox 165"/>
          <p:cNvSpPr txBox="1">
            <a:spLocks noChangeArrowheads="1"/>
          </p:cNvSpPr>
          <p:nvPr/>
        </p:nvSpPr>
        <p:spPr bwMode="auto">
          <a:xfrm>
            <a:off x="7854752" y="5302325"/>
            <a:ext cx="1109736" cy="553998"/>
          </a:xfrm>
          <a:prstGeom prst="rect">
            <a:avLst/>
          </a:prstGeom>
          <a:noFill/>
          <a:ln w="19050">
            <a:noFill/>
            <a:miter lim="800000"/>
            <a:headEnd type="triangle" w="med" len="med"/>
            <a:tailEnd type="triangle" w="med" len="med"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 smtClean="0"/>
              <a:t>Alternatively supplied by</a:t>
            </a:r>
            <a:br>
              <a:rPr lang="en-US" sz="1000" dirty="0" smtClean="0"/>
            </a:br>
            <a:r>
              <a:rPr lang="en-US" sz="1000" dirty="0" smtClean="0"/>
              <a:t>3</a:t>
            </a:r>
            <a:r>
              <a:rPr lang="en-US" sz="1000" baseline="30000" dirty="0" smtClean="0"/>
              <a:t>rd</a:t>
            </a:r>
            <a:r>
              <a:rPr lang="en-US" sz="1000" dirty="0" smtClean="0"/>
              <a:t> party</a:t>
            </a:r>
            <a:endParaRPr lang="en-US" sz="1000" dirty="0"/>
          </a:p>
        </p:txBody>
      </p:sp>
      <p:sp>
        <p:nvSpPr>
          <p:cNvPr id="73" name="Rectangle 72"/>
          <p:cNvSpPr/>
          <p:nvPr/>
        </p:nvSpPr>
        <p:spPr>
          <a:xfrm>
            <a:off x="6660232" y="4654253"/>
            <a:ext cx="2232248" cy="122413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0" name="Picture 1"/>
          <p:cNvPicPr>
            <a:picLocks noChangeAspect="1" noChangeArrowheads="1"/>
          </p:cNvPicPr>
          <p:nvPr/>
        </p:nvPicPr>
        <p:blipFill>
          <a:blip r:embed="rId6" cstate="print"/>
          <a:srcRect l="88288" r="-4505" b="28066"/>
          <a:stretch>
            <a:fillRect/>
          </a:stretch>
        </p:blipFill>
        <p:spPr bwMode="auto">
          <a:xfrm>
            <a:off x="7696200" y="914400"/>
            <a:ext cx="1371600" cy="3505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84225" y="114300"/>
            <a:ext cx="7966075" cy="1143000"/>
          </a:xfrm>
        </p:spPr>
        <p:txBody>
          <a:bodyPr/>
          <a:lstStyle/>
          <a:p>
            <a:r>
              <a:rPr lang="fr-FR"/>
              <a:t>Bank data is encrypted end-to-end during transport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506788"/>
            <a:ext cx="7466013" cy="2057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800"/>
              <a:t>Confidential Card Content Management (CCCM of GP standards)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Guaranty the confidentiality of application code, commands and data exchanged OTA</a:t>
            </a:r>
          </a:p>
          <a:p>
            <a:pPr lvl="1">
              <a:lnSpc>
                <a:spcPct val="90000"/>
              </a:lnSpc>
            </a:pPr>
            <a:endParaRPr lang="en-US" sz="1600"/>
          </a:p>
          <a:p>
            <a:pPr>
              <a:lnSpc>
                <a:spcPct val="90000"/>
              </a:lnSpc>
            </a:pPr>
            <a:r>
              <a:rPr lang="en-US" sz="1800"/>
              <a:t>Authorized Management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Levels for MNO and TSM SD separate in USIM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Enables a TSM to create new SD, download &amp; personalize applications in total freedom </a:t>
            </a:r>
          </a:p>
          <a:p>
            <a:pPr lvl="1">
              <a:lnSpc>
                <a:spcPct val="90000"/>
              </a:lnSpc>
            </a:pPr>
            <a:endParaRPr lang="en-US" sz="1600"/>
          </a:p>
        </p:txBody>
      </p:sp>
      <p:sp>
        <p:nvSpPr>
          <p:cNvPr id="145413" name="Line 5"/>
          <p:cNvSpPr>
            <a:spLocks noChangeShapeType="1"/>
          </p:cNvSpPr>
          <p:nvPr/>
        </p:nvSpPr>
        <p:spPr bwMode="auto">
          <a:xfrm>
            <a:off x="3597275" y="2165350"/>
            <a:ext cx="5191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414" name="Line 6"/>
          <p:cNvSpPr>
            <a:spLocks noChangeShapeType="1"/>
          </p:cNvSpPr>
          <p:nvPr/>
        </p:nvSpPr>
        <p:spPr bwMode="auto">
          <a:xfrm>
            <a:off x="3597275" y="2540000"/>
            <a:ext cx="519113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415" name="AutoShape 7"/>
          <p:cNvSpPr>
            <a:spLocks noChangeArrowheads="1"/>
          </p:cNvSpPr>
          <p:nvPr/>
        </p:nvSpPr>
        <p:spPr bwMode="auto">
          <a:xfrm>
            <a:off x="5273675" y="2171700"/>
            <a:ext cx="679450" cy="341313"/>
          </a:xfrm>
          <a:prstGeom prst="rightArrow">
            <a:avLst>
              <a:gd name="adj1" fmla="val 50000"/>
              <a:gd name="adj2" fmla="val 49767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62388" y="1776413"/>
            <a:ext cx="1184275" cy="1155700"/>
            <a:chOff x="2328" y="91"/>
            <a:chExt cx="1200" cy="487"/>
          </a:xfrm>
        </p:grpSpPr>
        <p:sp>
          <p:nvSpPr>
            <p:cNvPr id="145417" name="Rectangle 9"/>
            <p:cNvSpPr>
              <a:spLocks noChangeArrowheads="1"/>
            </p:cNvSpPr>
            <p:nvPr/>
          </p:nvSpPr>
          <p:spPr bwMode="auto">
            <a:xfrm>
              <a:off x="2408" y="91"/>
              <a:ext cx="1037" cy="487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8" name="Oval 10"/>
            <p:cNvSpPr>
              <a:spLocks noChangeArrowheads="1"/>
            </p:cNvSpPr>
            <p:nvPr/>
          </p:nvSpPr>
          <p:spPr bwMode="auto">
            <a:xfrm>
              <a:off x="2328" y="91"/>
              <a:ext cx="162" cy="4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19" name="Oval 11"/>
            <p:cNvSpPr>
              <a:spLocks noChangeArrowheads="1"/>
            </p:cNvSpPr>
            <p:nvPr/>
          </p:nvSpPr>
          <p:spPr bwMode="auto">
            <a:xfrm>
              <a:off x="3366" y="91"/>
              <a:ext cx="162" cy="485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20" name="Rectangle 12"/>
            <p:cNvSpPr>
              <a:spLocks noChangeArrowheads="1"/>
            </p:cNvSpPr>
            <p:nvPr/>
          </p:nvSpPr>
          <p:spPr bwMode="auto">
            <a:xfrm>
              <a:off x="3348" y="97"/>
              <a:ext cx="102" cy="476"/>
            </a:xfrm>
            <a:prstGeom prst="rect">
              <a:avLst/>
            </a:prstGeom>
            <a:solidFill>
              <a:srgbClr val="FF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527425" y="2165350"/>
            <a:ext cx="493713" cy="374650"/>
            <a:chOff x="2158" y="271"/>
            <a:chExt cx="326" cy="125"/>
          </a:xfrm>
        </p:grpSpPr>
        <p:sp>
          <p:nvSpPr>
            <p:cNvPr id="145422" name="Rectangle 14"/>
            <p:cNvSpPr>
              <a:spLocks noChangeArrowheads="1"/>
            </p:cNvSpPr>
            <p:nvPr/>
          </p:nvSpPr>
          <p:spPr bwMode="auto">
            <a:xfrm>
              <a:off x="2190" y="273"/>
              <a:ext cx="294" cy="12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3" name="Oval 15"/>
            <p:cNvSpPr>
              <a:spLocks noChangeArrowheads="1"/>
            </p:cNvSpPr>
            <p:nvPr/>
          </p:nvSpPr>
          <p:spPr bwMode="auto">
            <a:xfrm>
              <a:off x="2158" y="271"/>
              <a:ext cx="72" cy="1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046663" y="2171700"/>
            <a:ext cx="395287" cy="358775"/>
            <a:chOff x="1450" y="273"/>
            <a:chExt cx="332" cy="120"/>
          </a:xfrm>
        </p:grpSpPr>
        <p:sp>
          <p:nvSpPr>
            <p:cNvPr id="145425" name="Oval 17"/>
            <p:cNvSpPr>
              <a:spLocks noChangeArrowheads="1"/>
            </p:cNvSpPr>
            <p:nvPr/>
          </p:nvSpPr>
          <p:spPr bwMode="auto">
            <a:xfrm>
              <a:off x="1710" y="273"/>
              <a:ext cx="72" cy="119"/>
            </a:xfrm>
            <a:prstGeom prst="ellipse">
              <a:avLst/>
            </a:prstGeom>
            <a:solidFill>
              <a:srgbClr val="99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26" name="Rectangle 18"/>
            <p:cNvSpPr>
              <a:spLocks noChangeArrowheads="1"/>
            </p:cNvSpPr>
            <p:nvPr/>
          </p:nvSpPr>
          <p:spPr bwMode="auto">
            <a:xfrm>
              <a:off x="1450" y="273"/>
              <a:ext cx="294" cy="12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7" name="Rectangle 19"/>
            <p:cNvSpPr>
              <a:spLocks noChangeArrowheads="1"/>
            </p:cNvSpPr>
            <p:nvPr/>
          </p:nvSpPr>
          <p:spPr bwMode="auto">
            <a:xfrm>
              <a:off x="1721" y="276"/>
              <a:ext cx="29" cy="114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5428" name="Line 20"/>
          <p:cNvSpPr>
            <a:spLocks noChangeShapeType="1"/>
          </p:cNvSpPr>
          <p:nvPr/>
        </p:nvSpPr>
        <p:spPr bwMode="auto">
          <a:xfrm>
            <a:off x="3481388" y="1884363"/>
            <a:ext cx="288925" cy="40640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429" name="Text Box 21"/>
          <p:cNvSpPr txBox="1">
            <a:spLocks noChangeArrowheads="1"/>
          </p:cNvSpPr>
          <p:nvPr/>
        </p:nvSpPr>
        <p:spPr bwMode="auto">
          <a:xfrm>
            <a:off x="2439988" y="1476375"/>
            <a:ext cx="1458912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>
                <a:cs typeface="Arial" charset="0"/>
              </a:rPr>
              <a:t>SCP02 (for SD)</a:t>
            </a:r>
          </a:p>
        </p:txBody>
      </p:sp>
      <p:sp>
        <p:nvSpPr>
          <p:cNvPr id="145430" name="Line 22"/>
          <p:cNvSpPr>
            <a:spLocks noChangeShapeType="1"/>
          </p:cNvSpPr>
          <p:nvPr/>
        </p:nvSpPr>
        <p:spPr bwMode="auto">
          <a:xfrm flipH="1">
            <a:off x="4818063" y="1884363"/>
            <a:ext cx="417512" cy="136525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431" name="Text Box 23"/>
          <p:cNvSpPr txBox="1">
            <a:spLocks noChangeArrowheads="1"/>
          </p:cNvSpPr>
          <p:nvPr/>
        </p:nvSpPr>
        <p:spPr bwMode="auto">
          <a:xfrm>
            <a:off x="5151438" y="1503363"/>
            <a:ext cx="1085850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>
                <a:cs typeface="Arial" charset="0"/>
              </a:rPr>
              <a:t>03.48 secure OTA</a:t>
            </a:r>
          </a:p>
        </p:txBody>
      </p:sp>
      <p:sp>
        <p:nvSpPr>
          <p:cNvPr id="145432" name="AutoShape 24"/>
          <p:cNvSpPr>
            <a:spLocks noChangeArrowheads="1"/>
          </p:cNvSpPr>
          <p:nvPr/>
        </p:nvSpPr>
        <p:spPr bwMode="auto">
          <a:xfrm>
            <a:off x="2897188" y="2179638"/>
            <a:ext cx="679450" cy="342900"/>
          </a:xfrm>
          <a:prstGeom prst="rightArrow">
            <a:avLst>
              <a:gd name="adj1" fmla="val 50000"/>
              <a:gd name="adj2" fmla="val 49537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433" name="Text Box 25"/>
          <p:cNvSpPr txBox="1">
            <a:spLocks noChangeArrowheads="1"/>
          </p:cNvSpPr>
          <p:nvPr/>
        </p:nvSpPr>
        <p:spPr bwMode="auto">
          <a:xfrm>
            <a:off x="1227138" y="1611313"/>
            <a:ext cx="1458912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>
                <a:cs typeface="Arial" charset="0"/>
              </a:rPr>
              <a:t>EMV Data</a:t>
            </a:r>
          </a:p>
        </p:txBody>
      </p:sp>
      <p:sp>
        <p:nvSpPr>
          <p:cNvPr id="145434" name="Line 26"/>
          <p:cNvSpPr>
            <a:spLocks noChangeShapeType="1"/>
          </p:cNvSpPr>
          <p:nvPr/>
        </p:nvSpPr>
        <p:spPr bwMode="auto">
          <a:xfrm>
            <a:off x="2397125" y="2020888"/>
            <a:ext cx="593725" cy="27305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435" name="Text Box 27"/>
          <p:cNvSpPr txBox="1">
            <a:spLocks noChangeArrowheads="1"/>
          </p:cNvSpPr>
          <p:nvPr/>
        </p:nvSpPr>
        <p:spPr bwMode="auto">
          <a:xfrm>
            <a:off x="6032500" y="1611313"/>
            <a:ext cx="145891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>
                <a:cs typeface="Arial" charset="0"/>
              </a:rPr>
              <a:t>EMV Data</a:t>
            </a:r>
          </a:p>
        </p:txBody>
      </p:sp>
      <p:sp>
        <p:nvSpPr>
          <p:cNvPr id="145436" name="Line 28"/>
          <p:cNvSpPr>
            <a:spLocks noChangeShapeType="1"/>
          </p:cNvSpPr>
          <p:nvPr/>
        </p:nvSpPr>
        <p:spPr bwMode="auto">
          <a:xfrm flipH="1">
            <a:off x="5821363" y="2020888"/>
            <a:ext cx="500062" cy="300037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>
            <a:stCxn id="56" idx="2"/>
            <a:endCxn id="56" idx="6"/>
          </p:cNvCxnSpPr>
          <p:nvPr/>
        </p:nvCxnSpPr>
        <p:spPr>
          <a:xfrm>
            <a:off x="935335" y="4614265"/>
            <a:ext cx="4062050" cy="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3C1C1-9026-47D8-86DA-54B795D19DE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6" name="Flowchart: Connector 55"/>
          <p:cNvSpPr>
            <a:spLocks noChangeAspect="1"/>
          </p:cNvSpPr>
          <p:nvPr/>
        </p:nvSpPr>
        <p:spPr>
          <a:xfrm>
            <a:off x="935335" y="2604182"/>
            <a:ext cx="4062050" cy="4020165"/>
          </a:xfrm>
          <a:prstGeom prst="flowChartConnector">
            <a:avLst/>
          </a:prstGeom>
          <a:noFill/>
          <a:ln w="349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8" name="Picture 10" descr="http://libertyonecard.com/images/pul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8752" y="4441438"/>
            <a:ext cx="929214" cy="303129"/>
          </a:xfrm>
          <a:prstGeom prst="rect">
            <a:avLst/>
          </a:prstGeom>
          <a:noFill/>
        </p:spPr>
      </p:pic>
      <p:pic>
        <p:nvPicPr>
          <p:cNvPr id="12300" name="Picture 12" descr="http://upload.wikimedia.org/wikipedia/en/c/cd/Interlink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2376" y="4405896"/>
            <a:ext cx="601535" cy="380564"/>
          </a:xfrm>
          <a:prstGeom prst="rect">
            <a:avLst/>
          </a:prstGeom>
          <a:noFill/>
        </p:spPr>
      </p:pic>
      <p:pic>
        <p:nvPicPr>
          <p:cNvPr id="12302" name="Picture 14" descr="http://www.andreae.com/images/Pictures_and_Logos/Maestro%20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6757" y="4353615"/>
            <a:ext cx="688412" cy="413614"/>
          </a:xfrm>
          <a:prstGeom prst="rect">
            <a:avLst/>
          </a:prstGeom>
          <a:noFill/>
        </p:spPr>
      </p:pic>
      <p:sp>
        <p:nvSpPr>
          <p:cNvPr id="50" name="Rounded Rectangle 49"/>
          <p:cNvSpPr/>
          <p:nvPr/>
        </p:nvSpPr>
        <p:spPr>
          <a:xfrm>
            <a:off x="2337980" y="3204177"/>
            <a:ext cx="1482906" cy="58405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REGIONAL NETWORKS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258827" y="5568043"/>
            <a:ext cx="1545728" cy="54492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GLOBAL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NETWORKS</a:t>
            </a:r>
            <a:endParaRPr lang="en-US" sz="1600" b="1" dirty="0">
              <a:solidFill>
                <a:schemeClr val="tx1"/>
              </a:solidFill>
            </a:endParaRPr>
          </a:p>
        </p:txBody>
      </p:sp>
      <p:grpSp>
        <p:nvGrpSpPr>
          <p:cNvPr id="2" name="Group 48"/>
          <p:cNvGrpSpPr/>
          <p:nvPr/>
        </p:nvGrpSpPr>
        <p:grpSpPr>
          <a:xfrm>
            <a:off x="4286759" y="5330853"/>
            <a:ext cx="1642788" cy="1572573"/>
            <a:chOff x="5689667" y="105869"/>
            <a:chExt cx="1642788" cy="1572573"/>
          </a:xfrm>
        </p:grpSpPr>
        <p:grpSp>
          <p:nvGrpSpPr>
            <p:cNvPr id="3" name="Group 35"/>
            <p:cNvGrpSpPr/>
            <p:nvPr/>
          </p:nvGrpSpPr>
          <p:grpSpPr>
            <a:xfrm>
              <a:off x="5689667" y="105869"/>
              <a:ext cx="1642788" cy="1572573"/>
              <a:chOff x="6086481" y="390540"/>
              <a:chExt cx="1642788" cy="1572573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086481" y="594847"/>
                <a:ext cx="1642788" cy="1368266"/>
              </a:xfrm>
              <a:prstGeom prst="round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6202406" y="390540"/>
                <a:ext cx="1430551" cy="33408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Merchant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2316" name="Picture 28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lum bright="7000" contrast="16000"/>
            </a:blip>
            <a:srcRect/>
            <a:stretch>
              <a:fillRect/>
            </a:stretch>
          </p:blipFill>
          <p:spPr bwMode="auto">
            <a:xfrm>
              <a:off x="5941451" y="485069"/>
              <a:ext cx="1081088" cy="105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50"/>
          <p:cNvGrpSpPr/>
          <p:nvPr/>
        </p:nvGrpSpPr>
        <p:grpSpPr>
          <a:xfrm>
            <a:off x="56945" y="1944669"/>
            <a:ext cx="1642788" cy="1572573"/>
            <a:chOff x="1571991" y="292774"/>
            <a:chExt cx="1642788" cy="1572573"/>
          </a:xfrm>
        </p:grpSpPr>
        <p:grpSp>
          <p:nvGrpSpPr>
            <p:cNvPr id="6" name="Group 36"/>
            <p:cNvGrpSpPr/>
            <p:nvPr/>
          </p:nvGrpSpPr>
          <p:grpSpPr>
            <a:xfrm>
              <a:off x="1571991" y="292774"/>
              <a:ext cx="1642788" cy="1572573"/>
              <a:chOff x="6086481" y="390540"/>
              <a:chExt cx="1642788" cy="1572573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6086481" y="594847"/>
                <a:ext cx="1642788" cy="1368266"/>
              </a:xfrm>
              <a:prstGeom prst="round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6202406" y="390540"/>
                <a:ext cx="1430551" cy="33408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Issuer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2317" name="Picture 29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  <a:lum bright="7000" contrast="16000"/>
            </a:blip>
            <a:srcRect/>
            <a:stretch>
              <a:fillRect/>
            </a:stretch>
          </p:blipFill>
          <p:spPr bwMode="auto">
            <a:xfrm>
              <a:off x="1854771" y="683465"/>
              <a:ext cx="1060323" cy="105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52"/>
          <p:cNvGrpSpPr/>
          <p:nvPr/>
        </p:nvGrpSpPr>
        <p:grpSpPr>
          <a:xfrm>
            <a:off x="35355" y="5337768"/>
            <a:ext cx="1642788" cy="1572573"/>
            <a:chOff x="825817" y="4531221"/>
            <a:chExt cx="1642788" cy="1572573"/>
          </a:xfrm>
        </p:grpSpPr>
        <p:grpSp>
          <p:nvGrpSpPr>
            <p:cNvPr id="8" name="Group 45"/>
            <p:cNvGrpSpPr/>
            <p:nvPr/>
          </p:nvGrpSpPr>
          <p:grpSpPr>
            <a:xfrm>
              <a:off x="825817" y="4531221"/>
              <a:ext cx="1642788" cy="1572573"/>
              <a:chOff x="6113777" y="390540"/>
              <a:chExt cx="1642788" cy="1572573"/>
            </a:xfrm>
          </p:grpSpPr>
          <p:sp>
            <p:nvSpPr>
              <p:cNvPr id="47" name="Rounded Rectangle 46"/>
              <p:cNvSpPr/>
              <p:nvPr/>
            </p:nvSpPr>
            <p:spPr>
              <a:xfrm>
                <a:off x="6113777" y="594847"/>
                <a:ext cx="1642788" cy="1368266"/>
              </a:xfrm>
              <a:prstGeom prst="round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6202406" y="390540"/>
                <a:ext cx="1430551" cy="33408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Acquirer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2320" name="Picture 32" descr="http://www.culliganmatrixsolutions.com/uploadedImages/culliganmatrixsolutions_com/Commercial/Products/Distribution/icon_distribution_lrg.gif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  <a:lum bright="7000" contrast="16000"/>
            </a:blip>
            <a:srcRect/>
            <a:stretch>
              <a:fillRect/>
            </a:stretch>
          </p:blipFill>
          <p:spPr bwMode="auto">
            <a:xfrm>
              <a:off x="1108082" y="4929194"/>
              <a:ext cx="982980" cy="1043940"/>
            </a:xfrm>
            <a:prstGeom prst="rect">
              <a:avLst/>
            </a:prstGeom>
            <a:noFill/>
          </p:spPr>
        </p:pic>
      </p:grpSp>
      <p:sp>
        <p:nvSpPr>
          <p:cNvPr id="57" name="Title 1"/>
          <p:cNvSpPr>
            <a:spLocks noGrp="1"/>
          </p:cNvSpPr>
          <p:nvPr>
            <p:ph type="title"/>
          </p:nvPr>
        </p:nvSpPr>
        <p:spPr>
          <a:xfrm>
            <a:off x="200179" y="298132"/>
            <a:ext cx="9044054" cy="5508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Every few decades, an industry gets hit by a tsunami of changes</a:t>
            </a:r>
            <a:endParaRPr lang="en-US" sz="3600" dirty="0"/>
          </a:p>
        </p:txBody>
      </p:sp>
      <p:sp>
        <p:nvSpPr>
          <p:cNvPr id="45" name="Rectangle 44"/>
          <p:cNvSpPr/>
          <p:nvPr/>
        </p:nvSpPr>
        <p:spPr>
          <a:xfrm>
            <a:off x="1604076" y="1781326"/>
            <a:ext cx="26134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Arial Black" pitchFamily="34" charset="0"/>
              </a:rPr>
              <a:t>U.S. Payments</a:t>
            </a:r>
            <a:br>
              <a:rPr lang="en-US" sz="2400" b="1" dirty="0" smtClean="0">
                <a:latin typeface="Arial Black" pitchFamily="34" charset="0"/>
              </a:rPr>
            </a:br>
            <a:r>
              <a:rPr lang="en-US" sz="2400" b="1" dirty="0" smtClean="0">
                <a:latin typeface="Arial Black" pitchFamily="34" charset="0"/>
              </a:rPr>
              <a:t>Industry</a:t>
            </a:r>
            <a:endParaRPr lang="en-US" sz="2400" b="1" dirty="0">
              <a:latin typeface="Arial Black" pitchFamily="34" charset="0"/>
            </a:endParaRPr>
          </a:p>
        </p:txBody>
      </p:sp>
      <p:sp>
        <p:nvSpPr>
          <p:cNvPr id="34" name="Chord 33"/>
          <p:cNvSpPr/>
          <p:nvPr/>
        </p:nvSpPr>
        <p:spPr>
          <a:xfrm rot="18049075">
            <a:off x="988742" y="2636514"/>
            <a:ext cx="3996358" cy="3950026"/>
          </a:xfrm>
          <a:prstGeom prst="chord">
            <a:avLst>
              <a:gd name="adj1" fmla="val 3678519"/>
              <a:gd name="adj2" fmla="val 14237363"/>
            </a:avLst>
          </a:prstGeom>
          <a:solidFill>
            <a:schemeClr val="bg1">
              <a:lumMod val="6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53"/>
          <p:cNvGrpSpPr/>
          <p:nvPr/>
        </p:nvGrpSpPr>
        <p:grpSpPr>
          <a:xfrm>
            <a:off x="4146023" y="1944680"/>
            <a:ext cx="1642788" cy="1572573"/>
            <a:chOff x="7366066" y="2161830"/>
            <a:chExt cx="1642788" cy="1572573"/>
          </a:xfrm>
        </p:grpSpPr>
        <p:grpSp>
          <p:nvGrpSpPr>
            <p:cNvPr id="10" name="Group 39"/>
            <p:cNvGrpSpPr/>
            <p:nvPr/>
          </p:nvGrpSpPr>
          <p:grpSpPr>
            <a:xfrm>
              <a:off x="7366066" y="2161830"/>
              <a:ext cx="1642788" cy="1572573"/>
              <a:chOff x="6086481" y="390540"/>
              <a:chExt cx="1642788" cy="1572573"/>
            </a:xfrm>
          </p:grpSpPr>
          <p:sp>
            <p:nvSpPr>
              <p:cNvPr id="44" name="Rounded Rectangle 43"/>
              <p:cNvSpPr/>
              <p:nvPr/>
            </p:nvSpPr>
            <p:spPr>
              <a:xfrm>
                <a:off x="6086481" y="594847"/>
                <a:ext cx="1642788" cy="1368266"/>
              </a:xfrm>
              <a:prstGeom prst="round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6202406" y="390540"/>
                <a:ext cx="1430551" cy="33408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Consumer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43" name="Picture 27"/>
            <p:cNvPicPr>
              <a:picLocks noChangeAspect="1" noChangeArrowheads="1"/>
            </p:cNvPicPr>
            <p:nvPr/>
          </p:nvPicPr>
          <p:blipFill>
            <a:blip r:embed="rId9" cstate="print">
              <a:grayscl/>
              <a:lum bright="7000" contrast="16000"/>
            </a:blip>
            <a:srcRect/>
            <a:stretch>
              <a:fillRect/>
            </a:stretch>
          </p:blipFill>
          <p:spPr bwMode="auto">
            <a:xfrm>
              <a:off x="7638155" y="2572920"/>
              <a:ext cx="1122045" cy="1094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" name="Rectangle 36"/>
          <p:cNvSpPr/>
          <p:nvPr/>
        </p:nvSpPr>
        <p:spPr>
          <a:xfrm rot="19434587">
            <a:off x="1005839" y="4307417"/>
            <a:ext cx="3958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EMV + Durbin + Mobile</a:t>
            </a:r>
            <a:endParaRPr lang="en-US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872054" y="2311375"/>
            <a:ext cx="34291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2011 Key Changes</a:t>
            </a:r>
          </a:p>
          <a:p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Isis announcement</a:t>
            </a:r>
          </a:p>
          <a:p>
            <a:pPr lvl="1"/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EMV Liability Shift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Durbin Amendment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33400" y="1066800"/>
            <a:ext cx="7005600" cy="5257200"/>
          </a:xfrm>
        </p:spPr>
        <p:txBody>
          <a:bodyPr>
            <a:normAutofit/>
          </a:bodyPr>
          <a:lstStyle/>
          <a:p>
            <a:pPr marL="117475" indent="-117475">
              <a:spcBef>
                <a:spcPts val="600"/>
              </a:spcBef>
            </a:pPr>
            <a:r>
              <a:rPr lang="en-US" dirty="0" smtClean="0">
                <a:solidFill>
                  <a:schemeClr val="dk1"/>
                </a:solidFill>
              </a:rPr>
              <a:t> The changing POS payment environment</a:t>
            </a:r>
            <a:endParaRPr lang="en-US" dirty="0" smtClean="0"/>
          </a:p>
          <a:p>
            <a:pPr marL="517525" lvl="1" indent="-117475">
              <a:spcBef>
                <a:spcPts val="600"/>
              </a:spcBef>
            </a:pPr>
            <a:endParaRPr lang="en-US" dirty="0" smtClean="0">
              <a:solidFill>
                <a:schemeClr val="dk1"/>
              </a:solidFill>
            </a:endParaRPr>
          </a:p>
          <a:p>
            <a:pPr marL="117475" indent="-117475">
              <a:spcBef>
                <a:spcPts val="600"/>
              </a:spcBef>
            </a:pP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Mag</a:t>
            </a:r>
            <a:r>
              <a:rPr lang="en-US" dirty="0" smtClean="0">
                <a:solidFill>
                  <a:schemeClr val="dk1"/>
                </a:solidFill>
              </a:rPr>
              <a:t>-Stripe, EMV, </a:t>
            </a:r>
            <a:r>
              <a:rPr lang="en-US" dirty="0" smtClean="0"/>
              <a:t>NFC…. </a:t>
            </a:r>
          </a:p>
          <a:p>
            <a:pPr marL="517525" lvl="1" indent="-117475">
              <a:spcBef>
                <a:spcPts val="600"/>
              </a:spcBef>
              <a:buNone/>
            </a:pPr>
            <a:endParaRPr lang="en-US" dirty="0" smtClean="0"/>
          </a:p>
          <a:p>
            <a:pPr marL="117475" indent="-117475">
              <a:spcBef>
                <a:spcPts val="600"/>
              </a:spcBef>
            </a:pPr>
            <a:r>
              <a:rPr lang="en-US" dirty="0" smtClean="0"/>
              <a:t>  NFC - TSM ecosystem</a:t>
            </a:r>
          </a:p>
          <a:p>
            <a:pPr marL="117475" indent="-117475">
              <a:spcBef>
                <a:spcPts val="600"/>
              </a:spcBef>
            </a:pPr>
            <a:endParaRPr lang="en-US" dirty="0" smtClean="0"/>
          </a:p>
          <a:p>
            <a:pPr marL="117475" indent="-117475">
              <a:spcBef>
                <a:spcPts val="600"/>
              </a:spcBef>
            </a:pPr>
            <a:r>
              <a:rPr lang="en-US" dirty="0" smtClean="0"/>
              <a:t> NFC Payment examples</a:t>
            </a:r>
          </a:p>
          <a:p>
            <a:pPr marL="117475" indent="-117475">
              <a:spcBef>
                <a:spcPts val="600"/>
              </a:spcBef>
            </a:pPr>
            <a:endParaRPr lang="en-US" dirty="0" smtClean="0"/>
          </a:p>
          <a:p>
            <a:pPr marL="117475" indent="-117475">
              <a:spcBef>
                <a:spcPts val="600"/>
              </a:spcBef>
            </a:pPr>
            <a:r>
              <a:rPr lang="en-US" dirty="0" smtClean="0"/>
              <a:t> Conclusion </a:t>
            </a:r>
          </a:p>
          <a:p>
            <a:pPr marL="117475" indent="-117475">
              <a:spcBef>
                <a:spcPts val="600"/>
              </a:spcBef>
            </a:pPr>
            <a:endParaRPr lang="en-US" dirty="0" smtClean="0">
              <a:solidFill>
                <a:schemeClr val="dk1"/>
              </a:solidFill>
            </a:endParaRPr>
          </a:p>
          <a:p>
            <a:pPr marL="117475" indent="-117475">
              <a:spcBef>
                <a:spcPts val="600"/>
              </a:spcBef>
            </a:pPr>
            <a:endParaRPr lang="en-US" dirty="0" smtClean="0">
              <a:solidFill>
                <a:schemeClr val="dk1"/>
              </a:solidFill>
            </a:endParaRPr>
          </a:p>
          <a:p>
            <a:pPr marL="517525" lvl="1" indent="-117475">
              <a:spcBef>
                <a:spcPts val="600"/>
              </a:spcBef>
            </a:pPr>
            <a:endParaRPr lang="en-US" dirty="0" smtClean="0">
              <a:solidFill>
                <a:schemeClr val="dk1"/>
              </a:solidFill>
            </a:endParaRPr>
          </a:p>
          <a:p>
            <a:pPr marL="117475" indent="-117475">
              <a:spcBef>
                <a:spcPts val="600"/>
              </a:spcBef>
            </a:pPr>
            <a:endParaRPr lang="en-US" dirty="0" smtClean="0">
              <a:solidFill>
                <a:schemeClr val="dk1"/>
              </a:solidFill>
            </a:endParaRPr>
          </a:p>
          <a:p>
            <a:pPr marL="517525" lvl="1" indent="-117475">
              <a:spcBef>
                <a:spcPts val="600"/>
              </a:spcBef>
            </a:pPr>
            <a:endParaRPr lang="en-US" dirty="0" smtClean="0">
              <a:solidFill>
                <a:schemeClr val="dk1"/>
              </a:solidFill>
            </a:endParaRPr>
          </a:p>
          <a:p>
            <a:pPr marL="117475" indent="-117475">
              <a:spcBef>
                <a:spcPts val="600"/>
              </a:spcBef>
            </a:pPr>
            <a:endParaRPr lang="en-US" dirty="0" smtClean="0">
              <a:solidFill>
                <a:schemeClr val="dk1"/>
              </a:solidFill>
            </a:endParaRPr>
          </a:p>
          <a:p>
            <a:pPr marL="117475" indent="-117475">
              <a:spcBef>
                <a:spcPts val="600"/>
              </a:spcBef>
            </a:pPr>
            <a:endParaRPr lang="en-US" dirty="0" smtClean="0">
              <a:solidFill>
                <a:schemeClr val="dk1"/>
              </a:solidFill>
            </a:endParaRPr>
          </a:p>
          <a:p>
            <a:pPr marL="117475" indent="-117475">
              <a:spcBef>
                <a:spcPts val="600"/>
              </a:spcBef>
            </a:pPr>
            <a:endParaRPr lang="en-US" dirty="0" smtClean="0">
              <a:solidFill>
                <a:schemeClr val="dk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3200400"/>
            <a:ext cx="3505200" cy="457200"/>
          </a:xfrm>
          <a:prstGeom prst="rect">
            <a:avLst/>
          </a:prstGeom>
          <a:noFill/>
          <a:ln>
            <a:solidFill>
              <a:srgbClr val="FA82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Blip>
                <a:blip r:embed="rId2"/>
              </a:buBlip>
            </a:pPr>
            <a:endParaRPr lang="en-US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05838" cy="936104"/>
          </a:xfrm>
        </p:spPr>
        <p:txBody>
          <a:bodyPr/>
          <a:lstStyle/>
          <a:p>
            <a:r>
              <a:rPr lang="en-US" dirty="0" smtClean="0"/>
              <a:t>ISIS mobile &amp; Card Payment Flow </a:t>
            </a:r>
            <a:br>
              <a:rPr lang="en-US" dirty="0" smtClean="0"/>
            </a:br>
            <a:r>
              <a:rPr lang="en-US" sz="2000" dirty="0" smtClean="0"/>
              <a:t>– In-store transaction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82025" y="6411913"/>
            <a:ext cx="5619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52B70AC-E07A-4C7D-B7B7-36760352770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2123728" y="2065183"/>
            <a:ext cx="1152128" cy="85542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latin typeface="Calibri" pitchFamily="34" charset="0"/>
                <a:cs typeface="Calibri" pitchFamily="34" charset="0"/>
              </a:rPr>
              <a:t>Merchant acquirer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1" name="Elbow Connector 70"/>
          <p:cNvCxnSpPr>
            <a:stCxn id="67" idx="1"/>
            <a:endCxn id="215" idx="3"/>
          </p:cNvCxnSpPr>
          <p:nvPr/>
        </p:nvCxnSpPr>
        <p:spPr>
          <a:xfrm rot="10800000" flipV="1">
            <a:off x="1490820" y="2492895"/>
            <a:ext cx="632908" cy="1143039"/>
          </a:xfrm>
          <a:prstGeom prst="bentConnector3">
            <a:avLst>
              <a:gd name="adj1" fmla="val 50000"/>
            </a:avLst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Cloud 211"/>
          <p:cNvSpPr/>
          <p:nvPr/>
        </p:nvSpPr>
        <p:spPr>
          <a:xfrm>
            <a:off x="3779912" y="1412776"/>
            <a:ext cx="2448272" cy="2304256"/>
          </a:xfrm>
          <a:prstGeom prst="cloud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 smtClean="0">
                <a:solidFill>
                  <a:srgbClr val="FFFFFF"/>
                </a:solidFill>
              </a:rPr>
              <a:t>VISA  MasterCard Amex Discover</a:t>
            </a:r>
          </a:p>
          <a:p>
            <a:pPr lvl="0" algn="ctr"/>
            <a:r>
              <a:rPr lang="en-US" sz="1600" dirty="0" smtClean="0">
                <a:solidFill>
                  <a:srgbClr val="FFFFFF"/>
                </a:solidFill>
              </a:rPr>
              <a:t>Network </a:t>
            </a:r>
            <a:endParaRPr lang="en-US" dirty="0"/>
          </a:p>
        </p:txBody>
      </p:sp>
      <p:pic>
        <p:nvPicPr>
          <p:cNvPr id="215" name="Picture 44" descr="POS Terminal Sma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194797"/>
            <a:ext cx="951268" cy="88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78656">
            <a:off x="386746" y="2928288"/>
            <a:ext cx="515149" cy="38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2" name="Rounded Rectangle 141"/>
          <p:cNvSpPr/>
          <p:nvPr/>
        </p:nvSpPr>
        <p:spPr>
          <a:xfrm>
            <a:off x="6876256" y="2024844"/>
            <a:ext cx="1152128" cy="9361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latin typeface="Calibri" pitchFamily="34" charset="0"/>
                <a:cs typeface="Calibri" pitchFamily="34" charset="0"/>
              </a:rPr>
              <a:t>Issuing bank 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843808" y="3933056"/>
            <a:ext cx="4536504" cy="5627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Card Present Transaction</a:t>
            </a:r>
          </a:p>
        </p:txBody>
      </p:sp>
      <p:cxnSp>
        <p:nvCxnSpPr>
          <p:cNvPr id="51" name="Straight Arrow Connector 50"/>
          <p:cNvCxnSpPr>
            <a:stCxn id="142" idx="1"/>
            <a:endCxn id="67" idx="3"/>
          </p:cNvCxnSpPr>
          <p:nvPr/>
        </p:nvCxnSpPr>
        <p:spPr>
          <a:xfrm flipH="1">
            <a:off x="3275856" y="2492896"/>
            <a:ext cx="3600400" cy="0"/>
          </a:xfrm>
          <a:prstGeom prst="straightConnector1">
            <a:avLst/>
          </a:prstGeom>
          <a:ln w="28575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755576" y="2564904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179512" y="4005064"/>
            <a:ext cx="1368152" cy="720080"/>
          </a:xfrm>
          <a:prstGeom prst="roundRect">
            <a:avLst/>
          </a:prstGeom>
          <a:noFill/>
          <a:ln>
            <a:solidFill>
              <a:srgbClr val="009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92C7"/>
                </a:solidFill>
              </a:rPr>
              <a:t>In-store POS </a:t>
            </a:r>
          </a:p>
          <a:p>
            <a:pPr algn="ctr"/>
            <a:r>
              <a:rPr lang="en-US" sz="1200" dirty="0" smtClean="0">
                <a:solidFill>
                  <a:srgbClr val="0092C7"/>
                </a:solidFill>
              </a:rPr>
              <a:t>(Merchant)</a:t>
            </a:r>
            <a:endParaRPr lang="en-US" sz="1200" dirty="0">
              <a:solidFill>
                <a:srgbClr val="0092C7"/>
              </a:solidFill>
            </a:endParaRPr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204864"/>
            <a:ext cx="44021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Oval 53"/>
          <p:cNvSpPr/>
          <p:nvPr/>
        </p:nvSpPr>
        <p:spPr>
          <a:xfrm>
            <a:off x="3347864" y="2132856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3275856" y="2645296"/>
            <a:ext cx="3600400" cy="0"/>
          </a:xfrm>
          <a:prstGeom prst="straightConnector1">
            <a:avLst/>
          </a:prstGeom>
          <a:ln w="2857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444208" y="2708920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159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 animBg="1"/>
      <p:bldP spid="50" grpId="0"/>
      <p:bldP spid="73" grpId="0" animBg="1"/>
      <p:bldP spid="54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/>
          <p:cNvCxnSpPr/>
          <p:nvPr/>
        </p:nvCxnSpPr>
        <p:spPr>
          <a:xfrm>
            <a:off x="4932040" y="1196752"/>
            <a:ext cx="0" cy="5472608"/>
          </a:xfrm>
          <a:prstGeom prst="line">
            <a:avLst/>
          </a:prstGeom>
          <a:ln w="508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123728" y="4077072"/>
            <a:ext cx="5616624" cy="24482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Cloud 28"/>
          <p:cNvSpPr/>
          <p:nvPr/>
        </p:nvSpPr>
        <p:spPr>
          <a:xfrm>
            <a:off x="2987824" y="1700808"/>
            <a:ext cx="1944216" cy="1656184"/>
          </a:xfrm>
          <a:prstGeom prst="cloud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 smtClean="0">
                <a:solidFill>
                  <a:srgbClr val="FFFFFF"/>
                </a:solidFill>
              </a:rPr>
              <a:t>MasterCard</a:t>
            </a:r>
          </a:p>
          <a:p>
            <a:pPr lvl="0" algn="ctr"/>
            <a:r>
              <a:rPr lang="en-US" sz="1600" dirty="0" smtClean="0">
                <a:solidFill>
                  <a:srgbClr val="FFFFFF"/>
                </a:solidFill>
              </a:rPr>
              <a:t>Network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05838" cy="936104"/>
          </a:xfrm>
        </p:spPr>
        <p:txBody>
          <a:bodyPr/>
          <a:lstStyle/>
          <a:p>
            <a:r>
              <a:rPr lang="en-US" dirty="0" smtClean="0"/>
              <a:t>Google Wallet V2 </a:t>
            </a:r>
            <a:r>
              <a:rPr lang="en-US" sz="2000" dirty="0" smtClean="0"/>
              <a:t>– In-store transaction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Google becomes Issuer &amp; Merchant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82025" y="6411913"/>
            <a:ext cx="5619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52B70AC-E07A-4C7D-B7B7-36760352770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843808" y="5085184"/>
            <a:ext cx="1372058" cy="115212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Issuer Authorization</a:t>
            </a:r>
          </a:p>
          <a:p>
            <a:pPr algn="ctr"/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Host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2123728" y="2065183"/>
            <a:ext cx="1152128" cy="85542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latin typeface="Calibri" pitchFamily="34" charset="0"/>
                <a:cs typeface="Calibri" pitchFamily="34" charset="0"/>
              </a:rPr>
              <a:t>Merchant acquirer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1" name="Elbow Connector 70"/>
          <p:cNvCxnSpPr>
            <a:stCxn id="67" idx="1"/>
            <a:endCxn id="215" idx="3"/>
          </p:cNvCxnSpPr>
          <p:nvPr/>
        </p:nvCxnSpPr>
        <p:spPr>
          <a:xfrm rot="10800000" flipV="1">
            <a:off x="1490820" y="2492895"/>
            <a:ext cx="632908" cy="1143039"/>
          </a:xfrm>
          <a:prstGeom prst="bentConnector3">
            <a:avLst>
              <a:gd name="adj1" fmla="val 50000"/>
            </a:avLst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Round Same Side Corner Rectangle 10"/>
          <p:cNvSpPr/>
          <p:nvPr/>
        </p:nvSpPr>
        <p:spPr>
          <a:xfrm rot="21473413">
            <a:off x="6779445" y="5006338"/>
            <a:ext cx="669479" cy="4625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9530" tIns="16510" rIns="49530" bIns="1651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>
              <a:solidFill>
                <a:schemeClr val="tx1"/>
              </a:solidFill>
            </a:endParaRPr>
          </a:p>
        </p:txBody>
      </p:sp>
      <p:sp>
        <p:nvSpPr>
          <p:cNvPr id="212" name="Cloud 211"/>
          <p:cNvSpPr/>
          <p:nvPr/>
        </p:nvSpPr>
        <p:spPr>
          <a:xfrm>
            <a:off x="5148064" y="1628800"/>
            <a:ext cx="2160240" cy="1728192"/>
          </a:xfrm>
          <a:prstGeom prst="cloud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 smtClean="0">
                <a:solidFill>
                  <a:srgbClr val="FFFFFF"/>
                </a:solidFill>
              </a:rPr>
              <a:t>VISA  MasterCard Amex Discover</a:t>
            </a:r>
          </a:p>
          <a:p>
            <a:pPr lvl="0" algn="ctr"/>
            <a:r>
              <a:rPr lang="en-US" sz="1600" dirty="0" smtClean="0">
                <a:solidFill>
                  <a:srgbClr val="FFFFFF"/>
                </a:solidFill>
              </a:rPr>
              <a:t>Network </a:t>
            </a:r>
            <a:endParaRPr lang="en-US" dirty="0"/>
          </a:p>
        </p:txBody>
      </p:sp>
      <p:pic>
        <p:nvPicPr>
          <p:cNvPr id="215" name="Picture 44" descr="POS Terminal Sma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194797"/>
            <a:ext cx="951268" cy="88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78656">
            <a:off x="386746" y="2928288"/>
            <a:ext cx="515149" cy="38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" name="Rounded Rectangle 128"/>
          <p:cNvSpPr/>
          <p:nvPr/>
        </p:nvSpPr>
        <p:spPr>
          <a:xfrm>
            <a:off x="5796136" y="5085184"/>
            <a:ext cx="1296144" cy="108012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Merchant </a:t>
            </a:r>
          </a:p>
          <a:p>
            <a:pPr algn="ctr"/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Acquirer</a:t>
            </a:r>
          </a:p>
          <a:p>
            <a:pPr algn="ctr"/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Host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2" name="Rounded Rectangle 141"/>
          <p:cNvSpPr/>
          <p:nvPr/>
        </p:nvSpPr>
        <p:spPr>
          <a:xfrm>
            <a:off x="6876256" y="2024844"/>
            <a:ext cx="1152128" cy="9361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latin typeface="Calibri" pitchFamily="34" charset="0"/>
                <a:cs typeface="Calibri" pitchFamily="34" charset="0"/>
              </a:rPr>
              <a:t>Linked Card Issuing bank 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4231">
            <a:off x="86624" y="2585547"/>
            <a:ext cx="595546" cy="86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326513"/>
            <a:ext cx="1368152" cy="32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Can 32"/>
          <p:cNvSpPr/>
          <p:nvPr/>
        </p:nvSpPr>
        <p:spPr>
          <a:xfrm>
            <a:off x="4283968" y="4755428"/>
            <a:ext cx="1440160" cy="1769916"/>
          </a:xfrm>
          <a:prstGeom prst="can">
            <a:avLst/>
          </a:prstGeom>
          <a:solidFill>
            <a:srgbClr val="0092C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pitchFamily="34" charset="0"/>
                <a:cs typeface="Calibri" pitchFamily="34" charset="0"/>
              </a:rPr>
              <a:t>Bank CMS DB</a:t>
            </a:r>
          </a:p>
          <a:p>
            <a:pPr algn="ctr"/>
            <a:r>
              <a:rPr lang="en-US" sz="1400" dirty="0" smtClean="0">
                <a:latin typeface="Calibri" pitchFamily="34" charset="0"/>
                <a:cs typeface="Calibri" pitchFamily="34" charset="0"/>
              </a:rPr>
              <a:t>Wallet  ID (Google VC MC) </a:t>
            </a:r>
          </a:p>
          <a:p>
            <a:pPr algn="ctr"/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vs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1400" dirty="0" smtClean="0">
                <a:latin typeface="Calibri" pitchFamily="34" charset="0"/>
                <a:cs typeface="Calibri" pitchFamily="34" charset="0"/>
              </a:rPr>
              <a:t>Linked cards #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051720" y="3789040"/>
            <a:ext cx="1763688" cy="86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Google Cloud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47" name="Straight Arrow Connector 46"/>
          <p:cNvCxnSpPr>
            <a:stCxn id="67" idx="3"/>
            <a:endCxn id="31" idx="0"/>
          </p:cNvCxnSpPr>
          <p:nvPr/>
        </p:nvCxnSpPr>
        <p:spPr>
          <a:xfrm>
            <a:off x="3275856" y="2492896"/>
            <a:ext cx="1656184" cy="1584176"/>
          </a:xfrm>
          <a:prstGeom prst="straightConnector1">
            <a:avLst/>
          </a:prstGeom>
          <a:ln w="2857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1752600" y="3013720"/>
            <a:ext cx="1836712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Card Present Transaction</a:t>
            </a:r>
          </a:p>
        </p:txBody>
      </p:sp>
      <p:cxnSp>
        <p:nvCxnSpPr>
          <p:cNvPr id="51" name="Straight Arrow Connector 50"/>
          <p:cNvCxnSpPr>
            <a:stCxn id="142" idx="1"/>
            <a:endCxn id="31" idx="0"/>
          </p:cNvCxnSpPr>
          <p:nvPr/>
        </p:nvCxnSpPr>
        <p:spPr>
          <a:xfrm flipH="1">
            <a:off x="4932040" y="2492896"/>
            <a:ext cx="1944216" cy="1584176"/>
          </a:xfrm>
          <a:prstGeom prst="straightConnector1">
            <a:avLst/>
          </a:prstGeom>
          <a:ln w="28575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6545288" y="3166120"/>
            <a:ext cx="1836712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Card Not Present Transaction</a:t>
            </a:r>
          </a:p>
        </p:txBody>
      </p:sp>
      <p:grpSp>
        <p:nvGrpSpPr>
          <p:cNvPr id="4" name="Group 54"/>
          <p:cNvGrpSpPr/>
          <p:nvPr/>
        </p:nvGrpSpPr>
        <p:grpSpPr>
          <a:xfrm>
            <a:off x="0" y="2204864"/>
            <a:ext cx="1658093" cy="390324"/>
            <a:chOff x="467544" y="5342932"/>
            <a:chExt cx="2018133" cy="463774"/>
          </a:xfrm>
        </p:grpSpPr>
        <p:pic>
          <p:nvPicPr>
            <p:cNvPr id="65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27584" y="5342932"/>
              <a:ext cx="1658093" cy="463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6" name="Oval 65"/>
            <p:cNvSpPr/>
            <p:nvPr/>
          </p:nvSpPr>
          <p:spPr>
            <a:xfrm>
              <a:off x="467544" y="5414940"/>
              <a:ext cx="288032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1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75" name="Round Same Side Corner Rectangle 10"/>
          <p:cNvSpPr/>
          <p:nvPr/>
        </p:nvSpPr>
        <p:spPr>
          <a:xfrm>
            <a:off x="4716016" y="4406612"/>
            <a:ext cx="669479" cy="4625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9530" tIns="16510" rIns="49530" bIns="1651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kern="1200" dirty="0" smtClean="0">
                <a:solidFill>
                  <a:schemeClr val="tx1"/>
                </a:solidFill>
              </a:rPr>
              <a:t>Wallet ID</a:t>
            </a:r>
            <a:endParaRPr lang="en-US" sz="1100" kern="1200" dirty="0">
              <a:solidFill>
                <a:schemeClr val="tx1"/>
              </a:solidFill>
            </a:endParaRPr>
          </a:p>
        </p:txBody>
      </p:sp>
      <p:grpSp>
        <p:nvGrpSpPr>
          <p:cNvPr id="5" name="Group 59"/>
          <p:cNvGrpSpPr/>
          <p:nvPr/>
        </p:nvGrpSpPr>
        <p:grpSpPr>
          <a:xfrm>
            <a:off x="5385495" y="4016072"/>
            <a:ext cx="1418753" cy="1069112"/>
            <a:chOff x="5385495" y="4016072"/>
            <a:chExt cx="1418753" cy="1069112"/>
          </a:xfrm>
        </p:grpSpPr>
        <p:cxnSp>
          <p:nvCxnSpPr>
            <p:cNvPr id="76" name="Straight Arrow Connector 75"/>
            <p:cNvCxnSpPr>
              <a:stCxn id="75" idx="3"/>
              <a:endCxn id="79" idx="1"/>
            </p:cNvCxnSpPr>
            <p:nvPr/>
          </p:nvCxnSpPr>
          <p:spPr>
            <a:xfrm flipV="1">
              <a:off x="5385495" y="4247346"/>
              <a:ext cx="338633" cy="3905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75" idx="3"/>
              <a:endCxn id="80" idx="1"/>
            </p:cNvCxnSpPr>
            <p:nvPr/>
          </p:nvCxnSpPr>
          <p:spPr>
            <a:xfrm flipV="1">
              <a:off x="5385495" y="4421862"/>
              <a:ext cx="338633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75" idx="3"/>
              <a:endCxn id="81" idx="1"/>
            </p:cNvCxnSpPr>
            <p:nvPr/>
          </p:nvCxnSpPr>
          <p:spPr>
            <a:xfrm>
              <a:off x="5385495" y="4637886"/>
              <a:ext cx="33863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ound Same Side Corner Rectangle 10"/>
            <p:cNvSpPr/>
            <p:nvPr/>
          </p:nvSpPr>
          <p:spPr>
            <a:xfrm>
              <a:off x="5724128" y="4016072"/>
              <a:ext cx="1080120" cy="4625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16510" rIns="4953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 smtClean="0">
                  <a:solidFill>
                    <a:schemeClr val="tx1"/>
                  </a:solidFill>
                </a:rPr>
                <a:t>Credit Card 1</a:t>
              </a:r>
              <a:endParaRPr lang="en-US" sz="1100" kern="1200" dirty="0">
                <a:solidFill>
                  <a:schemeClr val="tx1"/>
                </a:solidFill>
              </a:endParaRPr>
            </a:p>
          </p:txBody>
        </p:sp>
        <p:sp>
          <p:nvSpPr>
            <p:cNvPr id="80" name="Round Same Side Corner Rectangle 10"/>
            <p:cNvSpPr/>
            <p:nvPr/>
          </p:nvSpPr>
          <p:spPr>
            <a:xfrm>
              <a:off x="5724128" y="4190588"/>
              <a:ext cx="1080120" cy="4625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16510" rIns="4953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 smtClean="0">
                  <a:solidFill>
                    <a:schemeClr val="tx1"/>
                  </a:solidFill>
                </a:rPr>
                <a:t>Credit Card 2</a:t>
              </a:r>
              <a:endParaRPr lang="en-US" sz="1100" kern="1200" dirty="0">
                <a:solidFill>
                  <a:schemeClr val="tx1"/>
                </a:solidFill>
              </a:endParaRPr>
            </a:p>
          </p:txBody>
        </p:sp>
        <p:sp>
          <p:nvSpPr>
            <p:cNvPr id="81" name="Round Same Side Corner Rectangle 10"/>
            <p:cNvSpPr/>
            <p:nvPr/>
          </p:nvSpPr>
          <p:spPr>
            <a:xfrm>
              <a:off x="5724128" y="4406612"/>
              <a:ext cx="1080120" cy="4625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16510" rIns="4953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 smtClean="0">
                  <a:solidFill>
                    <a:schemeClr val="tx1"/>
                  </a:solidFill>
                </a:rPr>
                <a:t>Credit Card 3</a:t>
              </a:r>
              <a:endParaRPr lang="en-US" sz="1100" kern="1200" dirty="0">
                <a:solidFill>
                  <a:schemeClr val="tx1"/>
                </a:solidFill>
              </a:endParaRPr>
            </a:p>
          </p:txBody>
        </p:sp>
        <p:cxnSp>
          <p:nvCxnSpPr>
            <p:cNvPr id="82" name="Straight Arrow Connector 81"/>
            <p:cNvCxnSpPr>
              <a:stCxn id="75" idx="3"/>
              <a:endCxn id="83" idx="1"/>
            </p:cNvCxnSpPr>
            <p:nvPr/>
          </p:nvCxnSpPr>
          <p:spPr>
            <a:xfrm>
              <a:off x="5385495" y="4637886"/>
              <a:ext cx="338633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ound Same Side Corner Rectangle 10"/>
            <p:cNvSpPr/>
            <p:nvPr/>
          </p:nvSpPr>
          <p:spPr>
            <a:xfrm>
              <a:off x="5724128" y="4622636"/>
              <a:ext cx="1080120" cy="4625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16510" rIns="4953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 smtClean="0">
                  <a:solidFill>
                    <a:schemeClr val="tx1"/>
                  </a:solidFill>
                </a:rPr>
                <a:t>Credit Card ..</a:t>
              </a:r>
              <a:endParaRPr lang="en-US" sz="11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73" name="Oval 72"/>
          <p:cNvSpPr/>
          <p:nvPr/>
        </p:nvSpPr>
        <p:spPr>
          <a:xfrm>
            <a:off x="4211960" y="3140968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5364088" y="3140968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5796136" y="4149080"/>
            <a:ext cx="936104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179512" y="4005064"/>
            <a:ext cx="1368152" cy="720080"/>
          </a:xfrm>
          <a:prstGeom prst="roundRect">
            <a:avLst/>
          </a:prstGeom>
          <a:noFill/>
          <a:ln>
            <a:solidFill>
              <a:srgbClr val="009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92C7"/>
                </a:solidFill>
              </a:rPr>
              <a:t>In-store POS </a:t>
            </a:r>
          </a:p>
          <a:p>
            <a:pPr algn="ctr"/>
            <a:r>
              <a:rPr lang="en-US" sz="1200" dirty="0" smtClean="0">
                <a:solidFill>
                  <a:srgbClr val="0092C7"/>
                </a:solidFill>
              </a:rPr>
              <a:t>(Merchant)</a:t>
            </a:r>
            <a:endParaRPr lang="en-US" sz="1200" dirty="0">
              <a:solidFill>
                <a:srgbClr val="0092C7"/>
              </a:solidFill>
            </a:endParaRPr>
          </a:p>
        </p:txBody>
      </p:sp>
      <p:grpSp>
        <p:nvGrpSpPr>
          <p:cNvPr id="6" name="Group 102"/>
          <p:cNvGrpSpPr/>
          <p:nvPr/>
        </p:nvGrpSpPr>
        <p:grpSpPr>
          <a:xfrm>
            <a:off x="3275856" y="2708920"/>
            <a:ext cx="3600400" cy="1368152"/>
            <a:chOff x="3275856" y="2708920"/>
            <a:chExt cx="3600400" cy="1368152"/>
          </a:xfrm>
        </p:grpSpPr>
        <p:cxnSp>
          <p:nvCxnSpPr>
            <p:cNvPr id="87" name="Straight Arrow Connector 86"/>
            <p:cNvCxnSpPr/>
            <p:nvPr/>
          </p:nvCxnSpPr>
          <p:spPr>
            <a:xfrm flipH="1">
              <a:off x="5220072" y="2708920"/>
              <a:ext cx="1656184" cy="1368152"/>
            </a:xfrm>
            <a:prstGeom prst="straightConnector1">
              <a:avLst/>
            </a:prstGeom>
            <a:ln w="28575"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3275856" y="2708920"/>
              <a:ext cx="1440160" cy="1368152"/>
            </a:xfrm>
            <a:prstGeom prst="straightConnector1">
              <a:avLst/>
            </a:prstGeom>
            <a:ln w="28575"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7"/>
          <p:cNvGrpSpPr/>
          <p:nvPr/>
        </p:nvGrpSpPr>
        <p:grpSpPr>
          <a:xfrm>
            <a:off x="6804248" y="4149080"/>
            <a:ext cx="419100" cy="895722"/>
            <a:chOff x="7740352" y="1844824"/>
            <a:chExt cx="419100" cy="895722"/>
          </a:xfrm>
        </p:grpSpPr>
        <p:pic>
          <p:nvPicPr>
            <p:cNvPr id="99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740352" y="2060848"/>
              <a:ext cx="41910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740352" y="2276872"/>
              <a:ext cx="409575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740352" y="1844824"/>
              <a:ext cx="409575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740352" y="2492896"/>
              <a:ext cx="38100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5" name="Oval 104"/>
          <p:cNvSpPr/>
          <p:nvPr/>
        </p:nvSpPr>
        <p:spPr>
          <a:xfrm>
            <a:off x="5940152" y="3501008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3635896" y="3429000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131840" y="3573016"/>
            <a:ext cx="1836712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B050"/>
                </a:solidFill>
              </a:rPr>
              <a:t>ISSUER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111552" y="3573016"/>
            <a:ext cx="1836712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B050"/>
                </a:solidFill>
              </a:rPr>
              <a:t>MERCHANT</a:t>
            </a:r>
          </a:p>
        </p:txBody>
      </p:sp>
    </p:spTree>
    <p:extLst>
      <p:ext uri="{BB962C8B-B14F-4D97-AF65-F5344CB8AC3E}">
        <p14:creationId xmlns:p14="http://schemas.microsoft.com/office/powerpoint/2010/main" xmlns="" val="359159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12" grpId="0" animBg="1"/>
      <p:bldP spid="50" grpId="0"/>
      <p:bldP spid="56" grpId="0"/>
      <p:bldP spid="73" grpId="0" animBg="1"/>
      <p:bldP spid="84" grpId="0" animBg="1"/>
      <p:bldP spid="85" grpId="0" animBg="1"/>
      <p:bldP spid="105" grpId="0" animBg="1"/>
      <p:bldP spid="106" grpId="0" animBg="1"/>
      <p:bldP spid="54" grpId="0"/>
      <p:bldP spid="5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92000" y="1295400"/>
            <a:ext cx="7005600" cy="4647600"/>
          </a:xfrm>
        </p:spPr>
        <p:txBody>
          <a:bodyPr>
            <a:normAutofit/>
          </a:bodyPr>
          <a:lstStyle/>
          <a:p>
            <a:pPr marL="117475" indent="-117475">
              <a:spcBef>
                <a:spcPts val="600"/>
              </a:spcBef>
              <a:buNone/>
            </a:pPr>
            <a:endParaRPr lang="en-US" dirty="0" smtClean="0">
              <a:solidFill>
                <a:schemeClr val="dk1"/>
              </a:solidFill>
            </a:endParaRPr>
          </a:p>
          <a:p>
            <a:pPr marL="117475" indent="-117475">
              <a:spcBef>
                <a:spcPts val="600"/>
              </a:spcBef>
            </a:pPr>
            <a:r>
              <a:rPr lang="en-US" dirty="0" smtClean="0">
                <a:solidFill>
                  <a:schemeClr val="dk1"/>
                </a:solidFill>
              </a:rPr>
              <a:t> EMV infrastructure is much more secure than the existing </a:t>
            </a:r>
            <a:r>
              <a:rPr lang="en-US" dirty="0" err="1" smtClean="0">
                <a:solidFill>
                  <a:schemeClr val="dk1"/>
                </a:solidFill>
              </a:rPr>
              <a:t>mag</a:t>
            </a:r>
            <a:r>
              <a:rPr lang="en-US" dirty="0" smtClean="0">
                <a:solidFill>
                  <a:schemeClr val="dk1"/>
                </a:solidFill>
              </a:rPr>
              <a:t>-stripe card infrastructure. </a:t>
            </a:r>
          </a:p>
          <a:p>
            <a:pPr marL="117475" indent="-117475">
              <a:spcBef>
                <a:spcPts val="600"/>
              </a:spcBef>
            </a:pPr>
            <a:endParaRPr lang="en-US" dirty="0" smtClean="0">
              <a:solidFill>
                <a:schemeClr val="dk1"/>
              </a:solidFill>
            </a:endParaRPr>
          </a:p>
          <a:p>
            <a:pPr marL="117475" indent="-117475">
              <a:spcBef>
                <a:spcPts val="600"/>
              </a:spcBef>
            </a:pPr>
            <a:r>
              <a:rPr lang="en-US" dirty="0" smtClean="0">
                <a:solidFill>
                  <a:schemeClr val="dk1"/>
                </a:solidFill>
              </a:rPr>
              <a:t> NFC mobile payment leverages existing EMV POS methodology to enhance mobile payment security</a:t>
            </a:r>
          </a:p>
          <a:p>
            <a:pPr marL="117475" indent="-117475">
              <a:spcBef>
                <a:spcPts val="600"/>
              </a:spcBef>
            </a:pPr>
            <a:endParaRPr lang="en-US" dirty="0" smtClean="0">
              <a:solidFill>
                <a:schemeClr val="dk1"/>
              </a:solidFill>
            </a:endParaRPr>
          </a:p>
          <a:p>
            <a:pPr marL="117475" indent="-117475">
              <a:spcBef>
                <a:spcPts val="600"/>
              </a:spcBef>
            </a:pPr>
            <a:r>
              <a:rPr lang="en-US" dirty="0" smtClean="0">
                <a:solidFill>
                  <a:schemeClr val="dk1"/>
                </a:solidFill>
              </a:rPr>
              <a:t> Payment risk ownership will be predicated on the back office model adopted by the mobile provider &amp; Issuing bank</a:t>
            </a:r>
          </a:p>
          <a:p>
            <a:pPr marL="117475" indent="-117475">
              <a:spcBef>
                <a:spcPts val="600"/>
              </a:spcBef>
            </a:pPr>
            <a:endParaRPr lang="en-US" dirty="0" smtClean="0">
              <a:solidFill>
                <a:schemeClr val="dk1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416532"/>
            <a:ext cx="7172356" cy="55080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Jack Jania</a:t>
            </a:r>
          </a:p>
          <a:p>
            <a:r>
              <a:rPr lang="en-US" dirty="0" smtClean="0"/>
              <a:t>SVP </a:t>
            </a:r>
            <a:r>
              <a:rPr lang="en-US" dirty="0" err="1" smtClean="0"/>
              <a:t>Gemalto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Jack.Jania@gemalto.com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October  2012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in Retail Payment Innovations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82025" y="6411913"/>
            <a:ext cx="561975" cy="365125"/>
          </a:xfrm>
          <a:prstGeom prst="rect">
            <a:avLst/>
          </a:prstGeom>
        </p:spPr>
        <p:txBody>
          <a:bodyPr/>
          <a:lstStyle/>
          <a:p>
            <a:fld id="{172CD4A3-A0C6-4155-926F-C0C970EDAC92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5486400" y="1219200"/>
          <a:ext cx="2895600" cy="210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-14288" y="116632"/>
            <a:ext cx="9396536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2400" b="1" kern="0" dirty="0" smtClean="0">
                <a:solidFill>
                  <a:srgbClr val="FA8200"/>
                </a:solidFill>
                <a:latin typeface="+mj-lt"/>
                <a:ea typeface="+mj-ea"/>
                <a:cs typeface="+mj-cs"/>
              </a:rPr>
              <a:t>Gemalto (</a:t>
            </a:r>
            <a:r>
              <a:rPr lang="en-US" sz="2400" b="1" kern="0" dirty="0" err="1" smtClean="0">
                <a:solidFill>
                  <a:srgbClr val="FA8200"/>
                </a:solidFill>
                <a:latin typeface="+mj-lt"/>
                <a:ea typeface="+mj-ea"/>
                <a:cs typeface="+mj-cs"/>
              </a:rPr>
              <a:t>NYX:gto.pa</a:t>
            </a:r>
            <a:r>
              <a:rPr lang="en-US" sz="2400" b="1" kern="0" dirty="0" smtClean="0">
                <a:solidFill>
                  <a:srgbClr val="FA8200"/>
                </a:solidFill>
                <a:latin typeface="+mj-lt"/>
                <a:ea typeface="+mj-ea"/>
                <a:cs typeface="+mj-cs"/>
              </a:rPr>
              <a:t>) secures the lives of billions of people in payments, mobile, governments/military &amp; corporations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A82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80725" y="944875"/>
            <a:ext cx="4321175" cy="51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rIns="0"/>
          <a:lstStyle/>
          <a:p>
            <a:pPr marL="288925" indent="-288925" eaLnBrk="0" hangingPunct="0">
              <a:buClr>
                <a:srgbClr val="FA821E"/>
              </a:buClr>
              <a:buFont typeface="Wingdings" pitchFamily="2" charset="2"/>
              <a:buNone/>
            </a:pPr>
            <a:endParaRPr lang="en-US" sz="1400" b="1" dirty="0">
              <a:ea typeface="ＭＳ Ｐゴシック" pitchFamily="34" charset="-128"/>
            </a:endParaRPr>
          </a:p>
          <a:p>
            <a:pPr marL="288925" indent="-288925" eaLnBrk="0" hangingPunct="0">
              <a:buClr>
                <a:srgbClr val="FA821E"/>
              </a:buClr>
              <a:buFont typeface="Wingdings" pitchFamily="2" charset="2"/>
              <a:buChar char=""/>
            </a:pPr>
            <a:r>
              <a:rPr lang="en-US" sz="2000" dirty="0">
                <a:ea typeface="ＭＳ Ｐゴシック" pitchFamily="34" charset="-128"/>
              </a:rPr>
              <a:t>€ </a:t>
            </a:r>
            <a:r>
              <a:rPr lang="en-US" sz="2000" dirty="0" smtClean="0">
                <a:ea typeface="ＭＳ Ｐゴシック" pitchFamily="34" charset="-128"/>
              </a:rPr>
              <a:t>2.1 </a:t>
            </a:r>
            <a:r>
              <a:rPr lang="en-US" sz="2000" dirty="0">
                <a:ea typeface="ＭＳ Ｐゴシック" pitchFamily="34" charset="-128"/>
              </a:rPr>
              <a:t>billion revenue </a:t>
            </a:r>
            <a:r>
              <a:rPr lang="en-US" sz="2000" dirty="0" smtClean="0">
                <a:ea typeface="ＭＳ Ｐゴシック" pitchFamily="34" charset="-128"/>
              </a:rPr>
              <a:t>2011</a:t>
            </a:r>
            <a:r>
              <a:rPr lang="en-US" sz="2000" dirty="0">
                <a:ea typeface="ＭＳ Ｐゴシック" pitchFamily="34" charset="-128"/>
              </a:rPr>
              <a:t/>
            </a:r>
            <a:br>
              <a:rPr lang="en-US" sz="2000" dirty="0">
                <a:ea typeface="ＭＳ Ｐゴシック" pitchFamily="34" charset="-128"/>
              </a:rPr>
            </a:br>
            <a:endParaRPr lang="en-US" sz="2000" dirty="0">
              <a:ea typeface="ＭＳ Ｐゴシック" pitchFamily="34" charset="-128"/>
            </a:endParaRPr>
          </a:p>
          <a:p>
            <a:pPr marL="288925" indent="-288925" eaLnBrk="0" hangingPunct="0">
              <a:buClr>
                <a:srgbClr val="FA821E"/>
              </a:buClr>
              <a:buFont typeface="Wingdings" pitchFamily="2" charset="2"/>
              <a:buChar char=""/>
            </a:pPr>
            <a:r>
              <a:rPr lang="en-US" sz="2000" b="1" dirty="0">
                <a:latin typeface="Arial Black" pitchFamily="34" charset="0"/>
                <a:ea typeface="ＭＳ Ｐゴシック" pitchFamily="34" charset="-128"/>
              </a:rPr>
              <a:t>Innovation</a:t>
            </a:r>
            <a:r>
              <a:rPr lang="en-US" sz="2000" dirty="0">
                <a:ea typeface="ＭＳ Ｐゴシック" pitchFamily="34" charset="-128"/>
              </a:rPr>
              <a:t>:</a:t>
            </a:r>
          </a:p>
          <a:p>
            <a:pPr marL="666750" lvl="1" indent="-187325" eaLnBrk="0" hangingPunct="0">
              <a:spcAft>
                <a:spcPts val="300"/>
              </a:spcAft>
              <a:buClr>
                <a:srgbClr val="FA821E"/>
              </a:buClr>
              <a:buFont typeface="Wingdings" pitchFamily="2" charset="2"/>
              <a:buChar char="§"/>
            </a:pPr>
            <a:r>
              <a:rPr lang="en-US" sz="1600" dirty="0" smtClean="0">
                <a:ea typeface="ＭＳ Ｐゴシック" pitchFamily="34" charset="-128"/>
              </a:rPr>
              <a:t>14 </a:t>
            </a:r>
            <a:r>
              <a:rPr lang="en-US" sz="1600" dirty="0">
                <a:ea typeface="ＭＳ Ｐゴシック" pitchFamily="34" charset="-128"/>
              </a:rPr>
              <a:t>R&amp;D </a:t>
            </a:r>
            <a:r>
              <a:rPr lang="en-US" sz="1600" dirty="0" smtClean="0">
                <a:ea typeface="ＭＳ Ｐゴシック" pitchFamily="34" charset="-128"/>
              </a:rPr>
              <a:t>centers worldwide</a:t>
            </a:r>
            <a:endParaRPr lang="en-US" sz="1600" dirty="0">
              <a:ea typeface="ＭＳ Ｐゴシック" pitchFamily="34" charset="-128"/>
            </a:endParaRPr>
          </a:p>
          <a:p>
            <a:pPr marL="666750" lvl="1" indent="-187325" eaLnBrk="0" hangingPunct="0">
              <a:spcAft>
                <a:spcPts val="300"/>
              </a:spcAft>
              <a:buClr>
                <a:srgbClr val="FA821E"/>
              </a:buClr>
              <a:buFont typeface="Wingdings" pitchFamily="2" charset="2"/>
              <a:buChar char="§"/>
            </a:pPr>
            <a:r>
              <a:rPr lang="en-US" sz="1600" dirty="0" smtClean="0">
                <a:ea typeface="ＭＳ Ｐゴシック" pitchFamily="34" charset="-128"/>
              </a:rPr>
              <a:t>1,500+ </a:t>
            </a:r>
            <a:r>
              <a:rPr lang="en-US" sz="1600" dirty="0">
                <a:ea typeface="ＭＳ Ｐゴシック" pitchFamily="34" charset="-128"/>
              </a:rPr>
              <a:t>engineers</a:t>
            </a:r>
          </a:p>
          <a:p>
            <a:pPr marL="666750" lvl="1" indent="-187325" eaLnBrk="0" hangingPunct="0">
              <a:spcAft>
                <a:spcPts val="300"/>
              </a:spcAft>
              <a:buClr>
                <a:srgbClr val="FA821E"/>
              </a:buClr>
              <a:buFont typeface="Wingdings" pitchFamily="2" charset="2"/>
              <a:buChar char="§"/>
            </a:pPr>
            <a:r>
              <a:rPr lang="en-US" sz="1600" dirty="0" smtClean="0">
                <a:ea typeface="ＭＳ Ｐゴシック" pitchFamily="34" charset="-128"/>
              </a:rPr>
              <a:t>107 </a:t>
            </a:r>
            <a:r>
              <a:rPr lang="en-US" sz="1600" dirty="0">
                <a:ea typeface="ＭＳ Ｐゴシック" pitchFamily="34" charset="-128"/>
              </a:rPr>
              <a:t>inventions first filed in </a:t>
            </a:r>
            <a:r>
              <a:rPr lang="en-US" sz="1600" dirty="0" smtClean="0">
                <a:ea typeface="ＭＳ Ｐゴシック" pitchFamily="34" charset="-128"/>
              </a:rPr>
              <a:t>2011</a:t>
            </a:r>
            <a:endParaRPr lang="en-US" sz="1600" dirty="0">
              <a:ea typeface="ＭＳ Ｐゴシック" pitchFamily="34" charset="-128"/>
            </a:endParaRPr>
          </a:p>
          <a:p>
            <a:pPr marL="666750" lvl="1" indent="-187325" eaLnBrk="0" hangingPunct="0">
              <a:spcAft>
                <a:spcPts val="300"/>
              </a:spcAft>
              <a:buClr>
                <a:srgbClr val="FA821E"/>
              </a:buClr>
              <a:buFont typeface="Wingdings" pitchFamily="2" charset="2"/>
              <a:buChar char="§"/>
            </a:pPr>
            <a:r>
              <a:rPr lang="en-US" sz="1600" dirty="0" smtClean="0">
                <a:ea typeface="ＭＳ Ｐゴシック" pitchFamily="34" charset="-128"/>
              </a:rPr>
              <a:t>1,200 patent families</a:t>
            </a:r>
            <a:r>
              <a:rPr lang="en-US" sz="1600" dirty="0">
                <a:ea typeface="ＭＳ Ｐゴシック" pitchFamily="34" charset="-128"/>
              </a:rPr>
              <a:t/>
            </a:r>
            <a:br>
              <a:rPr lang="en-US" sz="1600" dirty="0">
                <a:ea typeface="ＭＳ Ｐゴシック" pitchFamily="34" charset="-128"/>
              </a:rPr>
            </a:br>
            <a:endParaRPr lang="en-US" sz="1600" dirty="0">
              <a:ea typeface="ＭＳ Ｐゴシック" pitchFamily="34" charset="-128"/>
            </a:endParaRPr>
          </a:p>
          <a:p>
            <a:pPr marL="288925" indent="-288925" eaLnBrk="0" hangingPunct="0">
              <a:buClr>
                <a:srgbClr val="FA821E"/>
              </a:buClr>
              <a:buFont typeface="Wingdings" pitchFamily="2" charset="2"/>
              <a:buChar char=""/>
            </a:pPr>
            <a:r>
              <a:rPr lang="en-US" sz="2000" dirty="0">
                <a:ea typeface="ＭＳ Ｐゴシック" pitchFamily="34" charset="-128"/>
              </a:rPr>
              <a:t>Global footprint:</a:t>
            </a:r>
          </a:p>
          <a:p>
            <a:pPr marL="666750" lvl="1" indent="-187325" eaLnBrk="0" hangingPunct="0">
              <a:spcAft>
                <a:spcPts val="300"/>
              </a:spcAft>
              <a:buClr>
                <a:srgbClr val="FA821E"/>
              </a:buClr>
              <a:buFont typeface="Wingdings" pitchFamily="2" charset="2"/>
              <a:buChar char="§"/>
            </a:pPr>
            <a:r>
              <a:rPr lang="en-US" sz="1600" dirty="0" smtClean="0">
                <a:ea typeface="ＭＳ Ｐゴシック" pitchFamily="34" charset="-128"/>
              </a:rPr>
              <a:t>15 </a:t>
            </a:r>
            <a:r>
              <a:rPr lang="en-US" sz="1600" dirty="0">
                <a:ea typeface="ＭＳ Ｐゴシック" pitchFamily="34" charset="-128"/>
              </a:rPr>
              <a:t>production </a:t>
            </a:r>
            <a:r>
              <a:rPr lang="en-US" sz="1600" dirty="0" smtClean="0">
                <a:ea typeface="ＭＳ Ｐゴシック" pitchFamily="34" charset="-128"/>
              </a:rPr>
              <a:t>centers</a:t>
            </a:r>
            <a:endParaRPr lang="en-US" sz="1600" dirty="0">
              <a:ea typeface="ＭＳ Ｐゴシック" pitchFamily="34" charset="-128"/>
            </a:endParaRPr>
          </a:p>
          <a:p>
            <a:pPr marL="666750" lvl="1" indent="-187325" eaLnBrk="0" hangingPunct="0">
              <a:spcAft>
                <a:spcPts val="300"/>
              </a:spcAft>
              <a:buClr>
                <a:srgbClr val="FA821E"/>
              </a:buClr>
              <a:buFont typeface="Wingdings" pitchFamily="2" charset="2"/>
              <a:buChar char="§"/>
            </a:pPr>
            <a:r>
              <a:rPr lang="en-US" sz="1600" dirty="0" smtClean="0">
                <a:ea typeface="ＭＳ Ｐゴシック" pitchFamily="34" charset="-128"/>
              </a:rPr>
              <a:t>28 </a:t>
            </a:r>
            <a:r>
              <a:rPr lang="en-US" sz="1600" dirty="0">
                <a:ea typeface="ＭＳ Ｐゴシック" pitchFamily="34" charset="-128"/>
              </a:rPr>
              <a:t>personalization </a:t>
            </a:r>
            <a:r>
              <a:rPr lang="en-US" sz="1600" dirty="0" smtClean="0">
                <a:ea typeface="ＭＳ Ｐゴシック" pitchFamily="34" charset="-128"/>
              </a:rPr>
              <a:t>facilities</a:t>
            </a:r>
            <a:endParaRPr lang="en-US" sz="1600" dirty="0">
              <a:ea typeface="ＭＳ Ｐゴシック" pitchFamily="34" charset="-128"/>
            </a:endParaRPr>
          </a:p>
          <a:p>
            <a:pPr marL="666750" lvl="1" indent="-187325" eaLnBrk="0" hangingPunct="0">
              <a:spcAft>
                <a:spcPts val="300"/>
              </a:spcAft>
              <a:buClr>
                <a:srgbClr val="FA821E"/>
              </a:buClr>
              <a:buFont typeface="Wingdings" pitchFamily="2" charset="2"/>
              <a:buChar char="§"/>
            </a:pPr>
            <a:r>
              <a:rPr lang="en-US" sz="1600" dirty="0" smtClean="0">
                <a:ea typeface="ＭＳ Ｐゴシック" pitchFamily="34" charset="-128"/>
              </a:rPr>
              <a:t>74 </a:t>
            </a:r>
            <a:r>
              <a:rPr lang="en-US" sz="1600" dirty="0">
                <a:ea typeface="ＭＳ Ｐゴシック" pitchFamily="34" charset="-128"/>
              </a:rPr>
              <a:t>sales &amp; marketing offices</a:t>
            </a:r>
            <a:br>
              <a:rPr lang="en-US" sz="1600" dirty="0">
                <a:ea typeface="ＭＳ Ｐゴシック" pitchFamily="34" charset="-128"/>
              </a:rPr>
            </a:br>
            <a:endParaRPr lang="en-US" sz="1600" dirty="0">
              <a:ea typeface="ＭＳ Ｐゴシック" pitchFamily="34" charset="-128"/>
            </a:endParaRPr>
          </a:p>
          <a:p>
            <a:pPr marL="288925" indent="-288925" eaLnBrk="0" hangingPunct="0">
              <a:buClr>
                <a:srgbClr val="FA821E"/>
              </a:buClr>
              <a:buFont typeface="Wingdings" pitchFamily="2" charset="2"/>
              <a:buChar char=""/>
            </a:pPr>
            <a:r>
              <a:rPr lang="en-US" sz="2000" dirty="0">
                <a:ea typeface="ＭＳ Ｐゴシック" pitchFamily="34" charset="-128"/>
              </a:rPr>
              <a:t>Experienced team:</a:t>
            </a:r>
          </a:p>
          <a:p>
            <a:pPr marL="666750" lvl="1" indent="-187325" eaLnBrk="0" hangingPunct="0">
              <a:spcAft>
                <a:spcPts val="300"/>
              </a:spcAft>
              <a:buClr>
                <a:srgbClr val="FA821E"/>
              </a:buClr>
              <a:buFont typeface="Wingdings" pitchFamily="2" charset="2"/>
              <a:buChar char="§"/>
            </a:pPr>
            <a:r>
              <a:rPr lang="en-US" sz="1600" dirty="0" smtClean="0">
                <a:ea typeface="ＭＳ Ｐゴシック" pitchFamily="34" charset="-128"/>
              </a:rPr>
              <a:t>10,000+ </a:t>
            </a:r>
            <a:r>
              <a:rPr lang="en-US" sz="1600" dirty="0">
                <a:ea typeface="ＭＳ Ｐゴシック" pitchFamily="34" charset="-128"/>
              </a:rPr>
              <a:t>employees</a:t>
            </a:r>
          </a:p>
          <a:p>
            <a:pPr marL="666750" lvl="1" indent="-187325" eaLnBrk="0" hangingPunct="0">
              <a:spcAft>
                <a:spcPts val="300"/>
              </a:spcAft>
              <a:buClr>
                <a:srgbClr val="FA821E"/>
              </a:buClr>
              <a:buFont typeface="Wingdings" pitchFamily="2" charset="2"/>
              <a:buChar char="§"/>
            </a:pPr>
            <a:r>
              <a:rPr lang="en-US" sz="1600" dirty="0" smtClean="0">
                <a:ea typeface="ＭＳ Ｐゴシック" pitchFamily="34" charset="-128"/>
              </a:rPr>
              <a:t>100 </a:t>
            </a:r>
            <a:r>
              <a:rPr lang="en-US" sz="1600" dirty="0">
                <a:ea typeface="ＭＳ Ｐゴシック" pitchFamily="34" charset="-128"/>
              </a:rPr>
              <a:t>nationalities</a:t>
            </a:r>
          </a:p>
          <a:p>
            <a:pPr marL="666750" lvl="1" indent="-187325" eaLnBrk="0" hangingPunct="0">
              <a:spcAft>
                <a:spcPts val="300"/>
              </a:spcAft>
              <a:buClr>
                <a:srgbClr val="FA821E"/>
              </a:buClr>
              <a:buFont typeface="Wingdings" pitchFamily="2" charset="2"/>
              <a:buChar char="§"/>
            </a:pPr>
            <a:r>
              <a:rPr lang="en-US" sz="1600" dirty="0" smtClean="0">
                <a:ea typeface="ＭＳ Ｐゴシック" pitchFamily="34" charset="-128"/>
              </a:rPr>
              <a:t>43 </a:t>
            </a:r>
            <a:r>
              <a:rPr lang="en-US" sz="1600" dirty="0">
                <a:ea typeface="ＭＳ Ｐゴシック" pitchFamily="34" charset="-128"/>
              </a:rPr>
              <a:t>countries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4927600" y="3717078"/>
            <a:ext cx="3822700" cy="2415865"/>
            <a:chOff x="4927600" y="3717078"/>
            <a:chExt cx="3822700" cy="2415865"/>
          </a:xfrm>
        </p:grpSpPr>
        <p:pic>
          <p:nvPicPr>
            <p:cNvPr id="14" name="Picture 13" descr="map.jpg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b="1817"/>
            <a:stretch>
              <a:fillRect/>
            </a:stretch>
          </p:blipFill>
          <p:spPr>
            <a:xfrm>
              <a:off x="4927600" y="3717078"/>
              <a:ext cx="3801914" cy="2415865"/>
            </a:xfrm>
            <a:prstGeom prst="rect">
              <a:avLst/>
            </a:prstGeom>
          </p:spPr>
        </p:pic>
        <p:sp>
          <p:nvSpPr>
            <p:cNvPr id="15" name="Text Box 313"/>
            <p:cNvSpPr txBox="1">
              <a:spLocks noChangeArrowheads="1"/>
            </p:cNvSpPr>
            <p:nvPr/>
          </p:nvSpPr>
          <p:spPr bwMode="auto">
            <a:xfrm>
              <a:off x="7105650" y="5861050"/>
              <a:ext cx="1644650" cy="246063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 i="1" dirty="0">
                  <a:ea typeface="ＭＳ Ｐゴシック" pitchFamily="34" charset="-128"/>
                </a:rPr>
                <a:t>% of FY </a:t>
              </a:r>
              <a:r>
                <a:rPr lang="en-US" sz="1000" b="1" i="1" dirty="0" smtClean="0">
                  <a:ea typeface="ＭＳ Ｐゴシック" pitchFamily="34" charset="-128"/>
                </a:rPr>
                <a:t>’11 </a:t>
              </a:r>
              <a:r>
                <a:rPr lang="en-US" sz="1000" b="1" i="1" dirty="0">
                  <a:ea typeface="ＭＳ Ｐゴシック" pitchFamily="34" charset="-128"/>
                </a:rPr>
                <a:t>revenue</a:t>
              </a:r>
            </a:p>
          </p:txBody>
        </p:sp>
        <p:sp>
          <p:nvSpPr>
            <p:cNvPr id="16" name="Text Box 300"/>
            <p:cNvSpPr txBox="1">
              <a:spLocks noChangeArrowheads="1"/>
            </p:cNvSpPr>
            <p:nvPr/>
          </p:nvSpPr>
          <p:spPr bwMode="auto">
            <a:xfrm>
              <a:off x="6643688" y="4373563"/>
              <a:ext cx="1122362" cy="969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 b="1" dirty="0">
                  <a:ea typeface="ＭＳ Ｐゴシック" pitchFamily="34" charset="-128"/>
                </a:rPr>
                <a:t>Europe,</a:t>
              </a:r>
            </a:p>
            <a:p>
              <a:pPr eaLnBrk="0" hangingPunct="0"/>
              <a:r>
                <a:rPr lang="en-US" sz="1200" b="1" dirty="0">
                  <a:ea typeface="ＭＳ Ｐゴシック" pitchFamily="34" charset="-128"/>
                </a:rPr>
                <a:t>Middle East,</a:t>
              </a:r>
            </a:p>
            <a:p>
              <a:pPr eaLnBrk="0" hangingPunct="0"/>
              <a:r>
                <a:rPr lang="en-US" sz="1200" b="1" dirty="0">
                  <a:ea typeface="ＭＳ Ｐゴシック" pitchFamily="34" charset="-128"/>
                </a:rPr>
                <a:t>Africa</a:t>
              </a:r>
            </a:p>
            <a:p>
              <a:pPr eaLnBrk="0" hangingPunct="0"/>
              <a:r>
                <a:rPr lang="en-US" sz="1200" b="1" dirty="0">
                  <a:ea typeface="ＭＳ Ｐゴシック" pitchFamily="34" charset="-128"/>
                </a:rPr>
                <a:t>€ </a:t>
              </a:r>
              <a:r>
                <a:rPr lang="en-US" sz="1200" b="1" dirty="0" smtClean="0">
                  <a:ea typeface="ＭＳ Ｐゴシック" pitchFamily="34" charset="-128"/>
                </a:rPr>
                <a:t>1040m</a:t>
              </a:r>
              <a:endParaRPr lang="en-US" sz="1200" b="1" dirty="0">
                <a:solidFill>
                  <a:srgbClr val="FF6600"/>
                </a:solidFill>
                <a:ea typeface="ＭＳ Ｐゴシック" pitchFamily="34" charset="-128"/>
              </a:endParaRPr>
            </a:p>
            <a:p>
              <a:pPr eaLnBrk="0" hangingPunct="0"/>
              <a:r>
                <a:rPr lang="en-US" sz="900" b="1" i="1" dirty="0" smtClean="0">
                  <a:ea typeface="ＭＳ Ｐゴシック" pitchFamily="34" charset="-128"/>
                </a:rPr>
                <a:t>52% </a:t>
              </a:r>
              <a:r>
                <a:rPr lang="en-US" sz="900" b="1" i="1" dirty="0">
                  <a:ea typeface="ＭＳ Ｐゴシック" pitchFamily="34" charset="-128"/>
                </a:rPr>
                <a:t>of revenue</a:t>
              </a:r>
            </a:p>
          </p:txBody>
        </p:sp>
        <p:sp>
          <p:nvSpPr>
            <p:cNvPr id="17" name="Text Box 301"/>
            <p:cNvSpPr txBox="1">
              <a:spLocks noChangeArrowheads="1"/>
            </p:cNvSpPr>
            <p:nvPr/>
          </p:nvSpPr>
          <p:spPr bwMode="auto">
            <a:xfrm>
              <a:off x="5129213" y="4371975"/>
              <a:ext cx="1343025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 b="1" dirty="0">
                  <a:ea typeface="ＭＳ Ｐゴシック" pitchFamily="34" charset="-128"/>
                </a:rPr>
                <a:t>North &amp; South</a:t>
              </a:r>
            </a:p>
            <a:p>
              <a:pPr eaLnBrk="0" hangingPunct="0"/>
              <a:r>
                <a:rPr lang="en-US" sz="1200" b="1" dirty="0">
                  <a:ea typeface="ＭＳ Ｐゴシック" pitchFamily="34" charset="-128"/>
                </a:rPr>
                <a:t>America</a:t>
              </a:r>
            </a:p>
            <a:p>
              <a:pPr eaLnBrk="0" hangingPunct="0"/>
              <a:r>
                <a:rPr lang="en-US" sz="1200" b="1" dirty="0">
                  <a:ea typeface="ＭＳ Ｐゴシック" pitchFamily="34" charset="-128"/>
                </a:rPr>
                <a:t>€ </a:t>
              </a:r>
              <a:r>
                <a:rPr lang="en-US" sz="1200" b="1" dirty="0" smtClean="0">
                  <a:ea typeface="ＭＳ Ｐゴシック" pitchFamily="34" charset="-128"/>
                </a:rPr>
                <a:t>580m</a:t>
              </a:r>
              <a:endParaRPr lang="en-US" sz="1200" b="1" dirty="0">
                <a:solidFill>
                  <a:srgbClr val="FF6600"/>
                </a:solidFill>
                <a:ea typeface="ＭＳ Ｐゴシック" pitchFamily="34" charset="-128"/>
              </a:endParaRPr>
            </a:p>
            <a:p>
              <a:pPr eaLnBrk="0" hangingPunct="0"/>
              <a:r>
                <a:rPr lang="en-US" sz="900" b="1" i="1" dirty="0" smtClean="0">
                  <a:ea typeface="ＭＳ Ｐゴシック" pitchFamily="34" charset="-128"/>
                </a:rPr>
                <a:t>29% </a:t>
              </a:r>
              <a:r>
                <a:rPr lang="en-US" sz="900" b="1" i="1" dirty="0">
                  <a:ea typeface="ＭＳ Ｐゴシック" pitchFamily="34" charset="-128"/>
                </a:rPr>
                <a:t>of revenue</a:t>
              </a:r>
            </a:p>
          </p:txBody>
        </p:sp>
        <p:sp>
          <p:nvSpPr>
            <p:cNvPr id="18" name="Text Box 302"/>
            <p:cNvSpPr txBox="1">
              <a:spLocks noChangeArrowheads="1"/>
            </p:cNvSpPr>
            <p:nvPr/>
          </p:nvSpPr>
          <p:spPr bwMode="auto">
            <a:xfrm>
              <a:off x="7899400" y="4357688"/>
              <a:ext cx="839788" cy="738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 b="1" dirty="0">
                  <a:ea typeface="ＭＳ Ｐゴシック" pitchFamily="34" charset="-128"/>
                </a:rPr>
                <a:t>Asia</a:t>
              </a:r>
            </a:p>
            <a:p>
              <a:pPr eaLnBrk="0" hangingPunct="0"/>
              <a:r>
                <a:rPr lang="en-US" sz="1200" b="1" dirty="0">
                  <a:ea typeface="ＭＳ Ｐゴシック" pitchFamily="34" charset="-128"/>
                </a:rPr>
                <a:t>€ </a:t>
              </a:r>
              <a:r>
                <a:rPr lang="en-US" sz="1200" b="1" dirty="0" smtClean="0">
                  <a:ea typeface="ＭＳ Ｐゴシック" pitchFamily="34" charset="-128"/>
                </a:rPr>
                <a:t>380m</a:t>
              </a:r>
              <a:endParaRPr lang="en-US" sz="1200" b="1" dirty="0">
                <a:solidFill>
                  <a:srgbClr val="FF6600"/>
                </a:solidFill>
                <a:ea typeface="ＭＳ Ｐゴシック" pitchFamily="34" charset="-128"/>
              </a:endParaRPr>
            </a:p>
            <a:p>
              <a:pPr eaLnBrk="0" hangingPunct="0"/>
              <a:r>
                <a:rPr lang="en-US" sz="900" b="1" i="1" dirty="0" smtClean="0">
                  <a:ea typeface="ＭＳ Ｐゴシック" pitchFamily="34" charset="-128"/>
                </a:rPr>
                <a:t>19% </a:t>
              </a:r>
              <a:r>
                <a:rPr lang="en-US" sz="900" b="1" i="1" dirty="0">
                  <a:ea typeface="ＭＳ Ｐゴシック" pitchFamily="34" charset="-128"/>
                </a:rPr>
                <a:t>of revenue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980544" y="343857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Regional revenue 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21" y="2044519"/>
            <a:ext cx="914782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6494" y="260648"/>
            <a:ext cx="9143999" cy="550862"/>
          </a:xfrm>
        </p:spPr>
        <p:txBody>
          <a:bodyPr/>
          <a:lstStyle/>
          <a:p>
            <a:r>
              <a:rPr lang="en-US" sz="2400" dirty="0" smtClean="0"/>
              <a:t>The associations have a technology solution ready today  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4294967295"/>
          </p:nvPr>
        </p:nvSpPr>
        <p:spPr>
          <a:xfrm>
            <a:off x="8582025" y="6411913"/>
            <a:ext cx="5619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2D6CF80-5D18-4432-89E6-D9E5C3FB17B0}" type="slidenum">
              <a:rPr lang="en-AU" smtClean="0"/>
              <a:pPr>
                <a:defRPr/>
              </a:pPr>
              <a:t>4</a:t>
            </a:fld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1425650" y="1209530"/>
            <a:ext cx="1449652" cy="9286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</a:rPr>
              <a:t>VSDC</a:t>
            </a:r>
            <a:endParaRPr lang="en-US" sz="2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74795" y="1209530"/>
            <a:ext cx="1277826" cy="9286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Arial Narrow" pitchFamily="34" charset="0"/>
              </a:rPr>
              <a:t>MChip</a:t>
            </a:r>
            <a:endParaRPr lang="en-US" sz="2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52114" y="1209530"/>
            <a:ext cx="1277826" cy="9286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</a:rPr>
              <a:t>D-Pas</a:t>
            </a:r>
            <a:endParaRPr lang="en-US" sz="2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29433" y="1209530"/>
            <a:ext cx="1277826" cy="9286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</a:rPr>
              <a:t>AEIPS</a:t>
            </a:r>
            <a:endParaRPr lang="en-US" sz="3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06753" y="1209530"/>
            <a:ext cx="1277826" cy="9286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</a:rPr>
              <a:t>WLEMV</a:t>
            </a:r>
            <a:endParaRPr lang="en-US" sz="2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773" y="1342706"/>
            <a:ext cx="1442127" cy="738664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EMV 4.3</a:t>
            </a:r>
          </a:p>
          <a:p>
            <a:r>
              <a:rPr lang="fr-FR" sz="1400" b="1" dirty="0" err="1" smtClean="0"/>
              <a:t>Compliant</a:t>
            </a:r>
            <a:r>
              <a:rPr lang="fr-FR" sz="1400" b="1" dirty="0" smtClean="0"/>
              <a:t/>
            </a:r>
            <a:br>
              <a:rPr lang="fr-FR" sz="1400" b="1" dirty="0" smtClean="0"/>
            </a:br>
            <a:r>
              <a:rPr lang="fr-FR" sz="1400" b="1" dirty="0" err="1" smtClean="0"/>
              <a:t>Apps</a:t>
            </a:r>
            <a:endParaRPr lang="fr-FR" sz="1400" b="1" dirty="0"/>
          </a:p>
        </p:txBody>
      </p:sp>
      <p:pic>
        <p:nvPicPr>
          <p:cNvPr id="37" name="Picture 18" descr="http://www.logostage.com/logos/vis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8888" y="912821"/>
            <a:ext cx="950980" cy="406384"/>
          </a:xfrm>
          <a:prstGeom prst="rect">
            <a:avLst/>
          </a:prstGeom>
          <a:noFill/>
        </p:spPr>
      </p:pic>
      <p:pic>
        <p:nvPicPr>
          <p:cNvPr id="38" name="Picture 20" descr="http://www.peoplestrust.com/images/mastercard_logo.jpg"/>
          <p:cNvPicPr>
            <a:picLocks noChangeAspect="1" noChangeArrowheads="1"/>
          </p:cNvPicPr>
          <p:nvPr/>
        </p:nvPicPr>
        <p:blipFill>
          <a:blip r:embed="rId5" cstate="print"/>
          <a:srcRect b="16187"/>
          <a:stretch>
            <a:fillRect/>
          </a:stretch>
        </p:blipFill>
        <p:spPr bwMode="auto">
          <a:xfrm>
            <a:off x="3306793" y="698044"/>
            <a:ext cx="742953" cy="622692"/>
          </a:xfrm>
          <a:prstGeom prst="rect">
            <a:avLst/>
          </a:prstGeom>
          <a:noFill/>
        </p:spPr>
      </p:pic>
      <p:pic>
        <p:nvPicPr>
          <p:cNvPr id="39" name="Picture 24" descr="http://news-sports.net/primages/5/american-expres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8215" y="787777"/>
            <a:ext cx="498150" cy="501491"/>
          </a:xfrm>
          <a:prstGeom prst="rect">
            <a:avLst/>
          </a:prstGeom>
          <a:noFill/>
        </p:spPr>
      </p:pic>
      <p:pic>
        <p:nvPicPr>
          <p:cNvPr id="40" name="Picture 26" descr="http://www.hsf.net/uploadedImages/Scholarships/programs/discover_logo_lb1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46309" y="846634"/>
            <a:ext cx="886591" cy="445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33400" y="1066800"/>
            <a:ext cx="7005600" cy="5257200"/>
          </a:xfrm>
        </p:spPr>
        <p:txBody>
          <a:bodyPr>
            <a:normAutofit/>
          </a:bodyPr>
          <a:lstStyle/>
          <a:p>
            <a:pPr marL="117475" indent="-117475">
              <a:spcBef>
                <a:spcPts val="600"/>
              </a:spcBef>
            </a:pPr>
            <a:r>
              <a:rPr lang="en-US" dirty="0" smtClean="0">
                <a:solidFill>
                  <a:schemeClr val="dk1"/>
                </a:solidFill>
              </a:rPr>
              <a:t> The changing POS payment environment</a:t>
            </a:r>
            <a:endParaRPr lang="en-US" dirty="0" smtClean="0"/>
          </a:p>
          <a:p>
            <a:pPr marL="517525" lvl="1" indent="-117475">
              <a:spcBef>
                <a:spcPts val="600"/>
              </a:spcBef>
            </a:pPr>
            <a:endParaRPr lang="en-US" dirty="0" smtClean="0">
              <a:solidFill>
                <a:schemeClr val="dk1"/>
              </a:solidFill>
            </a:endParaRPr>
          </a:p>
          <a:p>
            <a:pPr marL="117475" indent="-117475">
              <a:spcBef>
                <a:spcPts val="600"/>
              </a:spcBef>
            </a:pP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Mag</a:t>
            </a:r>
            <a:r>
              <a:rPr lang="en-US" dirty="0" smtClean="0">
                <a:solidFill>
                  <a:schemeClr val="dk1"/>
                </a:solidFill>
              </a:rPr>
              <a:t>-Stripe, EMV, </a:t>
            </a:r>
            <a:r>
              <a:rPr lang="en-US" dirty="0" smtClean="0"/>
              <a:t>NFC…. </a:t>
            </a:r>
          </a:p>
          <a:p>
            <a:pPr marL="517525" lvl="1" indent="-117475">
              <a:spcBef>
                <a:spcPts val="600"/>
              </a:spcBef>
              <a:buNone/>
            </a:pPr>
            <a:endParaRPr lang="en-US" dirty="0" smtClean="0"/>
          </a:p>
          <a:p>
            <a:pPr marL="117475" indent="-117475">
              <a:spcBef>
                <a:spcPts val="600"/>
              </a:spcBef>
            </a:pPr>
            <a:r>
              <a:rPr lang="en-US" dirty="0" smtClean="0"/>
              <a:t>  NFC - TSM ecosystem</a:t>
            </a:r>
          </a:p>
          <a:p>
            <a:pPr marL="117475" indent="-117475">
              <a:spcBef>
                <a:spcPts val="600"/>
              </a:spcBef>
            </a:pPr>
            <a:endParaRPr lang="en-US" dirty="0" smtClean="0"/>
          </a:p>
          <a:p>
            <a:pPr marL="117475" indent="-117475">
              <a:spcBef>
                <a:spcPts val="600"/>
              </a:spcBef>
            </a:pPr>
            <a:r>
              <a:rPr lang="en-US" dirty="0" smtClean="0"/>
              <a:t> NFC Payment examples</a:t>
            </a:r>
          </a:p>
          <a:p>
            <a:pPr marL="117475" indent="-117475">
              <a:spcBef>
                <a:spcPts val="600"/>
              </a:spcBef>
            </a:pPr>
            <a:endParaRPr lang="en-US" dirty="0" smtClean="0"/>
          </a:p>
          <a:p>
            <a:pPr marL="117475" indent="-117475">
              <a:spcBef>
                <a:spcPts val="600"/>
              </a:spcBef>
            </a:pPr>
            <a:r>
              <a:rPr lang="en-US" dirty="0" smtClean="0"/>
              <a:t> Conclusion </a:t>
            </a:r>
          </a:p>
          <a:p>
            <a:pPr marL="117475" indent="-117475">
              <a:spcBef>
                <a:spcPts val="600"/>
              </a:spcBef>
            </a:pPr>
            <a:endParaRPr lang="en-US" dirty="0" smtClean="0">
              <a:solidFill>
                <a:schemeClr val="dk1"/>
              </a:solidFill>
            </a:endParaRPr>
          </a:p>
          <a:p>
            <a:pPr marL="117475" indent="-117475">
              <a:spcBef>
                <a:spcPts val="600"/>
              </a:spcBef>
            </a:pPr>
            <a:endParaRPr lang="en-US" dirty="0" smtClean="0">
              <a:solidFill>
                <a:schemeClr val="dk1"/>
              </a:solidFill>
            </a:endParaRPr>
          </a:p>
          <a:p>
            <a:pPr marL="517525" lvl="1" indent="-117475">
              <a:spcBef>
                <a:spcPts val="600"/>
              </a:spcBef>
            </a:pPr>
            <a:endParaRPr lang="en-US" dirty="0" smtClean="0">
              <a:solidFill>
                <a:schemeClr val="dk1"/>
              </a:solidFill>
            </a:endParaRPr>
          </a:p>
          <a:p>
            <a:pPr marL="117475" indent="-117475">
              <a:spcBef>
                <a:spcPts val="600"/>
              </a:spcBef>
            </a:pPr>
            <a:endParaRPr lang="en-US" dirty="0" smtClean="0">
              <a:solidFill>
                <a:schemeClr val="dk1"/>
              </a:solidFill>
            </a:endParaRPr>
          </a:p>
          <a:p>
            <a:pPr marL="517525" lvl="1" indent="-117475">
              <a:spcBef>
                <a:spcPts val="600"/>
              </a:spcBef>
            </a:pPr>
            <a:endParaRPr lang="en-US" dirty="0" smtClean="0">
              <a:solidFill>
                <a:schemeClr val="dk1"/>
              </a:solidFill>
            </a:endParaRPr>
          </a:p>
          <a:p>
            <a:pPr marL="117475" indent="-117475">
              <a:spcBef>
                <a:spcPts val="600"/>
              </a:spcBef>
            </a:pPr>
            <a:endParaRPr lang="en-US" dirty="0" smtClean="0">
              <a:solidFill>
                <a:schemeClr val="dk1"/>
              </a:solidFill>
            </a:endParaRPr>
          </a:p>
          <a:p>
            <a:pPr marL="117475" indent="-117475">
              <a:spcBef>
                <a:spcPts val="600"/>
              </a:spcBef>
            </a:pPr>
            <a:endParaRPr lang="en-US" dirty="0" smtClean="0">
              <a:solidFill>
                <a:schemeClr val="dk1"/>
              </a:solidFill>
            </a:endParaRPr>
          </a:p>
          <a:p>
            <a:pPr marL="117475" indent="-117475">
              <a:spcBef>
                <a:spcPts val="600"/>
              </a:spcBef>
            </a:pPr>
            <a:endParaRPr lang="en-US" dirty="0" smtClean="0">
              <a:solidFill>
                <a:schemeClr val="dk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752600"/>
            <a:ext cx="3505200" cy="457200"/>
          </a:xfrm>
          <a:prstGeom prst="rect">
            <a:avLst/>
          </a:prstGeom>
          <a:noFill/>
          <a:ln>
            <a:solidFill>
              <a:srgbClr val="FA82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Blip>
                <a:blip r:embed="rId2"/>
              </a:buBlip>
            </a:pPr>
            <a:endParaRPr lang="en-US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Placeholder 7" descr="shutterstock_18397621.jpg"/>
          <p:cNvPicPr>
            <a:picLocks noChangeAspect="1"/>
          </p:cNvPicPr>
          <p:nvPr/>
        </p:nvPicPr>
        <p:blipFill>
          <a:blip r:embed="rId3" cstate="print"/>
          <a:srcRect t="2344" b="2344"/>
          <a:stretch>
            <a:fillRect/>
          </a:stretch>
        </p:blipFill>
        <p:spPr bwMode="auto">
          <a:xfrm>
            <a:off x="251520" y="2034784"/>
            <a:ext cx="12842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sz="1800" b="1" dirty="0" smtClean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CCD96F3-79E0-4EAB-BFC0-B274EED18326}" type="datetime1">
              <a:rPr lang="en-US" noProof="0" smtClean="0"/>
              <a:pPr/>
              <a:t>10/16/2012</a:t>
            </a:fld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41C4F74-3E80-478A-A9C6-C6801083CAF4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smtClean="0"/>
              <a:t>Presentation title – Security level Arial (10pt)</a:t>
            </a:r>
            <a:endParaRPr lang="en-US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Mag</a:t>
            </a:r>
            <a:r>
              <a:rPr lang="en-US" dirty="0" smtClean="0"/>
              <a:t>-stripe transaction</a:t>
            </a:r>
            <a:endParaRPr lang="en-US" dirty="0"/>
          </a:p>
        </p:txBody>
      </p:sp>
      <p:grpSp>
        <p:nvGrpSpPr>
          <p:cNvPr id="7" name="Group 89"/>
          <p:cNvGrpSpPr/>
          <p:nvPr/>
        </p:nvGrpSpPr>
        <p:grpSpPr>
          <a:xfrm>
            <a:off x="1547664" y="2106792"/>
            <a:ext cx="1800200" cy="984885"/>
            <a:chOff x="1691680" y="1700808"/>
            <a:chExt cx="1800200" cy="984885"/>
          </a:xfrm>
        </p:grpSpPr>
        <p:sp>
          <p:nvSpPr>
            <p:cNvPr id="53" name="Text Box 51"/>
            <p:cNvSpPr txBox="1">
              <a:spLocks noChangeArrowheads="1"/>
            </p:cNvSpPr>
            <p:nvPr/>
          </p:nvSpPr>
          <p:spPr bwMode="auto">
            <a:xfrm>
              <a:off x="1799677" y="1700808"/>
              <a:ext cx="1657331" cy="984885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solidFill>
                    <a:srgbClr val="7030A0"/>
                  </a:solidFill>
                </a:rPr>
                <a:t>PAN, Expiry date, Service code,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 b="1" dirty="0" smtClean="0">
                  <a:solidFill>
                    <a:srgbClr val="7030A0"/>
                  </a:solidFill>
                </a:rPr>
                <a:t>CVC/CVV</a:t>
              </a:r>
              <a:endParaRPr lang="en-US" sz="1400" b="1" dirty="0">
                <a:solidFill>
                  <a:srgbClr val="7030A0"/>
                </a:solidFill>
              </a:endParaRPr>
            </a:p>
          </p:txBody>
        </p:sp>
        <p:sp>
          <p:nvSpPr>
            <p:cNvPr id="55" name="Line 53"/>
            <p:cNvSpPr>
              <a:spLocks noChangeShapeType="1"/>
            </p:cNvSpPr>
            <p:nvPr/>
          </p:nvSpPr>
          <p:spPr bwMode="auto">
            <a:xfrm>
              <a:off x="1691680" y="2263740"/>
              <a:ext cx="1800200" cy="13132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0" name="Picture 5" descr="C:\Users\aswang\Pictures\Illustrations GEMALTO\icons16\POS Term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962776"/>
            <a:ext cx="1424037" cy="1322208"/>
          </a:xfrm>
          <a:prstGeom prst="rect">
            <a:avLst/>
          </a:prstGeom>
          <a:noFill/>
        </p:spPr>
      </p:pic>
      <p:grpSp>
        <p:nvGrpSpPr>
          <p:cNvPr id="8" name="Group 34"/>
          <p:cNvGrpSpPr/>
          <p:nvPr/>
        </p:nvGrpSpPr>
        <p:grpSpPr>
          <a:xfrm>
            <a:off x="6778292" y="1521792"/>
            <a:ext cx="2095300" cy="1911713"/>
            <a:chOff x="6169930" y="4438385"/>
            <a:chExt cx="2095300" cy="1911713"/>
          </a:xfrm>
        </p:grpSpPr>
        <p:pic>
          <p:nvPicPr>
            <p:cNvPr id="72" name="Picture 3" descr="C:\Users\aswang\Pictures\Illustrations GEMALTO\icons4\Server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95886" y="5223969"/>
              <a:ext cx="978180" cy="908234"/>
            </a:xfrm>
            <a:prstGeom prst="rect">
              <a:avLst/>
            </a:prstGeom>
            <a:noFill/>
          </p:spPr>
        </p:pic>
        <p:grpSp>
          <p:nvGrpSpPr>
            <p:cNvPr id="9" name="Group 28"/>
            <p:cNvGrpSpPr/>
            <p:nvPr/>
          </p:nvGrpSpPr>
          <p:grpSpPr>
            <a:xfrm>
              <a:off x="6169930" y="4438385"/>
              <a:ext cx="2095300" cy="1911713"/>
              <a:chOff x="6538055" y="4521510"/>
              <a:chExt cx="2095300" cy="1911713"/>
            </a:xfrm>
          </p:grpSpPr>
          <p:pic>
            <p:nvPicPr>
              <p:cNvPr id="74" name="Picture 3" descr="d:\Documents and Settings\aswang\Local Settings\Temporary Internet Files\Content.IE5\5A0TSZBR\MCj04403800000[1].png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7186866" y="5097574"/>
                <a:ext cx="1446489" cy="13356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5" name="TextBox 74"/>
              <p:cNvSpPr txBox="1"/>
              <p:nvPr/>
            </p:nvSpPr>
            <p:spPr>
              <a:xfrm>
                <a:off x="6538055" y="4521510"/>
                <a:ext cx="2066591" cy="584775"/>
              </a:xfrm>
              <a:prstGeom prst="rect">
                <a:avLst/>
              </a:prstGeom>
              <a:noFill/>
              <a:ln w="19050">
                <a:solidFill>
                  <a:srgbClr val="FF9933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Issuer</a:t>
                </a:r>
                <a:br>
                  <a:rPr lang="en-US" sz="1600" i="1" dirty="0" smtClean="0"/>
                </a:br>
                <a:r>
                  <a:rPr lang="en-US" sz="1600" i="1" dirty="0" smtClean="0"/>
                  <a:t>authorization system</a:t>
                </a:r>
                <a:endParaRPr lang="en-US" sz="1600" i="1" dirty="0"/>
              </a:p>
            </p:txBody>
          </p:sp>
        </p:grpSp>
      </p:grpSp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7668344" y="3105968"/>
            <a:ext cx="1008112" cy="827088"/>
            <a:chOff x="4759" y="1399"/>
            <a:chExt cx="658" cy="521"/>
          </a:xfrm>
        </p:grpSpPr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4759" y="1804"/>
              <a:ext cx="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20675" indent="-320675" defTabSz="854075" eaLnBrk="0" hangingPunct="0"/>
              <a:endParaRPr lang="en-GB" sz="1200" b="1">
                <a:solidFill>
                  <a:srgbClr val="000000"/>
                </a:solidFill>
              </a:endParaRPr>
            </a:p>
          </p:txBody>
        </p:sp>
        <p:pic>
          <p:nvPicPr>
            <p:cNvPr id="79" name="Picture 26" descr="cogwheel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0000" contrast="-100000"/>
            </a:blip>
            <a:srcRect/>
            <a:stretch>
              <a:fillRect/>
            </a:stretch>
          </p:blipFill>
          <p:spPr bwMode="auto">
            <a:xfrm>
              <a:off x="4853" y="1399"/>
              <a:ext cx="38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27"/>
            <p:cNvGrpSpPr>
              <a:grpSpLocks/>
            </p:cNvGrpSpPr>
            <p:nvPr/>
          </p:nvGrpSpPr>
          <p:grpSpPr bwMode="auto">
            <a:xfrm>
              <a:off x="5200" y="1442"/>
              <a:ext cx="217" cy="318"/>
              <a:chOff x="5760" y="2016"/>
              <a:chExt cx="400" cy="878"/>
            </a:xfrm>
          </p:grpSpPr>
          <p:sp>
            <p:nvSpPr>
              <p:cNvPr id="81" name="Freeform 28"/>
              <p:cNvSpPr>
                <a:spLocks/>
              </p:cNvSpPr>
              <p:nvPr/>
            </p:nvSpPr>
            <p:spPr bwMode="auto">
              <a:xfrm>
                <a:off x="5879" y="2016"/>
                <a:ext cx="196" cy="564"/>
              </a:xfrm>
              <a:custGeom>
                <a:avLst/>
                <a:gdLst>
                  <a:gd name="T0" fmla="*/ 73 w 196"/>
                  <a:gd name="T1" fmla="*/ 0 h 564"/>
                  <a:gd name="T2" fmla="*/ 0 w 196"/>
                  <a:gd name="T3" fmla="*/ 65 h 564"/>
                  <a:gd name="T4" fmla="*/ 0 w 196"/>
                  <a:gd name="T5" fmla="*/ 87 h 564"/>
                  <a:gd name="T6" fmla="*/ 24 w 196"/>
                  <a:gd name="T7" fmla="*/ 109 h 564"/>
                  <a:gd name="T8" fmla="*/ 24 w 196"/>
                  <a:gd name="T9" fmla="*/ 131 h 564"/>
                  <a:gd name="T10" fmla="*/ 0 w 196"/>
                  <a:gd name="T11" fmla="*/ 151 h 564"/>
                  <a:gd name="T12" fmla="*/ 48 w 196"/>
                  <a:gd name="T13" fmla="*/ 195 h 564"/>
                  <a:gd name="T14" fmla="*/ 48 w 196"/>
                  <a:gd name="T15" fmla="*/ 217 h 564"/>
                  <a:gd name="T16" fmla="*/ 24 w 196"/>
                  <a:gd name="T17" fmla="*/ 238 h 564"/>
                  <a:gd name="T18" fmla="*/ 24 w 196"/>
                  <a:gd name="T19" fmla="*/ 260 h 564"/>
                  <a:gd name="T20" fmla="*/ 48 w 196"/>
                  <a:gd name="T21" fmla="*/ 282 h 564"/>
                  <a:gd name="T22" fmla="*/ 48 w 196"/>
                  <a:gd name="T23" fmla="*/ 304 h 564"/>
                  <a:gd name="T24" fmla="*/ 24 w 196"/>
                  <a:gd name="T25" fmla="*/ 325 h 564"/>
                  <a:gd name="T26" fmla="*/ 48 w 196"/>
                  <a:gd name="T27" fmla="*/ 346 h 564"/>
                  <a:gd name="T28" fmla="*/ 48 w 196"/>
                  <a:gd name="T29" fmla="*/ 368 h 564"/>
                  <a:gd name="T30" fmla="*/ 0 w 196"/>
                  <a:gd name="T31" fmla="*/ 412 h 564"/>
                  <a:gd name="T32" fmla="*/ 0 w 196"/>
                  <a:gd name="T33" fmla="*/ 433 h 564"/>
                  <a:gd name="T34" fmla="*/ 24 w 196"/>
                  <a:gd name="T35" fmla="*/ 455 h 564"/>
                  <a:gd name="T36" fmla="*/ 24 w 196"/>
                  <a:gd name="T37" fmla="*/ 563 h 564"/>
                  <a:gd name="T38" fmla="*/ 195 w 196"/>
                  <a:gd name="T39" fmla="*/ 563 h 564"/>
                  <a:gd name="T40" fmla="*/ 195 w 196"/>
                  <a:gd name="T41" fmla="*/ 44 h 564"/>
                  <a:gd name="T42" fmla="*/ 145 w 196"/>
                  <a:gd name="T43" fmla="*/ 0 h 564"/>
                  <a:gd name="T44" fmla="*/ 73 w 196"/>
                  <a:gd name="T45" fmla="*/ 0 h 5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6"/>
                  <a:gd name="T70" fmla="*/ 0 h 564"/>
                  <a:gd name="T71" fmla="*/ 196 w 196"/>
                  <a:gd name="T72" fmla="*/ 564 h 56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6" h="564">
                    <a:moveTo>
                      <a:pt x="73" y="0"/>
                    </a:moveTo>
                    <a:lnTo>
                      <a:pt x="0" y="65"/>
                    </a:lnTo>
                    <a:lnTo>
                      <a:pt x="0" y="87"/>
                    </a:lnTo>
                    <a:lnTo>
                      <a:pt x="24" y="109"/>
                    </a:lnTo>
                    <a:lnTo>
                      <a:pt x="24" y="131"/>
                    </a:lnTo>
                    <a:lnTo>
                      <a:pt x="0" y="151"/>
                    </a:lnTo>
                    <a:lnTo>
                      <a:pt x="48" y="195"/>
                    </a:lnTo>
                    <a:lnTo>
                      <a:pt x="48" y="217"/>
                    </a:lnTo>
                    <a:lnTo>
                      <a:pt x="24" y="238"/>
                    </a:lnTo>
                    <a:lnTo>
                      <a:pt x="24" y="260"/>
                    </a:lnTo>
                    <a:lnTo>
                      <a:pt x="48" y="282"/>
                    </a:lnTo>
                    <a:lnTo>
                      <a:pt x="48" y="304"/>
                    </a:lnTo>
                    <a:lnTo>
                      <a:pt x="24" y="325"/>
                    </a:lnTo>
                    <a:lnTo>
                      <a:pt x="48" y="346"/>
                    </a:lnTo>
                    <a:lnTo>
                      <a:pt x="48" y="368"/>
                    </a:lnTo>
                    <a:lnTo>
                      <a:pt x="0" y="412"/>
                    </a:lnTo>
                    <a:lnTo>
                      <a:pt x="0" y="433"/>
                    </a:lnTo>
                    <a:lnTo>
                      <a:pt x="24" y="455"/>
                    </a:lnTo>
                    <a:lnTo>
                      <a:pt x="24" y="563"/>
                    </a:lnTo>
                    <a:lnTo>
                      <a:pt x="195" y="563"/>
                    </a:lnTo>
                    <a:lnTo>
                      <a:pt x="195" y="44"/>
                    </a:lnTo>
                    <a:lnTo>
                      <a:pt x="145" y="0"/>
                    </a:lnTo>
                    <a:lnTo>
                      <a:pt x="73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Oval 29"/>
              <p:cNvSpPr>
                <a:spLocks noChangeArrowheads="1"/>
              </p:cNvSpPr>
              <p:nvPr/>
            </p:nvSpPr>
            <p:spPr bwMode="auto">
              <a:xfrm>
                <a:off x="5785" y="2539"/>
                <a:ext cx="375" cy="33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" name="Freeform 30"/>
              <p:cNvSpPr>
                <a:spLocks/>
              </p:cNvSpPr>
              <p:nvPr/>
            </p:nvSpPr>
            <p:spPr bwMode="auto">
              <a:xfrm>
                <a:off x="5854" y="2038"/>
                <a:ext cx="196" cy="564"/>
              </a:xfrm>
              <a:custGeom>
                <a:avLst/>
                <a:gdLst>
                  <a:gd name="T0" fmla="*/ 73 w 196"/>
                  <a:gd name="T1" fmla="*/ 0 h 564"/>
                  <a:gd name="T2" fmla="*/ 0 w 196"/>
                  <a:gd name="T3" fmla="*/ 65 h 564"/>
                  <a:gd name="T4" fmla="*/ 0 w 196"/>
                  <a:gd name="T5" fmla="*/ 87 h 564"/>
                  <a:gd name="T6" fmla="*/ 24 w 196"/>
                  <a:gd name="T7" fmla="*/ 109 h 564"/>
                  <a:gd name="T8" fmla="*/ 24 w 196"/>
                  <a:gd name="T9" fmla="*/ 129 h 564"/>
                  <a:gd name="T10" fmla="*/ 0 w 196"/>
                  <a:gd name="T11" fmla="*/ 151 h 564"/>
                  <a:gd name="T12" fmla="*/ 49 w 196"/>
                  <a:gd name="T13" fmla="*/ 195 h 564"/>
                  <a:gd name="T14" fmla="*/ 49 w 196"/>
                  <a:gd name="T15" fmla="*/ 216 h 564"/>
                  <a:gd name="T16" fmla="*/ 24 w 196"/>
                  <a:gd name="T17" fmla="*/ 238 h 564"/>
                  <a:gd name="T18" fmla="*/ 24 w 196"/>
                  <a:gd name="T19" fmla="*/ 260 h 564"/>
                  <a:gd name="T20" fmla="*/ 49 w 196"/>
                  <a:gd name="T21" fmla="*/ 282 h 564"/>
                  <a:gd name="T22" fmla="*/ 49 w 196"/>
                  <a:gd name="T23" fmla="*/ 303 h 564"/>
                  <a:gd name="T24" fmla="*/ 24 w 196"/>
                  <a:gd name="T25" fmla="*/ 324 h 564"/>
                  <a:gd name="T26" fmla="*/ 49 w 196"/>
                  <a:gd name="T27" fmla="*/ 346 h 564"/>
                  <a:gd name="T28" fmla="*/ 49 w 196"/>
                  <a:gd name="T29" fmla="*/ 368 h 564"/>
                  <a:gd name="T30" fmla="*/ 0 w 196"/>
                  <a:gd name="T31" fmla="*/ 411 h 564"/>
                  <a:gd name="T32" fmla="*/ 0 w 196"/>
                  <a:gd name="T33" fmla="*/ 433 h 564"/>
                  <a:gd name="T34" fmla="*/ 24 w 196"/>
                  <a:gd name="T35" fmla="*/ 455 h 564"/>
                  <a:gd name="T36" fmla="*/ 24 w 196"/>
                  <a:gd name="T37" fmla="*/ 563 h 564"/>
                  <a:gd name="T38" fmla="*/ 195 w 196"/>
                  <a:gd name="T39" fmla="*/ 563 h 564"/>
                  <a:gd name="T40" fmla="*/ 195 w 196"/>
                  <a:gd name="T41" fmla="*/ 43 h 564"/>
                  <a:gd name="T42" fmla="*/ 146 w 196"/>
                  <a:gd name="T43" fmla="*/ 0 h 564"/>
                  <a:gd name="T44" fmla="*/ 73 w 196"/>
                  <a:gd name="T45" fmla="*/ 0 h 5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6"/>
                  <a:gd name="T70" fmla="*/ 0 h 564"/>
                  <a:gd name="T71" fmla="*/ 196 w 196"/>
                  <a:gd name="T72" fmla="*/ 564 h 56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6" h="564">
                    <a:moveTo>
                      <a:pt x="73" y="0"/>
                    </a:moveTo>
                    <a:lnTo>
                      <a:pt x="0" y="65"/>
                    </a:lnTo>
                    <a:lnTo>
                      <a:pt x="0" y="87"/>
                    </a:lnTo>
                    <a:lnTo>
                      <a:pt x="24" y="109"/>
                    </a:lnTo>
                    <a:lnTo>
                      <a:pt x="24" y="129"/>
                    </a:lnTo>
                    <a:lnTo>
                      <a:pt x="0" y="151"/>
                    </a:lnTo>
                    <a:lnTo>
                      <a:pt x="49" y="195"/>
                    </a:lnTo>
                    <a:lnTo>
                      <a:pt x="49" y="216"/>
                    </a:lnTo>
                    <a:lnTo>
                      <a:pt x="24" y="238"/>
                    </a:lnTo>
                    <a:lnTo>
                      <a:pt x="24" y="260"/>
                    </a:lnTo>
                    <a:lnTo>
                      <a:pt x="49" y="282"/>
                    </a:lnTo>
                    <a:lnTo>
                      <a:pt x="49" y="303"/>
                    </a:lnTo>
                    <a:lnTo>
                      <a:pt x="24" y="324"/>
                    </a:lnTo>
                    <a:lnTo>
                      <a:pt x="49" y="346"/>
                    </a:lnTo>
                    <a:lnTo>
                      <a:pt x="49" y="368"/>
                    </a:lnTo>
                    <a:lnTo>
                      <a:pt x="0" y="411"/>
                    </a:lnTo>
                    <a:lnTo>
                      <a:pt x="0" y="433"/>
                    </a:lnTo>
                    <a:lnTo>
                      <a:pt x="24" y="455"/>
                    </a:lnTo>
                    <a:lnTo>
                      <a:pt x="24" y="563"/>
                    </a:lnTo>
                    <a:lnTo>
                      <a:pt x="195" y="563"/>
                    </a:lnTo>
                    <a:lnTo>
                      <a:pt x="195" y="43"/>
                    </a:lnTo>
                    <a:lnTo>
                      <a:pt x="146" y="0"/>
                    </a:lnTo>
                    <a:lnTo>
                      <a:pt x="73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Oval 31"/>
              <p:cNvSpPr>
                <a:spLocks noChangeArrowheads="1"/>
              </p:cNvSpPr>
              <p:nvPr/>
            </p:nvSpPr>
            <p:spPr bwMode="auto">
              <a:xfrm>
                <a:off x="5760" y="2561"/>
                <a:ext cx="375" cy="33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5" name="Freeform 32"/>
              <p:cNvSpPr>
                <a:spLocks/>
              </p:cNvSpPr>
              <p:nvPr/>
            </p:nvSpPr>
            <p:spPr bwMode="auto">
              <a:xfrm>
                <a:off x="5952" y="2081"/>
                <a:ext cx="73" cy="455"/>
              </a:xfrm>
              <a:custGeom>
                <a:avLst/>
                <a:gdLst>
                  <a:gd name="T0" fmla="*/ 0 w 73"/>
                  <a:gd name="T1" fmla="*/ 454 h 455"/>
                  <a:gd name="T2" fmla="*/ 0 w 73"/>
                  <a:gd name="T3" fmla="*/ 0 h 455"/>
                  <a:gd name="T4" fmla="*/ 24 w 73"/>
                  <a:gd name="T5" fmla="*/ 22 h 455"/>
                  <a:gd name="T6" fmla="*/ 24 w 73"/>
                  <a:gd name="T7" fmla="*/ 433 h 455"/>
                  <a:gd name="T8" fmla="*/ 48 w 73"/>
                  <a:gd name="T9" fmla="*/ 433 h 455"/>
                  <a:gd name="T10" fmla="*/ 48 w 73"/>
                  <a:gd name="T11" fmla="*/ 22 h 455"/>
                  <a:gd name="T12" fmla="*/ 72 w 73"/>
                  <a:gd name="T13" fmla="*/ 44 h 455"/>
                  <a:gd name="T14" fmla="*/ 72 w 73"/>
                  <a:gd name="T15" fmla="*/ 454 h 455"/>
                  <a:gd name="T16" fmla="*/ 0 w 73"/>
                  <a:gd name="T17" fmla="*/ 454 h 4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3"/>
                  <a:gd name="T28" fmla="*/ 0 h 455"/>
                  <a:gd name="T29" fmla="*/ 73 w 73"/>
                  <a:gd name="T30" fmla="*/ 455 h 4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3" h="455">
                    <a:moveTo>
                      <a:pt x="0" y="454"/>
                    </a:moveTo>
                    <a:lnTo>
                      <a:pt x="0" y="0"/>
                    </a:lnTo>
                    <a:lnTo>
                      <a:pt x="24" y="22"/>
                    </a:lnTo>
                    <a:lnTo>
                      <a:pt x="24" y="433"/>
                    </a:lnTo>
                    <a:lnTo>
                      <a:pt x="48" y="433"/>
                    </a:lnTo>
                    <a:lnTo>
                      <a:pt x="48" y="22"/>
                    </a:lnTo>
                    <a:lnTo>
                      <a:pt x="72" y="44"/>
                    </a:lnTo>
                    <a:lnTo>
                      <a:pt x="72" y="454"/>
                    </a:lnTo>
                    <a:lnTo>
                      <a:pt x="0" y="454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33"/>
              <p:cNvSpPr>
                <a:spLocks/>
              </p:cNvSpPr>
              <p:nvPr/>
            </p:nvSpPr>
            <p:spPr bwMode="auto">
              <a:xfrm>
                <a:off x="6049" y="2060"/>
                <a:ext cx="26" cy="520"/>
              </a:xfrm>
              <a:custGeom>
                <a:avLst/>
                <a:gdLst>
                  <a:gd name="T0" fmla="*/ 0 w 26"/>
                  <a:gd name="T1" fmla="*/ 519 h 520"/>
                  <a:gd name="T2" fmla="*/ 25 w 26"/>
                  <a:gd name="T3" fmla="*/ 497 h 520"/>
                  <a:gd name="T4" fmla="*/ 25 w 26"/>
                  <a:gd name="T5" fmla="*/ 0 h 520"/>
                  <a:gd name="T6" fmla="*/ 0 w 26"/>
                  <a:gd name="T7" fmla="*/ 21 h 520"/>
                  <a:gd name="T8" fmla="*/ 0 w 26"/>
                  <a:gd name="T9" fmla="*/ 519 h 5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520"/>
                  <a:gd name="T17" fmla="*/ 26 w 26"/>
                  <a:gd name="T18" fmla="*/ 520 h 5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520">
                    <a:moveTo>
                      <a:pt x="0" y="519"/>
                    </a:moveTo>
                    <a:lnTo>
                      <a:pt x="25" y="497"/>
                    </a:lnTo>
                    <a:lnTo>
                      <a:pt x="25" y="0"/>
                    </a:lnTo>
                    <a:lnTo>
                      <a:pt x="0" y="21"/>
                    </a:lnTo>
                    <a:lnTo>
                      <a:pt x="0" y="519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34"/>
              <p:cNvSpPr>
                <a:spLocks/>
              </p:cNvSpPr>
              <p:nvPr/>
            </p:nvSpPr>
            <p:spPr bwMode="auto">
              <a:xfrm>
                <a:off x="6000" y="2016"/>
                <a:ext cx="75" cy="66"/>
              </a:xfrm>
              <a:custGeom>
                <a:avLst/>
                <a:gdLst>
                  <a:gd name="T0" fmla="*/ 48 w 75"/>
                  <a:gd name="T1" fmla="*/ 65 h 66"/>
                  <a:gd name="T2" fmla="*/ 74 w 75"/>
                  <a:gd name="T3" fmla="*/ 44 h 66"/>
                  <a:gd name="T4" fmla="*/ 23 w 75"/>
                  <a:gd name="T5" fmla="*/ 0 h 66"/>
                  <a:gd name="T6" fmla="*/ 0 w 75"/>
                  <a:gd name="T7" fmla="*/ 22 h 66"/>
                  <a:gd name="T8" fmla="*/ 48 w 75"/>
                  <a:gd name="T9" fmla="*/ 65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66"/>
                  <a:gd name="T17" fmla="*/ 75 w 75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66">
                    <a:moveTo>
                      <a:pt x="48" y="65"/>
                    </a:moveTo>
                    <a:lnTo>
                      <a:pt x="74" y="44"/>
                    </a:lnTo>
                    <a:lnTo>
                      <a:pt x="23" y="0"/>
                    </a:lnTo>
                    <a:lnTo>
                      <a:pt x="0" y="22"/>
                    </a:lnTo>
                    <a:lnTo>
                      <a:pt x="48" y="65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Oval 35"/>
              <p:cNvSpPr>
                <a:spLocks noChangeArrowheads="1"/>
              </p:cNvSpPr>
              <p:nvPr/>
            </p:nvSpPr>
            <p:spPr bwMode="auto">
              <a:xfrm>
                <a:off x="5908" y="2756"/>
                <a:ext cx="82" cy="95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9" name="Oval 36"/>
              <p:cNvSpPr>
                <a:spLocks noChangeArrowheads="1"/>
              </p:cNvSpPr>
              <p:nvPr/>
            </p:nvSpPr>
            <p:spPr bwMode="auto">
              <a:xfrm>
                <a:off x="5931" y="2756"/>
                <a:ext cx="59" cy="7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91" name="Rounded Rectangle 90"/>
          <p:cNvSpPr/>
          <p:nvPr/>
        </p:nvSpPr>
        <p:spPr>
          <a:xfrm>
            <a:off x="755576" y="4293096"/>
            <a:ext cx="7560840" cy="2016224"/>
          </a:xfrm>
          <a:prstGeom prst="roundRect">
            <a:avLst/>
          </a:prstGeom>
          <a:noFill/>
          <a:ln>
            <a:solidFill>
              <a:srgbClr val="FA82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Blip>
                <a:blip r:embed="rId8"/>
              </a:buBlip>
            </a:pPr>
            <a:r>
              <a:rPr lang="en-US" dirty="0" err="1" smtClean="0">
                <a:solidFill>
                  <a:schemeClr val="tx1"/>
                </a:solidFill>
              </a:rPr>
              <a:t>Mag</a:t>
            </a:r>
            <a:r>
              <a:rPr lang="en-US" dirty="0" smtClean="0">
                <a:solidFill>
                  <a:schemeClr val="tx1"/>
                </a:solidFill>
              </a:rPr>
              <a:t>-stripe data is read by the POS</a:t>
            </a:r>
          </a:p>
          <a:p>
            <a:pPr>
              <a:buBlip>
                <a:blip r:embed="rId8"/>
              </a:buBlip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Blip>
                <a:blip r:embed="rId8"/>
              </a:buBlip>
            </a:pPr>
            <a:r>
              <a:rPr lang="en-US" dirty="0" smtClean="0">
                <a:solidFill>
                  <a:schemeClr val="tx1"/>
                </a:solidFill>
              </a:rPr>
              <a:t>The data is STATIC:  identical for each transaction</a:t>
            </a:r>
          </a:p>
          <a:p>
            <a:pPr>
              <a:buBlip>
                <a:blip r:embed="rId8"/>
              </a:buBlip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Blip>
                <a:blip r:embed="rId8"/>
              </a:buBlip>
            </a:pPr>
            <a:r>
              <a:rPr lang="en-US" dirty="0" smtClean="0">
                <a:solidFill>
                  <a:schemeClr val="tx1"/>
                </a:solidFill>
              </a:rPr>
              <a:t>CVC/CVV is the encryption of (PAN, Expiry date, Service Code) using a key specific to that card. This key can be retrieved by the issuer authorization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Placeholder 7" descr="shutterstock_18397621.jpg"/>
          <p:cNvPicPr>
            <a:picLocks noChangeAspect="1"/>
          </p:cNvPicPr>
          <p:nvPr/>
        </p:nvPicPr>
        <p:blipFill>
          <a:blip r:embed="rId3" cstate="print"/>
          <a:srcRect t="2344" b="2344"/>
          <a:stretch>
            <a:fillRect/>
          </a:stretch>
        </p:blipFill>
        <p:spPr bwMode="auto">
          <a:xfrm>
            <a:off x="251520" y="2034784"/>
            <a:ext cx="12842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sz="1800" b="1" dirty="0" smtClean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CCD96F3-79E0-4EAB-BFC0-B274EED18326}" type="datetime1">
              <a:rPr lang="en-US" noProof="0" smtClean="0"/>
              <a:pPr/>
              <a:t>10/16/2012</a:t>
            </a:fld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41C4F74-3E80-478A-A9C6-C6801083CAF4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smtClean="0"/>
              <a:t>Presentation title – Security level Arial (10pt)</a:t>
            </a:r>
            <a:endParaRPr lang="en-US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Magstripe</a:t>
            </a:r>
            <a:r>
              <a:rPr lang="en-US" dirty="0" smtClean="0"/>
              <a:t> transaction</a:t>
            </a:r>
            <a:endParaRPr lang="en-US" dirty="0"/>
          </a:p>
        </p:txBody>
      </p: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5004048" y="1268760"/>
            <a:ext cx="1692254" cy="1816101"/>
            <a:chOff x="3243" y="2659"/>
            <a:chExt cx="1066" cy="1144"/>
          </a:xfrm>
        </p:grpSpPr>
        <p:sp>
          <p:nvSpPr>
            <p:cNvPr id="46" name="Line 44"/>
            <p:cNvSpPr>
              <a:spLocks noChangeShapeType="1"/>
            </p:cNvSpPr>
            <p:nvPr/>
          </p:nvSpPr>
          <p:spPr bwMode="auto">
            <a:xfrm>
              <a:off x="3243" y="3022"/>
              <a:ext cx="976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Text Box 45"/>
            <p:cNvSpPr txBox="1">
              <a:spLocks noChangeArrowheads="1"/>
            </p:cNvSpPr>
            <p:nvPr/>
          </p:nvSpPr>
          <p:spPr bwMode="auto">
            <a:xfrm>
              <a:off x="3265" y="2659"/>
              <a:ext cx="1044" cy="1144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i="1" dirty="0" smtClean="0"/>
                <a:t>Authorization Request</a:t>
              </a:r>
            </a:p>
            <a:p>
              <a:pPr algn="ctr"/>
              <a:endParaRPr lang="en-US" sz="1400" b="1" dirty="0" smtClean="0"/>
            </a:p>
            <a:p>
              <a:pPr algn="ctr"/>
              <a:r>
                <a:rPr lang="en-US" sz="1400" b="1" dirty="0" smtClean="0"/>
                <a:t>(Amount, </a:t>
              </a:r>
              <a:r>
                <a:rPr lang="en-US" sz="1400" b="1" dirty="0" smtClean="0">
                  <a:solidFill>
                    <a:srgbClr val="7030A0"/>
                  </a:solidFill>
                </a:rPr>
                <a:t>PAN, Expiry date, Service code</a:t>
              </a:r>
              <a:r>
                <a:rPr lang="en-US" sz="1400" b="1" dirty="0" smtClean="0"/>
                <a:t>, </a:t>
              </a:r>
              <a:r>
                <a:rPr lang="en-US" sz="1400" b="1" dirty="0" smtClean="0">
                  <a:solidFill>
                    <a:srgbClr val="7030A0"/>
                  </a:solidFill>
                </a:rPr>
                <a:t>CVC/CVV</a:t>
              </a:r>
              <a:r>
                <a:rPr lang="en-US" sz="1400" b="1" dirty="0" smtClean="0"/>
                <a:t>…)</a:t>
              </a:r>
            </a:p>
            <a:p>
              <a:pPr algn="ctr"/>
              <a:endParaRPr lang="en-US" sz="1400" b="1" dirty="0"/>
            </a:p>
          </p:txBody>
        </p:sp>
      </p:grpSp>
      <p:grpSp>
        <p:nvGrpSpPr>
          <p:cNvPr id="8" name="Group 89"/>
          <p:cNvGrpSpPr/>
          <p:nvPr/>
        </p:nvGrpSpPr>
        <p:grpSpPr>
          <a:xfrm>
            <a:off x="1547664" y="2106792"/>
            <a:ext cx="1800200" cy="984885"/>
            <a:chOff x="1691680" y="1700808"/>
            <a:chExt cx="1800200" cy="984885"/>
          </a:xfrm>
        </p:grpSpPr>
        <p:sp>
          <p:nvSpPr>
            <p:cNvPr id="53" name="Text Box 51"/>
            <p:cNvSpPr txBox="1">
              <a:spLocks noChangeArrowheads="1"/>
            </p:cNvSpPr>
            <p:nvPr/>
          </p:nvSpPr>
          <p:spPr bwMode="auto">
            <a:xfrm>
              <a:off x="1799677" y="1700808"/>
              <a:ext cx="1657331" cy="984885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solidFill>
                    <a:srgbClr val="7030A0"/>
                  </a:solidFill>
                </a:rPr>
                <a:t>PAN, Expiry date, Service code,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 b="1" dirty="0" smtClean="0">
                  <a:solidFill>
                    <a:srgbClr val="7030A0"/>
                  </a:solidFill>
                </a:rPr>
                <a:t>CVC/CVV</a:t>
              </a:r>
              <a:endParaRPr lang="en-US" sz="1400" b="1" dirty="0">
                <a:solidFill>
                  <a:srgbClr val="7030A0"/>
                </a:solidFill>
              </a:endParaRPr>
            </a:p>
          </p:txBody>
        </p:sp>
        <p:sp>
          <p:nvSpPr>
            <p:cNvPr id="55" name="Line 53"/>
            <p:cNvSpPr>
              <a:spLocks noChangeShapeType="1"/>
            </p:cNvSpPr>
            <p:nvPr/>
          </p:nvSpPr>
          <p:spPr bwMode="auto">
            <a:xfrm>
              <a:off x="1691680" y="2263740"/>
              <a:ext cx="1800200" cy="13132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0" name="Picture 5" descr="C:\Users\aswang\Pictures\Illustrations GEMALTO\icons16\POS Term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962776"/>
            <a:ext cx="1424037" cy="1322208"/>
          </a:xfrm>
          <a:prstGeom prst="rect">
            <a:avLst/>
          </a:prstGeom>
          <a:noFill/>
        </p:spPr>
      </p:pic>
      <p:grpSp>
        <p:nvGrpSpPr>
          <p:cNvPr id="9" name="Group 34"/>
          <p:cNvGrpSpPr/>
          <p:nvPr/>
        </p:nvGrpSpPr>
        <p:grpSpPr>
          <a:xfrm>
            <a:off x="6778292" y="1521792"/>
            <a:ext cx="2095300" cy="1911713"/>
            <a:chOff x="6169930" y="4438385"/>
            <a:chExt cx="2095300" cy="1911713"/>
          </a:xfrm>
        </p:grpSpPr>
        <p:pic>
          <p:nvPicPr>
            <p:cNvPr id="72" name="Picture 3" descr="C:\Users\aswang\Pictures\Illustrations GEMALTO\icons4\Server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95886" y="5223969"/>
              <a:ext cx="978180" cy="908234"/>
            </a:xfrm>
            <a:prstGeom prst="rect">
              <a:avLst/>
            </a:prstGeom>
            <a:noFill/>
          </p:spPr>
        </p:pic>
        <p:grpSp>
          <p:nvGrpSpPr>
            <p:cNvPr id="10" name="Group 28"/>
            <p:cNvGrpSpPr/>
            <p:nvPr/>
          </p:nvGrpSpPr>
          <p:grpSpPr>
            <a:xfrm>
              <a:off x="6169930" y="4438385"/>
              <a:ext cx="2095300" cy="1911713"/>
              <a:chOff x="6538055" y="4521510"/>
              <a:chExt cx="2095300" cy="1911713"/>
            </a:xfrm>
          </p:grpSpPr>
          <p:pic>
            <p:nvPicPr>
              <p:cNvPr id="74" name="Picture 3" descr="d:\Documents and Settings\aswang\Local Settings\Temporary Internet Files\Content.IE5\5A0TSZBR\MCj04403800000[1].png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7186866" y="5097574"/>
                <a:ext cx="1446489" cy="13356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5" name="TextBox 74"/>
              <p:cNvSpPr txBox="1"/>
              <p:nvPr/>
            </p:nvSpPr>
            <p:spPr>
              <a:xfrm>
                <a:off x="6538055" y="4521510"/>
                <a:ext cx="2066591" cy="584775"/>
              </a:xfrm>
              <a:prstGeom prst="rect">
                <a:avLst/>
              </a:prstGeom>
              <a:noFill/>
              <a:ln w="19050">
                <a:solidFill>
                  <a:srgbClr val="FF9933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Issuer</a:t>
                </a:r>
                <a:br>
                  <a:rPr lang="en-US" sz="1600" i="1" dirty="0" smtClean="0"/>
                </a:br>
                <a:r>
                  <a:rPr lang="en-US" sz="1600" i="1" dirty="0" smtClean="0"/>
                  <a:t>authorization system</a:t>
                </a:r>
                <a:endParaRPr lang="en-US" sz="1600" i="1" dirty="0"/>
              </a:p>
            </p:txBody>
          </p:sp>
        </p:grpSp>
      </p:grpSp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7668344" y="3105968"/>
            <a:ext cx="1008112" cy="827088"/>
            <a:chOff x="4759" y="1399"/>
            <a:chExt cx="658" cy="521"/>
          </a:xfrm>
        </p:grpSpPr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4759" y="1804"/>
              <a:ext cx="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20675" indent="-320675" defTabSz="854075" eaLnBrk="0" hangingPunct="0"/>
              <a:endParaRPr lang="en-GB" sz="1200" b="1">
                <a:solidFill>
                  <a:srgbClr val="000000"/>
                </a:solidFill>
              </a:endParaRPr>
            </a:p>
          </p:txBody>
        </p:sp>
        <p:pic>
          <p:nvPicPr>
            <p:cNvPr id="79" name="Picture 26" descr="cogwheel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0000" contrast="-100000"/>
            </a:blip>
            <a:srcRect/>
            <a:stretch>
              <a:fillRect/>
            </a:stretch>
          </p:blipFill>
          <p:spPr bwMode="auto">
            <a:xfrm>
              <a:off x="4853" y="1399"/>
              <a:ext cx="38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27"/>
            <p:cNvGrpSpPr>
              <a:grpSpLocks/>
            </p:cNvGrpSpPr>
            <p:nvPr/>
          </p:nvGrpSpPr>
          <p:grpSpPr bwMode="auto">
            <a:xfrm>
              <a:off x="5200" y="1442"/>
              <a:ext cx="217" cy="318"/>
              <a:chOff x="5760" y="2016"/>
              <a:chExt cx="400" cy="878"/>
            </a:xfrm>
          </p:grpSpPr>
          <p:sp>
            <p:nvSpPr>
              <p:cNvPr id="81" name="Freeform 28"/>
              <p:cNvSpPr>
                <a:spLocks/>
              </p:cNvSpPr>
              <p:nvPr/>
            </p:nvSpPr>
            <p:spPr bwMode="auto">
              <a:xfrm>
                <a:off x="5879" y="2016"/>
                <a:ext cx="196" cy="564"/>
              </a:xfrm>
              <a:custGeom>
                <a:avLst/>
                <a:gdLst>
                  <a:gd name="T0" fmla="*/ 73 w 196"/>
                  <a:gd name="T1" fmla="*/ 0 h 564"/>
                  <a:gd name="T2" fmla="*/ 0 w 196"/>
                  <a:gd name="T3" fmla="*/ 65 h 564"/>
                  <a:gd name="T4" fmla="*/ 0 w 196"/>
                  <a:gd name="T5" fmla="*/ 87 h 564"/>
                  <a:gd name="T6" fmla="*/ 24 w 196"/>
                  <a:gd name="T7" fmla="*/ 109 h 564"/>
                  <a:gd name="T8" fmla="*/ 24 w 196"/>
                  <a:gd name="T9" fmla="*/ 131 h 564"/>
                  <a:gd name="T10" fmla="*/ 0 w 196"/>
                  <a:gd name="T11" fmla="*/ 151 h 564"/>
                  <a:gd name="T12" fmla="*/ 48 w 196"/>
                  <a:gd name="T13" fmla="*/ 195 h 564"/>
                  <a:gd name="T14" fmla="*/ 48 w 196"/>
                  <a:gd name="T15" fmla="*/ 217 h 564"/>
                  <a:gd name="T16" fmla="*/ 24 w 196"/>
                  <a:gd name="T17" fmla="*/ 238 h 564"/>
                  <a:gd name="T18" fmla="*/ 24 w 196"/>
                  <a:gd name="T19" fmla="*/ 260 h 564"/>
                  <a:gd name="T20" fmla="*/ 48 w 196"/>
                  <a:gd name="T21" fmla="*/ 282 h 564"/>
                  <a:gd name="T22" fmla="*/ 48 w 196"/>
                  <a:gd name="T23" fmla="*/ 304 h 564"/>
                  <a:gd name="T24" fmla="*/ 24 w 196"/>
                  <a:gd name="T25" fmla="*/ 325 h 564"/>
                  <a:gd name="T26" fmla="*/ 48 w 196"/>
                  <a:gd name="T27" fmla="*/ 346 h 564"/>
                  <a:gd name="T28" fmla="*/ 48 w 196"/>
                  <a:gd name="T29" fmla="*/ 368 h 564"/>
                  <a:gd name="T30" fmla="*/ 0 w 196"/>
                  <a:gd name="T31" fmla="*/ 412 h 564"/>
                  <a:gd name="T32" fmla="*/ 0 w 196"/>
                  <a:gd name="T33" fmla="*/ 433 h 564"/>
                  <a:gd name="T34" fmla="*/ 24 w 196"/>
                  <a:gd name="T35" fmla="*/ 455 h 564"/>
                  <a:gd name="T36" fmla="*/ 24 w 196"/>
                  <a:gd name="T37" fmla="*/ 563 h 564"/>
                  <a:gd name="T38" fmla="*/ 195 w 196"/>
                  <a:gd name="T39" fmla="*/ 563 h 564"/>
                  <a:gd name="T40" fmla="*/ 195 w 196"/>
                  <a:gd name="T41" fmla="*/ 44 h 564"/>
                  <a:gd name="T42" fmla="*/ 145 w 196"/>
                  <a:gd name="T43" fmla="*/ 0 h 564"/>
                  <a:gd name="T44" fmla="*/ 73 w 196"/>
                  <a:gd name="T45" fmla="*/ 0 h 5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6"/>
                  <a:gd name="T70" fmla="*/ 0 h 564"/>
                  <a:gd name="T71" fmla="*/ 196 w 196"/>
                  <a:gd name="T72" fmla="*/ 564 h 56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6" h="564">
                    <a:moveTo>
                      <a:pt x="73" y="0"/>
                    </a:moveTo>
                    <a:lnTo>
                      <a:pt x="0" y="65"/>
                    </a:lnTo>
                    <a:lnTo>
                      <a:pt x="0" y="87"/>
                    </a:lnTo>
                    <a:lnTo>
                      <a:pt x="24" y="109"/>
                    </a:lnTo>
                    <a:lnTo>
                      <a:pt x="24" y="131"/>
                    </a:lnTo>
                    <a:lnTo>
                      <a:pt x="0" y="151"/>
                    </a:lnTo>
                    <a:lnTo>
                      <a:pt x="48" y="195"/>
                    </a:lnTo>
                    <a:lnTo>
                      <a:pt x="48" y="217"/>
                    </a:lnTo>
                    <a:lnTo>
                      <a:pt x="24" y="238"/>
                    </a:lnTo>
                    <a:lnTo>
                      <a:pt x="24" y="260"/>
                    </a:lnTo>
                    <a:lnTo>
                      <a:pt x="48" y="282"/>
                    </a:lnTo>
                    <a:lnTo>
                      <a:pt x="48" y="304"/>
                    </a:lnTo>
                    <a:lnTo>
                      <a:pt x="24" y="325"/>
                    </a:lnTo>
                    <a:lnTo>
                      <a:pt x="48" y="346"/>
                    </a:lnTo>
                    <a:lnTo>
                      <a:pt x="48" y="368"/>
                    </a:lnTo>
                    <a:lnTo>
                      <a:pt x="0" y="412"/>
                    </a:lnTo>
                    <a:lnTo>
                      <a:pt x="0" y="433"/>
                    </a:lnTo>
                    <a:lnTo>
                      <a:pt x="24" y="455"/>
                    </a:lnTo>
                    <a:lnTo>
                      <a:pt x="24" y="563"/>
                    </a:lnTo>
                    <a:lnTo>
                      <a:pt x="195" y="563"/>
                    </a:lnTo>
                    <a:lnTo>
                      <a:pt x="195" y="44"/>
                    </a:lnTo>
                    <a:lnTo>
                      <a:pt x="145" y="0"/>
                    </a:lnTo>
                    <a:lnTo>
                      <a:pt x="73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Oval 29"/>
              <p:cNvSpPr>
                <a:spLocks noChangeArrowheads="1"/>
              </p:cNvSpPr>
              <p:nvPr/>
            </p:nvSpPr>
            <p:spPr bwMode="auto">
              <a:xfrm>
                <a:off x="5785" y="2539"/>
                <a:ext cx="375" cy="33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" name="Freeform 30"/>
              <p:cNvSpPr>
                <a:spLocks/>
              </p:cNvSpPr>
              <p:nvPr/>
            </p:nvSpPr>
            <p:spPr bwMode="auto">
              <a:xfrm>
                <a:off x="5854" y="2038"/>
                <a:ext cx="196" cy="564"/>
              </a:xfrm>
              <a:custGeom>
                <a:avLst/>
                <a:gdLst>
                  <a:gd name="T0" fmla="*/ 73 w 196"/>
                  <a:gd name="T1" fmla="*/ 0 h 564"/>
                  <a:gd name="T2" fmla="*/ 0 w 196"/>
                  <a:gd name="T3" fmla="*/ 65 h 564"/>
                  <a:gd name="T4" fmla="*/ 0 w 196"/>
                  <a:gd name="T5" fmla="*/ 87 h 564"/>
                  <a:gd name="T6" fmla="*/ 24 w 196"/>
                  <a:gd name="T7" fmla="*/ 109 h 564"/>
                  <a:gd name="T8" fmla="*/ 24 w 196"/>
                  <a:gd name="T9" fmla="*/ 129 h 564"/>
                  <a:gd name="T10" fmla="*/ 0 w 196"/>
                  <a:gd name="T11" fmla="*/ 151 h 564"/>
                  <a:gd name="T12" fmla="*/ 49 w 196"/>
                  <a:gd name="T13" fmla="*/ 195 h 564"/>
                  <a:gd name="T14" fmla="*/ 49 w 196"/>
                  <a:gd name="T15" fmla="*/ 216 h 564"/>
                  <a:gd name="T16" fmla="*/ 24 w 196"/>
                  <a:gd name="T17" fmla="*/ 238 h 564"/>
                  <a:gd name="T18" fmla="*/ 24 w 196"/>
                  <a:gd name="T19" fmla="*/ 260 h 564"/>
                  <a:gd name="T20" fmla="*/ 49 w 196"/>
                  <a:gd name="T21" fmla="*/ 282 h 564"/>
                  <a:gd name="T22" fmla="*/ 49 w 196"/>
                  <a:gd name="T23" fmla="*/ 303 h 564"/>
                  <a:gd name="T24" fmla="*/ 24 w 196"/>
                  <a:gd name="T25" fmla="*/ 324 h 564"/>
                  <a:gd name="T26" fmla="*/ 49 w 196"/>
                  <a:gd name="T27" fmla="*/ 346 h 564"/>
                  <a:gd name="T28" fmla="*/ 49 w 196"/>
                  <a:gd name="T29" fmla="*/ 368 h 564"/>
                  <a:gd name="T30" fmla="*/ 0 w 196"/>
                  <a:gd name="T31" fmla="*/ 411 h 564"/>
                  <a:gd name="T32" fmla="*/ 0 w 196"/>
                  <a:gd name="T33" fmla="*/ 433 h 564"/>
                  <a:gd name="T34" fmla="*/ 24 w 196"/>
                  <a:gd name="T35" fmla="*/ 455 h 564"/>
                  <a:gd name="T36" fmla="*/ 24 w 196"/>
                  <a:gd name="T37" fmla="*/ 563 h 564"/>
                  <a:gd name="T38" fmla="*/ 195 w 196"/>
                  <a:gd name="T39" fmla="*/ 563 h 564"/>
                  <a:gd name="T40" fmla="*/ 195 w 196"/>
                  <a:gd name="T41" fmla="*/ 43 h 564"/>
                  <a:gd name="T42" fmla="*/ 146 w 196"/>
                  <a:gd name="T43" fmla="*/ 0 h 564"/>
                  <a:gd name="T44" fmla="*/ 73 w 196"/>
                  <a:gd name="T45" fmla="*/ 0 h 5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6"/>
                  <a:gd name="T70" fmla="*/ 0 h 564"/>
                  <a:gd name="T71" fmla="*/ 196 w 196"/>
                  <a:gd name="T72" fmla="*/ 564 h 56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6" h="564">
                    <a:moveTo>
                      <a:pt x="73" y="0"/>
                    </a:moveTo>
                    <a:lnTo>
                      <a:pt x="0" y="65"/>
                    </a:lnTo>
                    <a:lnTo>
                      <a:pt x="0" y="87"/>
                    </a:lnTo>
                    <a:lnTo>
                      <a:pt x="24" y="109"/>
                    </a:lnTo>
                    <a:lnTo>
                      <a:pt x="24" y="129"/>
                    </a:lnTo>
                    <a:lnTo>
                      <a:pt x="0" y="151"/>
                    </a:lnTo>
                    <a:lnTo>
                      <a:pt x="49" y="195"/>
                    </a:lnTo>
                    <a:lnTo>
                      <a:pt x="49" y="216"/>
                    </a:lnTo>
                    <a:lnTo>
                      <a:pt x="24" y="238"/>
                    </a:lnTo>
                    <a:lnTo>
                      <a:pt x="24" y="260"/>
                    </a:lnTo>
                    <a:lnTo>
                      <a:pt x="49" y="282"/>
                    </a:lnTo>
                    <a:lnTo>
                      <a:pt x="49" y="303"/>
                    </a:lnTo>
                    <a:lnTo>
                      <a:pt x="24" y="324"/>
                    </a:lnTo>
                    <a:lnTo>
                      <a:pt x="49" y="346"/>
                    </a:lnTo>
                    <a:lnTo>
                      <a:pt x="49" y="368"/>
                    </a:lnTo>
                    <a:lnTo>
                      <a:pt x="0" y="411"/>
                    </a:lnTo>
                    <a:lnTo>
                      <a:pt x="0" y="433"/>
                    </a:lnTo>
                    <a:lnTo>
                      <a:pt x="24" y="455"/>
                    </a:lnTo>
                    <a:lnTo>
                      <a:pt x="24" y="563"/>
                    </a:lnTo>
                    <a:lnTo>
                      <a:pt x="195" y="563"/>
                    </a:lnTo>
                    <a:lnTo>
                      <a:pt x="195" y="43"/>
                    </a:lnTo>
                    <a:lnTo>
                      <a:pt x="146" y="0"/>
                    </a:lnTo>
                    <a:lnTo>
                      <a:pt x="73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Oval 31"/>
              <p:cNvSpPr>
                <a:spLocks noChangeArrowheads="1"/>
              </p:cNvSpPr>
              <p:nvPr/>
            </p:nvSpPr>
            <p:spPr bwMode="auto">
              <a:xfrm>
                <a:off x="5760" y="2561"/>
                <a:ext cx="375" cy="33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5" name="Freeform 32"/>
              <p:cNvSpPr>
                <a:spLocks/>
              </p:cNvSpPr>
              <p:nvPr/>
            </p:nvSpPr>
            <p:spPr bwMode="auto">
              <a:xfrm>
                <a:off x="5952" y="2081"/>
                <a:ext cx="73" cy="455"/>
              </a:xfrm>
              <a:custGeom>
                <a:avLst/>
                <a:gdLst>
                  <a:gd name="T0" fmla="*/ 0 w 73"/>
                  <a:gd name="T1" fmla="*/ 454 h 455"/>
                  <a:gd name="T2" fmla="*/ 0 w 73"/>
                  <a:gd name="T3" fmla="*/ 0 h 455"/>
                  <a:gd name="T4" fmla="*/ 24 w 73"/>
                  <a:gd name="T5" fmla="*/ 22 h 455"/>
                  <a:gd name="T6" fmla="*/ 24 w 73"/>
                  <a:gd name="T7" fmla="*/ 433 h 455"/>
                  <a:gd name="T8" fmla="*/ 48 w 73"/>
                  <a:gd name="T9" fmla="*/ 433 h 455"/>
                  <a:gd name="T10" fmla="*/ 48 w 73"/>
                  <a:gd name="T11" fmla="*/ 22 h 455"/>
                  <a:gd name="T12" fmla="*/ 72 w 73"/>
                  <a:gd name="T13" fmla="*/ 44 h 455"/>
                  <a:gd name="T14" fmla="*/ 72 w 73"/>
                  <a:gd name="T15" fmla="*/ 454 h 455"/>
                  <a:gd name="T16" fmla="*/ 0 w 73"/>
                  <a:gd name="T17" fmla="*/ 454 h 4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3"/>
                  <a:gd name="T28" fmla="*/ 0 h 455"/>
                  <a:gd name="T29" fmla="*/ 73 w 73"/>
                  <a:gd name="T30" fmla="*/ 455 h 4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3" h="455">
                    <a:moveTo>
                      <a:pt x="0" y="454"/>
                    </a:moveTo>
                    <a:lnTo>
                      <a:pt x="0" y="0"/>
                    </a:lnTo>
                    <a:lnTo>
                      <a:pt x="24" y="22"/>
                    </a:lnTo>
                    <a:lnTo>
                      <a:pt x="24" y="433"/>
                    </a:lnTo>
                    <a:lnTo>
                      <a:pt x="48" y="433"/>
                    </a:lnTo>
                    <a:lnTo>
                      <a:pt x="48" y="22"/>
                    </a:lnTo>
                    <a:lnTo>
                      <a:pt x="72" y="44"/>
                    </a:lnTo>
                    <a:lnTo>
                      <a:pt x="72" y="454"/>
                    </a:lnTo>
                    <a:lnTo>
                      <a:pt x="0" y="454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33"/>
              <p:cNvSpPr>
                <a:spLocks/>
              </p:cNvSpPr>
              <p:nvPr/>
            </p:nvSpPr>
            <p:spPr bwMode="auto">
              <a:xfrm>
                <a:off x="6049" y="2060"/>
                <a:ext cx="26" cy="520"/>
              </a:xfrm>
              <a:custGeom>
                <a:avLst/>
                <a:gdLst>
                  <a:gd name="T0" fmla="*/ 0 w 26"/>
                  <a:gd name="T1" fmla="*/ 519 h 520"/>
                  <a:gd name="T2" fmla="*/ 25 w 26"/>
                  <a:gd name="T3" fmla="*/ 497 h 520"/>
                  <a:gd name="T4" fmla="*/ 25 w 26"/>
                  <a:gd name="T5" fmla="*/ 0 h 520"/>
                  <a:gd name="T6" fmla="*/ 0 w 26"/>
                  <a:gd name="T7" fmla="*/ 21 h 520"/>
                  <a:gd name="T8" fmla="*/ 0 w 26"/>
                  <a:gd name="T9" fmla="*/ 519 h 5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520"/>
                  <a:gd name="T17" fmla="*/ 26 w 26"/>
                  <a:gd name="T18" fmla="*/ 520 h 5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520">
                    <a:moveTo>
                      <a:pt x="0" y="519"/>
                    </a:moveTo>
                    <a:lnTo>
                      <a:pt x="25" y="497"/>
                    </a:lnTo>
                    <a:lnTo>
                      <a:pt x="25" y="0"/>
                    </a:lnTo>
                    <a:lnTo>
                      <a:pt x="0" y="21"/>
                    </a:lnTo>
                    <a:lnTo>
                      <a:pt x="0" y="519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34"/>
              <p:cNvSpPr>
                <a:spLocks/>
              </p:cNvSpPr>
              <p:nvPr/>
            </p:nvSpPr>
            <p:spPr bwMode="auto">
              <a:xfrm>
                <a:off x="6000" y="2016"/>
                <a:ext cx="75" cy="66"/>
              </a:xfrm>
              <a:custGeom>
                <a:avLst/>
                <a:gdLst>
                  <a:gd name="T0" fmla="*/ 48 w 75"/>
                  <a:gd name="T1" fmla="*/ 65 h 66"/>
                  <a:gd name="T2" fmla="*/ 74 w 75"/>
                  <a:gd name="T3" fmla="*/ 44 h 66"/>
                  <a:gd name="T4" fmla="*/ 23 w 75"/>
                  <a:gd name="T5" fmla="*/ 0 h 66"/>
                  <a:gd name="T6" fmla="*/ 0 w 75"/>
                  <a:gd name="T7" fmla="*/ 22 h 66"/>
                  <a:gd name="T8" fmla="*/ 48 w 75"/>
                  <a:gd name="T9" fmla="*/ 65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66"/>
                  <a:gd name="T17" fmla="*/ 75 w 75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66">
                    <a:moveTo>
                      <a:pt x="48" y="65"/>
                    </a:moveTo>
                    <a:lnTo>
                      <a:pt x="74" y="44"/>
                    </a:lnTo>
                    <a:lnTo>
                      <a:pt x="23" y="0"/>
                    </a:lnTo>
                    <a:lnTo>
                      <a:pt x="0" y="22"/>
                    </a:lnTo>
                    <a:lnTo>
                      <a:pt x="48" y="65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Oval 35"/>
              <p:cNvSpPr>
                <a:spLocks noChangeArrowheads="1"/>
              </p:cNvSpPr>
              <p:nvPr/>
            </p:nvSpPr>
            <p:spPr bwMode="auto">
              <a:xfrm>
                <a:off x="5908" y="2756"/>
                <a:ext cx="82" cy="95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9" name="Oval 36"/>
              <p:cNvSpPr>
                <a:spLocks noChangeArrowheads="1"/>
              </p:cNvSpPr>
              <p:nvPr/>
            </p:nvSpPr>
            <p:spPr bwMode="auto">
              <a:xfrm>
                <a:off x="5931" y="2756"/>
                <a:ext cx="59" cy="7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91" name="Rounded Rectangle 90"/>
          <p:cNvSpPr/>
          <p:nvPr/>
        </p:nvSpPr>
        <p:spPr>
          <a:xfrm>
            <a:off x="755576" y="4293096"/>
            <a:ext cx="7560840" cy="2016224"/>
          </a:xfrm>
          <a:prstGeom prst="roundRect">
            <a:avLst/>
          </a:prstGeom>
          <a:noFill/>
          <a:ln>
            <a:solidFill>
              <a:srgbClr val="FA82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Blip>
                <a:blip r:embed="rId8"/>
              </a:buBlip>
            </a:pPr>
            <a:r>
              <a:rPr lang="en-US" dirty="0" smtClean="0">
                <a:solidFill>
                  <a:schemeClr val="tx1"/>
                </a:solidFill>
              </a:rPr>
              <a:t>The POS computes the authorization request and sends it to the issuer authorization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Placeholder 7" descr="shutterstock_18397621.jpg"/>
          <p:cNvPicPr>
            <a:picLocks noChangeAspect="1"/>
          </p:cNvPicPr>
          <p:nvPr/>
        </p:nvPicPr>
        <p:blipFill>
          <a:blip r:embed="rId3" cstate="print"/>
          <a:srcRect t="2344" b="2344"/>
          <a:stretch>
            <a:fillRect/>
          </a:stretch>
        </p:blipFill>
        <p:spPr bwMode="auto">
          <a:xfrm>
            <a:off x="251520" y="2034784"/>
            <a:ext cx="12842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sz="1800" b="1" dirty="0" smtClean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CCD96F3-79E0-4EAB-BFC0-B274EED18326}" type="datetime1">
              <a:rPr lang="en-US" noProof="0" smtClean="0"/>
              <a:pPr/>
              <a:t>10/16/2012</a:t>
            </a:fld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41C4F74-3E80-478A-A9C6-C6801083CAF4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smtClean="0"/>
              <a:t>Presentation title – Security level Arial (10pt)</a:t>
            </a:r>
            <a:endParaRPr lang="en-US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Magstripe</a:t>
            </a:r>
            <a:r>
              <a:rPr lang="en-US" dirty="0" smtClean="0"/>
              <a:t> transaction</a:t>
            </a:r>
            <a:endParaRPr lang="en-US" dirty="0"/>
          </a:p>
        </p:txBody>
      </p: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5004048" y="1268760"/>
            <a:ext cx="1692254" cy="1816101"/>
            <a:chOff x="3243" y="2659"/>
            <a:chExt cx="1066" cy="1144"/>
          </a:xfrm>
        </p:grpSpPr>
        <p:sp>
          <p:nvSpPr>
            <p:cNvPr id="46" name="Line 44"/>
            <p:cNvSpPr>
              <a:spLocks noChangeShapeType="1"/>
            </p:cNvSpPr>
            <p:nvPr/>
          </p:nvSpPr>
          <p:spPr bwMode="auto">
            <a:xfrm>
              <a:off x="3243" y="3022"/>
              <a:ext cx="976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7" name="Text Box 45"/>
            <p:cNvSpPr txBox="1">
              <a:spLocks noChangeArrowheads="1"/>
            </p:cNvSpPr>
            <p:nvPr/>
          </p:nvSpPr>
          <p:spPr bwMode="auto">
            <a:xfrm>
              <a:off x="3265" y="2659"/>
              <a:ext cx="1044" cy="1144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i="1" dirty="0" smtClean="0"/>
                <a:t>Authorization Request</a:t>
              </a:r>
            </a:p>
            <a:p>
              <a:pPr algn="ctr"/>
              <a:endParaRPr lang="en-US" sz="1400" b="1" dirty="0" smtClean="0"/>
            </a:p>
            <a:p>
              <a:pPr algn="ctr"/>
              <a:r>
                <a:rPr lang="en-US" sz="1400" b="1" dirty="0" smtClean="0"/>
                <a:t>(Amount, </a:t>
              </a:r>
              <a:r>
                <a:rPr lang="en-US" sz="1400" b="1" dirty="0" smtClean="0">
                  <a:solidFill>
                    <a:srgbClr val="7030A0"/>
                  </a:solidFill>
                </a:rPr>
                <a:t>PAN, Expiry date, Service code, CVC/CVV</a:t>
              </a:r>
              <a:r>
                <a:rPr lang="en-US" sz="1400" b="1" dirty="0" smtClean="0"/>
                <a:t>…)</a:t>
              </a:r>
            </a:p>
            <a:p>
              <a:pPr algn="ctr"/>
              <a:endParaRPr lang="en-US" sz="1400" b="1" dirty="0"/>
            </a:p>
          </p:txBody>
        </p:sp>
      </p:grpSp>
      <p:grpSp>
        <p:nvGrpSpPr>
          <p:cNvPr id="8" name="Group 89"/>
          <p:cNvGrpSpPr/>
          <p:nvPr/>
        </p:nvGrpSpPr>
        <p:grpSpPr>
          <a:xfrm>
            <a:off x="1547664" y="2106792"/>
            <a:ext cx="1800200" cy="984885"/>
            <a:chOff x="1691680" y="1700808"/>
            <a:chExt cx="1800200" cy="984885"/>
          </a:xfrm>
        </p:grpSpPr>
        <p:sp>
          <p:nvSpPr>
            <p:cNvPr id="53" name="Text Box 51"/>
            <p:cNvSpPr txBox="1">
              <a:spLocks noChangeArrowheads="1"/>
            </p:cNvSpPr>
            <p:nvPr/>
          </p:nvSpPr>
          <p:spPr bwMode="auto">
            <a:xfrm>
              <a:off x="1799677" y="1700808"/>
              <a:ext cx="1657331" cy="984885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solidFill>
                    <a:srgbClr val="7030A0"/>
                  </a:solidFill>
                </a:rPr>
                <a:t>PAN, Expiry date, Service code,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 b="1" dirty="0" smtClean="0">
                  <a:solidFill>
                    <a:srgbClr val="7030A0"/>
                  </a:solidFill>
                </a:rPr>
                <a:t>CVC/CVV</a:t>
              </a:r>
              <a:endParaRPr lang="en-US" sz="1400" b="1" dirty="0">
                <a:solidFill>
                  <a:srgbClr val="7030A0"/>
                </a:solidFill>
              </a:endParaRPr>
            </a:p>
          </p:txBody>
        </p:sp>
        <p:sp>
          <p:nvSpPr>
            <p:cNvPr id="55" name="Line 53"/>
            <p:cNvSpPr>
              <a:spLocks noChangeShapeType="1"/>
            </p:cNvSpPr>
            <p:nvPr/>
          </p:nvSpPr>
          <p:spPr bwMode="auto">
            <a:xfrm>
              <a:off x="1691680" y="2263740"/>
              <a:ext cx="1800200" cy="13132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0" name="Picture 5" descr="C:\Users\aswang\Pictures\Illustrations GEMALTO\icons16\POS Term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962776"/>
            <a:ext cx="1424037" cy="1322208"/>
          </a:xfrm>
          <a:prstGeom prst="rect">
            <a:avLst/>
          </a:prstGeom>
          <a:noFill/>
        </p:spPr>
      </p:pic>
      <p:grpSp>
        <p:nvGrpSpPr>
          <p:cNvPr id="9" name="Group 34"/>
          <p:cNvGrpSpPr/>
          <p:nvPr/>
        </p:nvGrpSpPr>
        <p:grpSpPr>
          <a:xfrm>
            <a:off x="6778292" y="1521792"/>
            <a:ext cx="2095300" cy="1911713"/>
            <a:chOff x="6169930" y="4438385"/>
            <a:chExt cx="2095300" cy="1911713"/>
          </a:xfrm>
        </p:grpSpPr>
        <p:pic>
          <p:nvPicPr>
            <p:cNvPr id="72" name="Picture 3" descr="C:\Users\aswang\Pictures\Illustrations GEMALTO\icons4\Server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95886" y="5223969"/>
              <a:ext cx="978180" cy="908234"/>
            </a:xfrm>
            <a:prstGeom prst="rect">
              <a:avLst/>
            </a:prstGeom>
            <a:noFill/>
          </p:spPr>
        </p:pic>
        <p:grpSp>
          <p:nvGrpSpPr>
            <p:cNvPr id="10" name="Group 28"/>
            <p:cNvGrpSpPr/>
            <p:nvPr/>
          </p:nvGrpSpPr>
          <p:grpSpPr>
            <a:xfrm>
              <a:off x="6169930" y="4438385"/>
              <a:ext cx="2095300" cy="1911713"/>
              <a:chOff x="6538055" y="4521510"/>
              <a:chExt cx="2095300" cy="1911713"/>
            </a:xfrm>
          </p:grpSpPr>
          <p:pic>
            <p:nvPicPr>
              <p:cNvPr id="74" name="Picture 3" descr="d:\Documents and Settings\aswang\Local Settings\Temporary Internet Files\Content.IE5\5A0TSZBR\MCj04403800000[1].png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7186866" y="5097574"/>
                <a:ext cx="1446489" cy="13356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5" name="TextBox 74"/>
              <p:cNvSpPr txBox="1"/>
              <p:nvPr/>
            </p:nvSpPr>
            <p:spPr>
              <a:xfrm>
                <a:off x="6538055" y="4521510"/>
                <a:ext cx="2066591" cy="584775"/>
              </a:xfrm>
              <a:prstGeom prst="rect">
                <a:avLst/>
              </a:prstGeom>
              <a:noFill/>
              <a:ln w="19050">
                <a:solidFill>
                  <a:srgbClr val="FF9933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Issuer</a:t>
                </a:r>
                <a:br>
                  <a:rPr lang="en-US" sz="1600" i="1" dirty="0" smtClean="0"/>
                </a:br>
                <a:r>
                  <a:rPr lang="en-US" sz="1600" i="1" dirty="0" smtClean="0"/>
                  <a:t>authorization system</a:t>
                </a:r>
                <a:endParaRPr lang="en-US" sz="1600" i="1" dirty="0"/>
              </a:p>
            </p:txBody>
          </p:sp>
        </p:grpSp>
      </p:grpSp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7668344" y="3105968"/>
            <a:ext cx="1008112" cy="827088"/>
            <a:chOff x="4759" y="1399"/>
            <a:chExt cx="658" cy="521"/>
          </a:xfrm>
        </p:grpSpPr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4759" y="1804"/>
              <a:ext cx="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20675" indent="-320675" defTabSz="854075" eaLnBrk="0" hangingPunct="0"/>
              <a:endParaRPr lang="en-GB" sz="1200" b="1">
                <a:solidFill>
                  <a:srgbClr val="000000"/>
                </a:solidFill>
              </a:endParaRPr>
            </a:p>
          </p:txBody>
        </p:sp>
        <p:pic>
          <p:nvPicPr>
            <p:cNvPr id="79" name="Picture 26" descr="cogwheel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0000" contrast="-100000"/>
            </a:blip>
            <a:srcRect/>
            <a:stretch>
              <a:fillRect/>
            </a:stretch>
          </p:blipFill>
          <p:spPr bwMode="auto">
            <a:xfrm>
              <a:off x="4853" y="1399"/>
              <a:ext cx="38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27"/>
            <p:cNvGrpSpPr>
              <a:grpSpLocks/>
            </p:cNvGrpSpPr>
            <p:nvPr/>
          </p:nvGrpSpPr>
          <p:grpSpPr bwMode="auto">
            <a:xfrm>
              <a:off x="5200" y="1442"/>
              <a:ext cx="217" cy="318"/>
              <a:chOff x="5760" y="2016"/>
              <a:chExt cx="400" cy="878"/>
            </a:xfrm>
          </p:grpSpPr>
          <p:sp>
            <p:nvSpPr>
              <p:cNvPr id="81" name="Freeform 28"/>
              <p:cNvSpPr>
                <a:spLocks/>
              </p:cNvSpPr>
              <p:nvPr/>
            </p:nvSpPr>
            <p:spPr bwMode="auto">
              <a:xfrm>
                <a:off x="5879" y="2016"/>
                <a:ext cx="196" cy="564"/>
              </a:xfrm>
              <a:custGeom>
                <a:avLst/>
                <a:gdLst>
                  <a:gd name="T0" fmla="*/ 73 w 196"/>
                  <a:gd name="T1" fmla="*/ 0 h 564"/>
                  <a:gd name="T2" fmla="*/ 0 w 196"/>
                  <a:gd name="T3" fmla="*/ 65 h 564"/>
                  <a:gd name="T4" fmla="*/ 0 w 196"/>
                  <a:gd name="T5" fmla="*/ 87 h 564"/>
                  <a:gd name="T6" fmla="*/ 24 w 196"/>
                  <a:gd name="T7" fmla="*/ 109 h 564"/>
                  <a:gd name="T8" fmla="*/ 24 w 196"/>
                  <a:gd name="T9" fmla="*/ 131 h 564"/>
                  <a:gd name="T10" fmla="*/ 0 w 196"/>
                  <a:gd name="T11" fmla="*/ 151 h 564"/>
                  <a:gd name="T12" fmla="*/ 48 w 196"/>
                  <a:gd name="T13" fmla="*/ 195 h 564"/>
                  <a:gd name="T14" fmla="*/ 48 w 196"/>
                  <a:gd name="T15" fmla="*/ 217 h 564"/>
                  <a:gd name="T16" fmla="*/ 24 w 196"/>
                  <a:gd name="T17" fmla="*/ 238 h 564"/>
                  <a:gd name="T18" fmla="*/ 24 w 196"/>
                  <a:gd name="T19" fmla="*/ 260 h 564"/>
                  <a:gd name="T20" fmla="*/ 48 w 196"/>
                  <a:gd name="T21" fmla="*/ 282 h 564"/>
                  <a:gd name="T22" fmla="*/ 48 w 196"/>
                  <a:gd name="T23" fmla="*/ 304 h 564"/>
                  <a:gd name="T24" fmla="*/ 24 w 196"/>
                  <a:gd name="T25" fmla="*/ 325 h 564"/>
                  <a:gd name="T26" fmla="*/ 48 w 196"/>
                  <a:gd name="T27" fmla="*/ 346 h 564"/>
                  <a:gd name="T28" fmla="*/ 48 w 196"/>
                  <a:gd name="T29" fmla="*/ 368 h 564"/>
                  <a:gd name="T30" fmla="*/ 0 w 196"/>
                  <a:gd name="T31" fmla="*/ 412 h 564"/>
                  <a:gd name="T32" fmla="*/ 0 w 196"/>
                  <a:gd name="T33" fmla="*/ 433 h 564"/>
                  <a:gd name="T34" fmla="*/ 24 w 196"/>
                  <a:gd name="T35" fmla="*/ 455 h 564"/>
                  <a:gd name="T36" fmla="*/ 24 w 196"/>
                  <a:gd name="T37" fmla="*/ 563 h 564"/>
                  <a:gd name="T38" fmla="*/ 195 w 196"/>
                  <a:gd name="T39" fmla="*/ 563 h 564"/>
                  <a:gd name="T40" fmla="*/ 195 w 196"/>
                  <a:gd name="T41" fmla="*/ 44 h 564"/>
                  <a:gd name="T42" fmla="*/ 145 w 196"/>
                  <a:gd name="T43" fmla="*/ 0 h 564"/>
                  <a:gd name="T44" fmla="*/ 73 w 196"/>
                  <a:gd name="T45" fmla="*/ 0 h 5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6"/>
                  <a:gd name="T70" fmla="*/ 0 h 564"/>
                  <a:gd name="T71" fmla="*/ 196 w 196"/>
                  <a:gd name="T72" fmla="*/ 564 h 56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6" h="564">
                    <a:moveTo>
                      <a:pt x="73" y="0"/>
                    </a:moveTo>
                    <a:lnTo>
                      <a:pt x="0" y="65"/>
                    </a:lnTo>
                    <a:lnTo>
                      <a:pt x="0" y="87"/>
                    </a:lnTo>
                    <a:lnTo>
                      <a:pt x="24" y="109"/>
                    </a:lnTo>
                    <a:lnTo>
                      <a:pt x="24" y="131"/>
                    </a:lnTo>
                    <a:lnTo>
                      <a:pt x="0" y="151"/>
                    </a:lnTo>
                    <a:lnTo>
                      <a:pt x="48" y="195"/>
                    </a:lnTo>
                    <a:lnTo>
                      <a:pt x="48" y="217"/>
                    </a:lnTo>
                    <a:lnTo>
                      <a:pt x="24" y="238"/>
                    </a:lnTo>
                    <a:lnTo>
                      <a:pt x="24" y="260"/>
                    </a:lnTo>
                    <a:lnTo>
                      <a:pt x="48" y="282"/>
                    </a:lnTo>
                    <a:lnTo>
                      <a:pt x="48" y="304"/>
                    </a:lnTo>
                    <a:lnTo>
                      <a:pt x="24" y="325"/>
                    </a:lnTo>
                    <a:lnTo>
                      <a:pt x="48" y="346"/>
                    </a:lnTo>
                    <a:lnTo>
                      <a:pt x="48" y="368"/>
                    </a:lnTo>
                    <a:lnTo>
                      <a:pt x="0" y="412"/>
                    </a:lnTo>
                    <a:lnTo>
                      <a:pt x="0" y="433"/>
                    </a:lnTo>
                    <a:lnTo>
                      <a:pt x="24" y="455"/>
                    </a:lnTo>
                    <a:lnTo>
                      <a:pt x="24" y="563"/>
                    </a:lnTo>
                    <a:lnTo>
                      <a:pt x="195" y="563"/>
                    </a:lnTo>
                    <a:lnTo>
                      <a:pt x="195" y="44"/>
                    </a:lnTo>
                    <a:lnTo>
                      <a:pt x="145" y="0"/>
                    </a:lnTo>
                    <a:lnTo>
                      <a:pt x="73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Oval 29"/>
              <p:cNvSpPr>
                <a:spLocks noChangeArrowheads="1"/>
              </p:cNvSpPr>
              <p:nvPr/>
            </p:nvSpPr>
            <p:spPr bwMode="auto">
              <a:xfrm>
                <a:off x="5785" y="2539"/>
                <a:ext cx="375" cy="33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" name="Freeform 30"/>
              <p:cNvSpPr>
                <a:spLocks/>
              </p:cNvSpPr>
              <p:nvPr/>
            </p:nvSpPr>
            <p:spPr bwMode="auto">
              <a:xfrm>
                <a:off x="5854" y="2038"/>
                <a:ext cx="196" cy="564"/>
              </a:xfrm>
              <a:custGeom>
                <a:avLst/>
                <a:gdLst>
                  <a:gd name="T0" fmla="*/ 73 w 196"/>
                  <a:gd name="T1" fmla="*/ 0 h 564"/>
                  <a:gd name="T2" fmla="*/ 0 w 196"/>
                  <a:gd name="T3" fmla="*/ 65 h 564"/>
                  <a:gd name="T4" fmla="*/ 0 w 196"/>
                  <a:gd name="T5" fmla="*/ 87 h 564"/>
                  <a:gd name="T6" fmla="*/ 24 w 196"/>
                  <a:gd name="T7" fmla="*/ 109 h 564"/>
                  <a:gd name="T8" fmla="*/ 24 w 196"/>
                  <a:gd name="T9" fmla="*/ 129 h 564"/>
                  <a:gd name="T10" fmla="*/ 0 w 196"/>
                  <a:gd name="T11" fmla="*/ 151 h 564"/>
                  <a:gd name="T12" fmla="*/ 49 w 196"/>
                  <a:gd name="T13" fmla="*/ 195 h 564"/>
                  <a:gd name="T14" fmla="*/ 49 w 196"/>
                  <a:gd name="T15" fmla="*/ 216 h 564"/>
                  <a:gd name="T16" fmla="*/ 24 w 196"/>
                  <a:gd name="T17" fmla="*/ 238 h 564"/>
                  <a:gd name="T18" fmla="*/ 24 w 196"/>
                  <a:gd name="T19" fmla="*/ 260 h 564"/>
                  <a:gd name="T20" fmla="*/ 49 w 196"/>
                  <a:gd name="T21" fmla="*/ 282 h 564"/>
                  <a:gd name="T22" fmla="*/ 49 w 196"/>
                  <a:gd name="T23" fmla="*/ 303 h 564"/>
                  <a:gd name="T24" fmla="*/ 24 w 196"/>
                  <a:gd name="T25" fmla="*/ 324 h 564"/>
                  <a:gd name="T26" fmla="*/ 49 w 196"/>
                  <a:gd name="T27" fmla="*/ 346 h 564"/>
                  <a:gd name="T28" fmla="*/ 49 w 196"/>
                  <a:gd name="T29" fmla="*/ 368 h 564"/>
                  <a:gd name="T30" fmla="*/ 0 w 196"/>
                  <a:gd name="T31" fmla="*/ 411 h 564"/>
                  <a:gd name="T32" fmla="*/ 0 w 196"/>
                  <a:gd name="T33" fmla="*/ 433 h 564"/>
                  <a:gd name="T34" fmla="*/ 24 w 196"/>
                  <a:gd name="T35" fmla="*/ 455 h 564"/>
                  <a:gd name="T36" fmla="*/ 24 w 196"/>
                  <a:gd name="T37" fmla="*/ 563 h 564"/>
                  <a:gd name="T38" fmla="*/ 195 w 196"/>
                  <a:gd name="T39" fmla="*/ 563 h 564"/>
                  <a:gd name="T40" fmla="*/ 195 w 196"/>
                  <a:gd name="T41" fmla="*/ 43 h 564"/>
                  <a:gd name="T42" fmla="*/ 146 w 196"/>
                  <a:gd name="T43" fmla="*/ 0 h 564"/>
                  <a:gd name="T44" fmla="*/ 73 w 196"/>
                  <a:gd name="T45" fmla="*/ 0 h 5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6"/>
                  <a:gd name="T70" fmla="*/ 0 h 564"/>
                  <a:gd name="T71" fmla="*/ 196 w 196"/>
                  <a:gd name="T72" fmla="*/ 564 h 56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6" h="564">
                    <a:moveTo>
                      <a:pt x="73" y="0"/>
                    </a:moveTo>
                    <a:lnTo>
                      <a:pt x="0" y="65"/>
                    </a:lnTo>
                    <a:lnTo>
                      <a:pt x="0" y="87"/>
                    </a:lnTo>
                    <a:lnTo>
                      <a:pt x="24" y="109"/>
                    </a:lnTo>
                    <a:lnTo>
                      <a:pt x="24" y="129"/>
                    </a:lnTo>
                    <a:lnTo>
                      <a:pt x="0" y="151"/>
                    </a:lnTo>
                    <a:lnTo>
                      <a:pt x="49" y="195"/>
                    </a:lnTo>
                    <a:lnTo>
                      <a:pt x="49" y="216"/>
                    </a:lnTo>
                    <a:lnTo>
                      <a:pt x="24" y="238"/>
                    </a:lnTo>
                    <a:lnTo>
                      <a:pt x="24" y="260"/>
                    </a:lnTo>
                    <a:lnTo>
                      <a:pt x="49" y="282"/>
                    </a:lnTo>
                    <a:lnTo>
                      <a:pt x="49" y="303"/>
                    </a:lnTo>
                    <a:lnTo>
                      <a:pt x="24" y="324"/>
                    </a:lnTo>
                    <a:lnTo>
                      <a:pt x="49" y="346"/>
                    </a:lnTo>
                    <a:lnTo>
                      <a:pt x="49" y="368"/>
                    </a:lnTo>
                    <a:lnTo>
                      <a:pt x="0" y="411"/>
                    </a:lnTo>
                    <a:lnTo>
                      <a:pt x="0" y="433"/>
                    </a:lnTo>
                    <a:lnTo>
                      <a:pt x="24" y="455"/>
                    </a:lnTo>
                    <a:lnTo>
                      <a:pt x="24" y="563"/>
                    </a:lnTo>
                    <a:lnTo>
                      <a:pt x="195" y="563"/>
                    </a:lnTo>
                    <a:lnTo>
                      <a:pt x="195" y="43"/>
                    </a:lnTo>
                    <a:lnTo>
                      <a:pt x="146" y="0"/>
                    </a:lnTo>
                    <a:lnTo>
                      <a:pt x="73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Oval 31"/>
              <p:cNvSpPr>
                <a:spLocks noChangeArrowheads="1"/>
              </p:cNvSpPr>
              <p:nvPr/>
            </p:nvSpPr>
            <p:spPr bwMode="auto">
              <a:xfrm>
                <a:off x="5760" y="2561"/>
                <a:ext cx="375" cy="33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5" name="Freeform 32"/>
              <p:cNvSpPr>
                <a:spLocks/>
              </p:cNvSpPr>
              <p:nvPr/>
            </p:nvSpPr>
            <p:spPr bwMode="auto">
              <a:xfrm>
                <a:off x="5952" y="2081"/>
                <a:ext cx="73" cy="455"/>
              </a:xfrm>
              <a:custGeom>
                <a:avLst/>
                <a:gdLst>
                  <a:gd name="T0" fmla="*/ 0 w 73"/>
                  <a:gd name="T1" fmla="*/ 454 h 455"/>
                  <a:gd name="T2" fmla="*/ 0 w 73"/>
                  <a:gd name="T3" fmla="*/ 0 h 455"/>
                  <a:gd name="T4" fmla="*/ 24 w 73"/>
                  <a:gd name="T5" fmla="*/ 22 h 455"/>
                  <a:gd name="T6" fmla="*/ 24 w 73"/>
                  <a:gd name="T7" fmla="*/ 433 h 455"/>
                  <a:gd name="T8" fmla="*/ 48 w 73"/>
                  <a:gd name="T9" fmla="*/ 433 h 455"/>
                  <a:gd name="T10" fmla="*/ 48 w 73"/>
                  <a:gd name="T11" fmla="*/ 22 h 455"/>
                  <a:gd name="T12" fmla="*/ 72 w 73"/>
                  <a:gd name="T13" fmla="*/ 44 h 455"/>
                  <a:gd name="T14" fmla="*/ 72 w 73"/>
                  <a:gd name="T15" fmla="*/ 454 h 455"/>
                  <a:gd name="T16" fmla="*/ 0 w 73"/>
                  <a:gd name="T17" fmla="*/ 454 h 4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3"/>
                  <a:gd name="T28" fmla="*/ 0 h 455"/>
                  <a:gd name="T29" fmla="*/ 73 w 73"/>
                  <a:gd name="T30" fmla="*/ 455 h 4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3" h="455">
                    <a:moveTo>
                      <a:pt x="0" y="454"/>
                    </a:moveTo>
                    <a:lnTo>
                      <a:pt x="0" y="0"/>
                    </a:lnTo>
                    <a:lnTo>
                      <a:pt x="24" y="22"/>
                    </a:lnTo>
                    <a:lnTo>
                      <a:pt x="24" y="433"/>
                    </a:lnTo>
                    <a:lnTo>
                      <a:pt x="48" y="433"/>
                    </a:lnTo>
                    <a:lnTo>
                      <a:pt x="48" y="22"/>
                    </a:lnTo>
                    <a:lnTo>
                      <a:pt x="72" y="44"/>
                    </a:lnTo>
                    <a:lnTo>
                      <a:pt x="72" y="454"/>
                    </a:lnTo>
                    <a:lnTo>
                      <a:pt x="0" y="454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33"/>
              <p:cNvSpPr>
                <a:spLocks/>
              </p:cNvSpPr>
              <p:nvPr/>
            </p:nvSpPr>
            <p:spPr bwMode="auto">
              <a:xfrm>
                <a:off x="6049" y="2060"/>
                <a:ext cx="26" cy="520"/>
              </a:xfrm>
              <a:custGeom>
                <a:avLst/>
                <a:gdLst>
                  <a:gd name="T0" fmla="*/ 0 w 26"/>
                  <a:gd name="T1" fmla="*/ 519 h 520"/>
                  <a:gd name="T2" fmla="*/ 25 w 26"/>
                  <a:gd name="T3" fmla="*/ 497 h 520"/>
                  <a:gd name="T4" fmla="*/ 25 w 26"/>
                  <a:gd name="T5" fmla="*/ 0 h 520"/>
                  <a:gd name="T6" fmla="*/ 0 w 26"/>
                  <a:gd name="T7" fmla="*/ 21 h 520"/>
                  <a:gd name="T8" fmla="*/ 0 w 26"/>
                  <a:gd name="T9" fmla="*/ 519 h 5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520"/>
                  <a:gd name="T17" fmla="*/ 26 w 26"/>
                  <a:gd name="T18" fmla="*/ 520 h 5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520">
                    <a:moveTo>
                      <a:pt x="0" y="519"/>
                    </a:moveTo>
                    <a:lnTo>
                      <a:pt x="25" y="497"/>
                    </a:lnTo>
                    <a:lnTo>
                      <a:pt x="25" y="0"/>
                    </a:lnTo>
                    <a:lnTo>
                      <a:pt x="0" y="21"/>
                    </a:lnTo>
                    <a:lnTo>
                      <a:pt x="0" y="519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34"/>
              <p:cNvSpPr>
                <a:spLocks/>
              </p:cNvSpPr>
              <p:nvPr/>
            </p:nvSpPr>
            <p:spPr bwMode="auto">
              <a:xfrm>
                <a:off x="6000" y="2016"/>
                <a:ext cx="75" cy="66"/>
              </a:xfrm>
              <a:custGeom>
                <a:avLst/>
                <a:gdLst>
                  <a:gd name="T0" fmla="*/ 48 w 75"/>
                  <a:gd name="T1" fmla="*/ 65 h 66"/>
                  <a:gd name="T2" fmla="*/ 74 w 75"/>
                  <a:gd name="T3" fmla="*/ 44 h 66"/>
                  <a:gd name="T4" fmla="*/ 23 w 75"/>
                  <a:gd name="T5" fmla="*/ 0 h 66"/>
                  <a:gd name="T6" fmla="*/ 0 w 75"/>
                  <a:gd name="T7" fmla="*/ 22 h 66"/>
                  <a:gd name="T8" fmla="*/ 48 w 75"/>
                  <a:gd name="T9" fmla="*/ 65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66"/>
                  <a:gd name="T17" fmla="*/ 75 w 75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66">
                    <a:moveTo>
                      <a:pt x="48" y="65"/>
                    </a:moveTo>
                    <a:lnTo>
                      <a:pt x="74" y="44"/>
                    </a:lnTo>
                    <a:lnTo>
                      <a:pt x="23" y="0"/>
                    </a:lnTo>
                    <a:lnTo>
                      <a:pt x="0" y="22"/>
                    </a:lnTo>
                    <a:lnTo>
                      <a:pt x="48" y="65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Oval 35"/>
              <p:cNvSpPr>
                <a:spLocks noChangeArrowheads="1"/>
              </p:cNvSpPr>
              <p:nvPr/>
            </p:nvSpPr>
            <p:spPr bwMode="auto">
              <a:xfrm>
                <a:off x="5908" y="2756"/>
                <a:ext cx="82" cy="95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9" name="Oval 36"/>
              <p:cNvSpPr>
                <a:spLocks noChangeArrowheads="1"/>
              </p:cNvSpPr>
              <p:nvPr/>
            </p:nvSpPr>
            <p:spPr bwMode="auto">
              <a:xfrm>
                <a:off x="5931" y="2756"/>
                <a:ext cx="59" cy="7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91" name="Rounded Rectangle 90"/>
          <p:cNvSpPr/>
          <p:nvPr/>
        </p:nvSpPr>
        <p:spPr>
          <a:xfrm>
            <a:off x="755576" y="4293096"/>
            <a:ext cx="8064896" cy="2016224"/>
          </a:xfrm>
          <a:prstGeom prst="roundRect">
            <a:avLst/>
          </a:prstGeom>
          <a:noFill/>
          <a:ln>
            <a:solidFill>
              <a:srgbClr val="FA82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Blip>
                <a:blip r:embed="rId8"/>
              </a:buBlip>
            </a:pPr>
            <a:r>
              <a:rPr lang="en-US" sz="1600" dirty="0" smtClean="0">
                <a:solidFill>
                  <a:schemeClr val="tx1"/>
                </a:solidFill>
              </a:rPr>
              <a:t>The authorization system performs risk management</a:t>
            </a:r>
          </a:p>
          <a:p>
            <a:pPr>
              <a:buBlip>
                <a:blip r:embed="rId8"/>
              </a:buBlip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buBlip>
                <a:blip r:embed="rId8"/>
              </a:buBlip>
            </a:pPr>
            <a:r>
              <a:rPr lang="en-US" sz="1600" dirty="0" smtClean="0">
                <a:solidFill>
                  <a:schemeClr val="tx1"/>
                </a:solidFill>
              </a:rPr>
              <a:t>It also checks the validity of the CVC/CVV by recalculating it using:</a:t>
            </a:r>
          </a:p>
          <a:p>
            <a:pPr marL="739775" lvl="1" indent="-282575">
              <a:buBlip>
                <a:blip r:embed="rId8"/>
              </a:buBlip>
            </a:pPr>
            <a:r>
              <a:rPr lang="en-US" sz="1600" dirty="0" smtClean="0">
                <a:solidFill>
                  <a:schemeClr val="tx1"/>
                </a:solidFill>
              </a:rPr>
              <a:t>the (PAN, Expiry date, Service code) transmitted in the authorization request</a:t>
            </a:r>
          </a:p>
          <a:p>
            <a:pPr marL="739775" lvl="1" indent="-282575">
              <a:buBlip>
                <a:blip r:embed="rId8"/>
              </a:buBlip>
            </a:pPr>
            <a:r>
              <a:rPr lang="en-US" sz="1600" dirty="0" smtClean="0">
                <a:solidFill>
                  <a:schemeClr val="tx1"/>
                </a:solidFill>
              </a:rPr>
              <a:t>the secret key associated to that card.</a:t>
            </a:r>
          </a:p>
          <a:p>
            <a:pPr>
              <a:buBlip>
                <a:blip r:embed="rId8"/>
              </a:buBlip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buBlip>
                <a:blip r:embed="rId8"/>
              </a:buBlip>
            </a:pPr>
            <a:r>
              <a:rPr lang="en-US" sz="1600" dirty="0" smtClean="0">
                <a:solidFill>
                  <a:schemeClr val="tx1"/>
                </a:solidFill>
              </a:rPr>
              <a:t>If the CVC/CVV is validated, the card is considered genuine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Placeholder 7" descr="shutterstock_18397621.jpg"/>
          <p:cNvPicPr>
            <a:picLocks noChangeAspect="1"/>
          </p:cNvPicPr>
          <p:nvPr/>
        </p:nvPicPr>
        <p:blipFill>
          <a:blip r:embed="rId3" cstate="print"/>
          <a:srcRect t="2344" b="2344"/>
          <a:stretch>
            <a:fillRect/>
          </a:stretch>
        </p:blipFill>
        <p:spPr bwMode="auto">
          <a:xfrm>
            <a:off x="251520" y="2034784"/>
            <a:ext cx="12842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sz="1800" b="1" dirty="0" smtClean="0">
              <a:solidFill>
                <a:prstClr val="black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CCD96F3-79E0-4EAB-BFC0-B274EED18326}" type="datetime1">
              <a:rPr lang="en-US" noProof="0" smtClean="0"/>
              <a:pPr/>
              <a:t>10/16/2012</a:t>
            </a:fld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41C4F74-3E80-478A-A9C6-C6801083CAF4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smtClean="0"/>
              <a:t>Presentation title – Security level Arial (10pt)</a:t>
            </a:r>
            <a:endParaRPr lang="en-US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Magstripe</a:t>
            </a:r>
            <a:r>
              <a:rPr lang="en-US" dirty="0" smtClean="0"/>
              <a:t> transaction</a:t>
            </a:r>
            <a:endParaRPr lang="en-US" dirty="0"/>
          </a:p>
        </p:txBody>
      </p: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5075484" y="1268760"/>
            <a:ext cx="1692254" cy="1816101"/>
            <a:chOff x="3243" y="2659"/>
            <a:chExt cx="1066" cy="1144"/>
          </a:xfrm>
        </p:grpSpPr>
        <p:sp>
          <p:nvSpPr>
            <p:cNvPr id="46" name="Line 44"/>
            <p:cNvSpPr>
              <a:spLocks noChangeShapeType="1"/>
            </p:cNvSpPr>
            <p:nvPr/>
          </p:nvSpPr>
          <p:spPr bwMode="auto">
            <a:xfrm>
              <a:off x="3243" y="3022"/>
              <a:ext cx="976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Text Box 45"/>
            <p:cNvSpPr txBox="1">
              <a:spLocks noChangeArrowheads="1"/>
            </p:cNvSpPr>
            <p:nvPr/>
          </p:nvSpPr>
          <p:spPr bwMode="auto">
            <a:xfrm>
              <a:off x="3265" y="2659"/>
              <a:ext cx="1044" cy="1144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i="1" dirty="0" smtClean="0"/>
                <a:t>Authorization Request</a:t>
              </a:r>
            </a:p>
            <a:p>
              <a:endParaRPr lang="en-US" sz="1400" b="1" dirty="0" smtClean="0"/>
            </a:p>
            <a:p>
              <a:pPr algn="ctr"/>
              <a:r>
                <a:rPr lang="en-US" sz="1400" b="1" dirty="0" smtClean="0"/>
                <a:t>(Amount, </a:t>
              </a:r>
              <a:r>
                <a:rPr lang="en-US" sz="1400" b="1" dirty="0" smtClean="0">
                  <a:solidFill>
                    <a:srgbClr val="7030A0"/>
                  </a:solidFill>
                </a:rPr>
                <a:t>PAN, Expiry date, Service code, CVC/CVV</a:t>
              </a:r>
              <a:r>
                <a:rPr lang="en-US" sz="1400" b="1" dirty="0" smtClean="0"/>
                <a:t>…)</a:t>
              </a:r>
            </a:p>
            <a:p>
              <a:endParaRPr lang="en-US" sz="1400" b="1" dirty="0"/>
            </a:p>
          </p:txBody>
        </p:sp>
      </p:grpSp>
      <p:sp>
        <p:nvSpPr>
          <p:cNvPr id="49" name="Line 47"/>
          <p:cNvSpPr>
            <a:spLocks noChangeShapeType="1"/>
          </p:cNvSpPr>
          <p:nvPr/>
        </p:nvSpPr>
        <p:spPr bwMode="auto">
          <a:xfrm flipH="1">
            <a:off x="5075686" y="3717032"/>
            <a:ext cx="1584546" cy="323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89"/>
          <p:cNvGrpSpPr/>
          <p:nvPr/>
        </p:nvGrpSpPr>
        <p:grpSpPr>
          <a:xfrm>
            <a:off x="1547664" y="2106792"/>
            <a:ext cx="1800200" cy="984885"/>
            <a:chOff x="1691680" y="1700808"/>
            <a:chExt cx="1800200" cy="984885"/>
          </a:xfrm>
        </p:grpSpPr>
        <p:sp>
          <p:nvSpPr>
            <p:cNvPr id="53" name="Text Box 51"/>
            <p:cNvSpPr txBox="1">
              <a:spLocks noChangeArrowheads="1"/>
            </p:cNvSpPr>
            <p:nvPr/>
          </p:nvSpPr>
          <p:spPr bwMode="auto">
            <a:xfrm>
              <a:off x="1799677" y="1700808"/>
              <a:ext cx="1657331" cy="984885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solidFill>
                    <a:srgbClr val="7030A0"/>
                  </a:solidFill>
                </a:rPr>
                <a:t>PAN, Expiry date, Service code,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 b="1" dirty="0" smtClean="0">
                  <a:solidFill>
                    <a:srgbClr val="7030A0"/>
                  </a:solidFill>
                </a:rPr>
                <a:t>CVC/CVV</a:t>
              </a:r>
              <a:endParaRPr lang="en-US" sz="1400" b="1" dirty="0">
                <a:solidFill>
                  <a:srgbClr val="7030A0"/>
                </a:solidFill>
              </a:endParaRPr>
            </a:p>
          </p:txBody>
        </p:sp>
        <p:sp>
          <p:nvSpPr>
            <p:cNvPr id="55" name="Line 53"/>
            <p:cNvSpPr>
              <a:spLocks noChangeShapeType="1"/>
            </p:cNvSpPr>
            <p:nvPr/>
          </p:nvSpPr>
          <p:spPr bwMode="auto">
            <a:xfrm>
              <a:off x="1691680" y="2263740"/>
              <a:ext cx="1800200" cy="13132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0" name="Picture 5" descr="C:\Users\aswang\Pictures\Illustrations GEMALTO\icons16\POS Term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962776"/>
            <a:ext cx="1424037" cy="1322208"/>
          </a:xfrm>
          <a:prstGeom prst="rect">
            <a:avLst/>
          </a:prstGeom>
          <a:noFill/>
        </p:spPr>
      </p:pic>
      <p:grpSp>
        <p:nvGrpSpPr>
          <p:cNvPr id="9" name="Group 34"/>
          <p:cNvGrpSpPr/>
          <p:nvPr/>
        </p:nvGrpSpPr>
        <p:grpSpPr>
          <a:xfrm>
            <a:off x="6778292" y="1521792"/>
            <a:ext cx="2095300" cy="1911713"/>
            <a:chOff x="6169930" y="4438385"/>
            <a:chExt cx="2095300" cy="1911713"/>
          </a:xfrm>
        </p:grpSpPr>
        <p:pic>
          <p:nvPicPr>
            <p:cNvPr id="72" name="Picture 3" descr="C:\Users\aswang\Pictures\Illustrations GEMALTO\icons4\Server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95886" y="5223969"/>
              <a:ext cx="978180" cy="908234"/>
            </a:xfrm>
            <a:prstGeom prst="rect">
              <a:avLst/>
            </a:prstGeom>
            <a:noFill/>
          </p:spPr>
        </p:pic>
        <p:grpSp>
          <p:nvGrpSpPr>
            <p:cNvPr id="10" name="Group 28"/>
            <p:cNvGrpSpPr/>
            <p:nvPr/>
          </p:nvGrpSpPr>
          <p:grpSpPr>
            <a:xfrm>
              <a:off x="6169930" y="4438385"/>
              <a:ext cx="2095300" cy="1911713"/>
              <a:chOff x="6538055" y="4521510"/>
              <a:chExt cx="2095300" cy="1911713"/>
            </a:xfrm>
          </p:grpSpPr>
          <p:pic>
            <p:nvPicPr>
              <p:cNvPr id="74" name="Picture 3" descr="d:\Documents and Settings\aswang\Local Settings\Temporary Internet Files\Content.IE5\5A0TSZBR\MCj04403800000[1].png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7186866" y="5097574"/>
                <a:ext cx="1446489" cy="13356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5" name="TextBox 74"/>
              <p:cNvSpPr txBox="1"/>
              <p:nvPr/>
            </p:nvSpPr>
            <p:spPr>
              <a:xfrm>
                <a:off x="6538055" y="4521510"/>
                <a:ext cx="2066591" cy="584775"/>
              </a:xfrm>
              <a:prstGeom prst="rect">
                <a:avLst/>
              </a:prstGeom>
              <a:noFill/>
              <a:ln w="19050">
                <a:solidFill>
                  <a:srgbClr val="FF9933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Issuer</a:t>
                </a:r>
                <a:br>
                  <a:rPr lang="en-US" sz="1600" i="1" dirty="0" smtClean="0"/>
                </a:br>
                <a:r>
                  <a:rPr lang="en-US" sz="1600" i="1" dirty="0" smtClean="0"/>
                  <a:t>authorization system</a:t>
                </a:r>
                <a:endParaRPr lang="en-US" sz="1600" i="1" dirty="0"/>
              </a:p>
            </p:txBody>
          </p:sp>
        </p:grpSp>
      </p:grpSp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7668344" y="3105968"/>
            <a:ext cx="1008112" cy="827088"/>
            <a:chOff x="4759" y="1399"/>
            <a:chExt cx="658" cy="521"/>
          </a:xfrm>
        </p:grpSpPr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4759" y="1804"/>
              <a:ext cx="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20675" indent="-320675" defTabSz="854075" eaLnBrk="0" hangingPunct="0"/>
              <a:endParaRPr lang="en-GB" sz="1200" b="1">
                <a:solidFill>
                  <a:srgbClr val="000000"/>
                </a:solidFill>
              </a:endParaRPr>
            </a:p>
          </p:txBody>
        </p:sp>
        <p:pic>
          <p:nvPicPr>
            <p:cNvPr id="79" name="Picture 26" descr="cogwheel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0000" contrast="-100000"/>
            </a:blip>
            <a:srcRect/>
            <a:stretch>
              <a:fillRect/>
            </a:stretch>
          </p:blipFill>
          <p:spPr bwMode="auto">
            <a:xfrm>
              <a:off x="4853" y="1399"/>
              <a:ext cx="38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27"/>
            <p:cNvGrpSpPr>
              <a:grpSpLocks/>
            </p:cNvGrpSpPr>
            <p:nvPr/>
          </p:nvGrpSpPr>
          <p:grpSpPr bwMode="auto">
            <a:xfrm>
              <a:off x="5200" y="1442"/>
              <a:ext cx="217" cy="318"/>
              <a:chOff x="5760" y="2016"/>
              <a:chExt cx="400" cy="878"/>
            </a:xfrm>
          </p:grpSpPr>
          <p:sp>
            <p:nvSpPr>
              <p:cNvPr id="81" name="Freeform 28"/>
              <p:cNvSpPr>
                <a:spLocks/>
              </p:cNvSpPr>
              <p:nvPr/>
            </p:nvSpPr>
            <p:spPr bwMode="auto">
              <a:xfrm>
                <a:off x="5879" y="2016"/>
                <a:ext cx="196" cy="564"/>
              </a:xfrm>
              <a:custGeom>
                <a:avLst/>
                <a:gdLst>
                  <a:gd name="T0" fmla="*/ 73 w 196"/>
                  <a:gd name="T1" fmla="*/ 0 h 564"/>
                  <a:gd name="T2" fmla="*/ 0 w 196"/>
                  <a:gd name="T3" fmla="*/ 65 h 564"/>
                  <a:gd name="T4" fmla="*/ 0 w 196"/>
                  <a:gd name="T5" fmla="*/ 87 h 564"/>
                  <a:gd name="T6" fmla="*/ 24 w 196"/>
                  <a:gd name="T7" fmla="*/ 109 h 564"/>
                  <a:gd name="T8" fmla="*/ 24 w 196"/>
                  <a:gd name="T9" fmla="*/ 131 h 564"/>
                  <a:gd name="T10" fmla="*/ 0 w 196"/>
                  <a:gd name="T11" fmla="*/ 151 h 564"/>
                  <a:gd name="T12" fmla="*/ 48 w 196"/>
                  <a:gd name="T13" fmla="*/ 195 h 564"/>
                  <a:gd name="T14" fmla="*/ 48 w 196"/>
                  <a:gd name="T15" fmla="*/ 217 h 564"/>
                  <a:gd name="T16" fmla="*/ 24 w 196"/>
                  <a:gd name="T17" fmla="*/ 238 h 564"/>
                  <a:gd name="T18" fmla="*/ 24 w 196"/>
                  <a:gd name="T19" fmla="*/ 260 h 564"/>
                  <a:gd name="T20" fmla="*/ 48 w 196"/>
                  <a:gd name="T21" fmla="*/ 282 h 564"/>
                  <a:gd name="T22" fmla="*/ 48 w 196"/>
                  <a:gd name="T23" fmla="*/ 304 h 564"/>
                  <a:gd name="T24" fmla="*/ 24 w 196"/>
                  <a:gd name="T25" fmla="*/ 325 h 564"/>
                  <a:gd name="T26" fmla="*/ 48 w 196"/>
                  <a:gd name="T27" fmla="*/ 346 h 564"/>
                  <a:gd name="T28" fmla="*/ 48 w 196"/>
                  <a:gd name="T29" fmla="*/ 368 h 564"/>
                  <a:gd name="T30" fmla="*/ 0 w 196"/>
                  <a:gd name="T31" fmla="*/ 412 h 564"/>
                  <a:gd name="T32" fmla="*/ 0 w 196"/>
                  <a:gd name="T33" fmla="*/ 433 h 564"/>
                  <a:gd name="T34" fmla="*/ 24 w 196"/>
                  <a:gd name="T35" fmla="*/ 455 h 564"/>
                  <a:gd name="T36" fmla="*/ 24 w 196"/>
                  <a:gd name="T37" fmla="*/ 563 h 564"/>
                  <a:gd name="T38" fmla="*/ 195 w 196"/>
                  <a:gd name="T39" fmla="*/ 563 h 564"/>
                  <a:gd name="T40" fmla="*/ 195 w 196"/>
                  <a:gd name="T41" fmla="*/ 44 h 564"/>
                  <a:gd name="T42" fmla="*/ 145 w 196"/>
                  <a:gd name="T43" fmla="*/ 0 h 564"/>
                  <a:gd name="T44" fmla="*/ 73 w 196"/>
                  <a:gd name="T45" fmla="*/ 0 h 5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6"/>
                  <a:gd name="T70" fmla="*/ 0 h 564"/>
                  <a:gd name="T71" fmla="*/ 196 w 196"/>
                  <a:gd name="T72" fmla="*/ 564 h 56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6" h="564">
                    <a:moveTo>
                      <a:pt x="73" y="0"/>
                    </a:moveTo>
                    <a:lnTo>
                      <a:pt x="0" y="65"/>
                    </a:lnTo>
                    <a:lnTo>
                      <a:pt x="0" y="87"/>
                    </a:lnTo>
                    <a:lnTo>
                      <a:pt x="24" y="109"/>
                    </a:lnTo>
                    <a:lnTo>
                      <a:pt x="24" y="131"/>
                    </a:lnTo>
                    <a:lnTo>
                      <a:pt x="0" y="151"/>
                    </a:lnTo>
                    <a:lnTo>
                      <a:pt x="48" y="195"/>
                    </a:lnTo>
                    <a:lnTo>
                      <a:pt x="48" y="217"/>
                    </a:lnTo>
                    <a:lnTo>
                      <a:pt x="24" y="238"/>
                    </a:lnTo>
                    <a:lnTo>
                      <a:pt x="24" y="260"/>
                    </a:lnTo>
                    <a:lnTo>
                      <a:pt x="48" y="282"/>
                    </a:lnTo>
                    <a:lnTo>
                      <a:pt x="48" y="304"/>
                    </a:lnTo>
                    <a:lnTo>
                      <a:pt x="24" y="325"/>
                    </a:lnTo>
                    <a:lnTo>
                      <a:pt x="48" y="346"/>
                    </a:lnTo>
                    <a:lnTo>
                      <a:pt x="48" y="368"/>
                    </a:lnTo>
                    <a:lnTo>
                      <a:pt x="0" y="412"/>
                    </a:lnTo>
                    <a:lnTo>
                      <a:pt x="0" y="433"/>
                    </a:lnTo>
                    <a:lnTo>
                      <a:pt x="24" y="455"/>
                    </a:lnTo>
                    <a:lnTo>
                      <a:pt x="24" y="563"/>
                    </a:lnTo>
                    <a:lnTo>
                      <a:pt x="195" y="563"/>
                    </a:lnTo>
                    <a:lnTo>
                      <a:pt x="195" y="44"/>
                    </a:lnTo>
                    <a:lnTo>
                      <a:pt x="145" y="0"/>
                    </a:lnTo>
                    <a:lnTo>
                      <a:pt x="73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Oval 29"/>
              <p:cNvSpPr>
                <a:spLocks noChangeArrowheads="1"/>
              </p:cNvSpPr>
              <p:nvPr/>
            </p:nvSpPr>
            <p:spPr bwMode="auto">
              <a:xfrm>
                <a:off x="5785" y="2539"/>
                <a:ext cx="375" cy="33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" name="Freeform 30"/>
              <p:cNvSpPr>
                <a:spLocks/>
              </p:cNvSpPr>
              <p:nvPr/>
            </p:nvSpPr>
            <p:spPr bwMode="auto">
              <a:xfrm>
                <a:off x="5854" y="2038"/>
                <a:ext cx="196" cy="564"/>
              </a:xfrm>
              <a:custGeom>
                <a:avLst/>
                <a:gdLst>
                  <a:gd name="T0" fmla="*/ 73 w 196"/>
                  <a:gd name="T1" fmla="*/ 0 h 564"/>
                  <a:gd name="T2" fmla="*/ 0 w 196"/>
                  <a:gd name="T3" fmla="*/ 65 h 564"/>
                  <a:gd name="T4" fmla="*/ 0 w 196"/>
                  <a:gd name="T5" fmla="*/ 87 h 564"/>
                  <a:gd name="T6" fmla="*/ 24 w 196"/>
                  <a:gd name="T7" fmla="*/ 109 h 564"/>
                  <a:gd name="T8" fmla="*/ 24 w 196"/>
                  <a:gd name="T9" fmla="*/ 129 h 564"/>
                  <a:gd name="T10" fmla="*/ 0 w 196"/>
                  <a:gd name="T11" fmla="*/ 151 h 564"/>
                  <a:gd name="T12" fmla="*/ 49 w 196"/>
                  <a:gd name="T13" fmla="*/ 195 h 564"/>
                  <a:gd name="T14" fmla="*/ 49 w 196"/>
                  <a:gd name="T15" fmla="*/ 216 h 564"/>
                  <a:gd name="T16" fmla="*/ 24 w 196"/>
                  <a:gd name="T17" fmla="*/ 238 h 564"/>
                  <a:gd name="T18" fmla="*/ 24 w 196"/>
                  <a:gd name="T19" fmla="*/ 260 h 564"/>
                  <a:gd name="T20" fmla="*/ 49 w 196"/>
                  <a:gd name="T21" fmla="*/ 282 h 564"/>
                  <a:gd name="T22" fmla="*/ 49 w 196"/>
                  <a:gd name="T23" fmla="*/ 303 h 564"/>
                  <a:gd name="T24" fmla="*/ 24 w 196"/>
                  <a:gd name="T25" fmla="*/ 324 h 564"/>
                  <a:gd name="T26" fmla="*/ 49 w 196"/>
                  <a:gd name="T27" fmla="*/ 346 h 564"/>
                  <a:gd name="T28" fmla="*/ 49 w 196"/>
                  <a:gd name="T29" fmla="*/ 368 h 564"/>
                  <a:gd name="T30" fmla="*/ 0 w 196"/>
                  <a:gd name="T31" fmla="*/ 411 h 564"/>
                  <a:gd name="T32" fmla="*/ 0 w 196"/>
                  <a:gd name="T33" fmla="*/ 433 h 564"/>
                  <a:gd name="T34" fmla="*/ 24 w 196"/>
                  <a:gd name="T35" fmla="*/ 455 h 564"/>
                  <a:gd name="T36" fmla="*/ 24 w 196"/>
                  <a:gd name="T37" fmla="*/ 563 h 564"/>
                  <a:gd name="T38" fmla="*/ 195 w 196"/>
                  <a:gd name="T39" fmla="*/ 563 h 564"/>
                  <a:gd name="T40" fmla="*/ 195 w 196"/>
                  <a:gd name="T41" fmla="*/ 43 h 564"/>
                  <a:gd name="T42" fmla="*/ 146 w 196"/>
                  <a:gd name="T43" fmla="*/ 0 h 564"/>
                  <a:gd name="T44" fmla="*/ 73 w 196"/>
                  <a:gd name="T45" fmla="*/ 0 h 5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6"/>
                  <a:gd name="T70" fmla="*/ 0 h 564"/>
                  <a:gd name="T71" fmla="*/ 196 w 196"/>
                  <a:gd name="T72" fmla="*/ 564 h 56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6" h="564">
                    <a:moveTo>
                      <a:pt x="73" y="0"/>
                    </a:moveTo>
                    <a:lnTo>
                      <a:pt x="0" y="65"/>
                    </a:lnTo>
                    <a:lnTo>
                      <a:pt x="0" y="87"/>
                    </a:lnTo>
                    <a:lnTo>
                      <a:pt x="24" y="109"/>
                    </a:lnTo>
                    <a:lnTo>
                      <a:pt x="24" y="129"/>
                    </a:lnTo>
                    <a:lnTo>
                      <a:pt x="0" y="151"/>
                    </a:lnTo>
                    <a:lnTo>
                      <a:pt x="49" y="195"/>
                    </a:lnTo>
                    <a:lnTo>
                      <a:pt x="49" y="216"/>
                    </a:lnTo>
                    <a:lnTo>
                      <a:pt x="24" y="238"/>
                    </a:lnTo>
                    <a:lnTo>
                      <a:pt x="24" y="260"/>
                    </a:lnTo>
                    <a:lnTo>
                      <a:pt x="49" y="282"/>
                    </a:lnTo>
                    <a:lnTo>
                      <a:pt x="49" y="303"/>
                    </a:lnTo>
                    <a:lnTo>
                      <a:pt x="24" y="324"/>
                    </a:lnTo>
                    <a:lnTo>
                      <a:pt x="49" y="346"/>
                    </a:lnTo>
                    <a:lnTo>
                      <a:pt x="49" y="368"/>
                    </a:lnTo>
                    <a:lnTo>
                      <a:pt x="0" y="411"/>
                    </a:lnTo>
                    <a:lnTo>
                      <a:pt x="0" y="433"/>
                    </a:lnTo>
                    <a:lnTo>
                      <a:pt x="24" y="455"/>
                    </a:lnTo>
                    <a:lnTo>
                      <a:pt x="24" y="563"/>
                    </a:lnTo>
                    <a:lnTo>
                      <a:pt x="195" y="563"/>
                    </a:lnTo>
                    <a:lnTo>
                      <a:pt x="195" y="43"/>
                    </a:lnTo>
                    <a:lnTo>
                      <a:pt x="146" y="0"/>
                    </a:lnTo>
                    <a:lnTo>
                      <a:pt x="73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Oval 31"/>
              <p:cNvSpPr>
                <a:spLocks noChangeArrowheads="1"/>
              </p:cNvSpPr>
              <p:nvPr/>
            </p:nvSpPr>
            <p:spPr bwMode="auto">
              <a:xfrm>
                <a:off x="5760" y="2561"/>
                <a:ext cx="375" cy="33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5" name="Freeform 32"/>
              <p:cNvSpPr>
                <a:spLocks/>
              </p:cNvSpPr>
              <p:nvPr/>
            </p:nvSpPr>
            <p:spPr bwMode="auto">
              <a:xfrm>
                <a:off x="5952" y="2081"/>
                <a:ext cx="73" cy="455"/>
              </a:xfrm>
              <a:custGeom>
                <a:avLst/>
                <a:gdLst>
                  <a:gd name="T0" fmla="*/ 0 w 73"/>
                  <a:gd name="T1" fmla="*/ 454 h 455"/>
                  <a:gd name="T2" fmla="*/ 0 w 73"/>
                  <a:gd name="T3" fmla="*/ 0 h 455"/>
                  <a:gd name="T4" fmla="*/ 24 w 73"/>
                  <a:gd name="T5" fmla="*/ 22 h 455"/>
                  <a:gd name="T6" fmla="*/ 24 w 73"/>
                  <a:gd name="T7" fmla="*/ 433 h 455"/>
                  <a:gd name="T8" fmla="*/ 48 w 73"/>
                  <a:gd name="T9" fmla="*/ 433 h 455"/>
                  <a:gd name="T10" fmla="*/ 48 w 73"/>
                  <a:gd name="T11" fmla="*/ 22 h 455"/>
                  <a:gd name="T12" fmla="*/ 72 w 73"/>
                  <a:gd name="T13" fmla="*/ 44 h 455"/>
                  <a:gd name="T14" fmla="*/ 72 w 73"/>
                  <a:gd name="T15" fmla="*/ 454 h 455"/>
                  <a:gd name="T16" fmla="*/ 0 w 73"/>
                  <a:gd name="T17" fmla="*/ 454 h 4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3"/>
                  <a:gd name="T28" fmla="*/ 0 h 455"/>
                  <a:gd name="T29" fmla="*/ 73 w 73"/>
                  <a:gd name="T30" fmla="*/ 455 h 4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3" h="455">
                    <a:moveTo>
                      <a:pt x="0" y="454"/>
                    </a:moveTo>
                    <a:lnTo>
                      <a:pt x="0" y="0"/>
                    </a:lnTo>
                    <a:lnTo>
                      <a:pt x="24" y="22"/>
                    </a:lnTo>
                    <a:lnTo>
                      <a:pt x="24" y="433"/>
                    </a:lnTo>
                    <a:lnTo>
                      <a:pt x="48" y="433"/>
                    </a:lnTo>
                    <a:lnTo>
                      <a:pt x="48" y="22"/>
                    </a:lnTo>
                    <a:lnTo>
                      <a:pt x="72" y="44"/>
                    </a:lnTo>
                    <a:lnTo>
                      <a:pt x="72" y="454"/>
                    </a:lnTo>
                    <a:lnTo>
                      <a:pt x="0" y="454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33"/>
              <p:cNvSpPr>
                <a:spLocks/>
              </p:cNvSpPr>
              <p:nvPr/>
            </p:nvSpPr>
            <p:spPr bwMode="auto">
              <a:xfrm>
                <a:off x="6049" y="2060"/>
                <a:ext cx="26" cy="520"/>
              </a:xfrm>
              <a:custGeom>
                <a:avLst/>
                <a:gdLst>
                  <a:gd name="T0" fmla="*/ 0 w 26"/>
                  <a:gd name="T1" fmla="*/ 519 h 520"/>
                  <a:gd name="T2" fmla="*/ 25 w 26"/>
                  <a:gd name="T3" fmla="*/ 497 h 520"/>
                  <a:gd name="T4" fmla="*/ 25 w 26"/>
                  <a:gd name="T5" fmla="*/ 0 h 520"/>
                  <a:gd name="T6" fmla="*/ 0 w 26"/>
                  <a:gd name="T7" fmla="*/ 21 h 520"/>
                  <a:gd name="T8" fmla="*/ 0 w 26"/>
                  <a:gd name="T9" fmla="*/ 519 h 5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520"/>
                  <a:gd name="T17" fmla="*/ 26 w 26"/>
                  <a:gd name="T18" fmla="*/ 520 h 5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520">
                    <a:moveTo>
                      <a:pt x="0" y="519"/>
                    </a:moveTo>
                    <a:lnTo>
                      <a:pt x="25" y="497"/>
                    </a:lnTo>
                    <a:lnTo>
                      <a:pt x="25" y="0"/>
                    </a:lnTo>
                    <a:lnTo>
                      <a:pt x="0" y="21"/>
                    </a:lnTo>
                    <a:lnTo>
                      <a:pt x="0" y="519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34"/>
              <p:cNvSpPr>
                <a:spLocks/>
              </p:cNvSpPr>
              <p:nvPr/>
            </p:nvSpPr>
            <p:spPr bwMode="auto">
              <a:xfrm>
                <a:off x="6000" y="2016"/>
                <a:ext cx="75" cy="66"/>
              </a:xfrm>
              <a:custGeom>
                <a:avLst/>
                <a:gdLst>
                  <a:gd name="T0" fmla="*/ 48 w 75"/>
                  <a:gd name="T1" fmla="*/ 65 h 66"/>
                  <a:gd name="T2" fmla="*/ 74 w 75"/>
                  <a:gd name="T3" fmla="*/ 44 h 66"/>
                  <a:gd name="T4" fmla="*/ 23 w 75"/>
                  <a:gd name="T5" fmla="*/ 0 h 66"/>
                  <a:gd name="T6" fmla="*/ 0 w 75"/>
                  <a:gd name="T7" fmla="*/ 22 h 66"/>
                  <a:gd name="T8" fmla="*/ 48 w 75"/>
                  <a:gd name="T9" fmla="*/ 65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66"/>
                  <a:gd name="T17" fmla="*/ 75 w 75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66">
                    <a:moveTo>
                      <a:pt x="48" y="65"/>
                    </a:moveTo>
                    <a:lnTo>
                      <a:pt x="74" y="44"/>
                    </a:lnTo>
                    <a:lnTo>
                      <a:pt x="23" y="0"/>
                    </a:lnTo>
                    <a:lnTo>
                      <a:pt x="0" y="22"/>
                    </a:lnTo>
                    <a:lnTo>
                      <a:pt x="48" y="65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Oval 35"/>
              <p:cNvSpPr>
                <a:spLocks noChangeArrowheads="1"/>
              </p:cNvSpPr>
              <p:nvPr/>
            </p:nvSpPr>
            <p:spPr bwMode="auto">
              <a:xfrm>
                <a:off x="5908" y="2756"/>
                <a:ext cx="82" cy="95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9" name="Oval 36"/>
              <p:cNvSpPr>
                <a:spLocks noChangeArrowheads="1"/>
              </p:cNvSpPr>
              <p:nvPr/>
            </p:nvSpPr>
            <p:spPr bwMode="auto">
              <a:xfrm>
                <a:off x="5931" y="2756"/>
                <a:ext cx="59" cy="7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91" name="Rounded Rectangle 90"/>
          <p:cNvSpPr/>
          <p:nvPr/>
        </p:nvSpPr>
        <p:spPr>
          <a:xfrm>
            <a:off x="755576" y="4293096"/>
            <a:ext cx="7560840" cy="2016224"/>
          </a:xfrm>
          <a:prstGeom prst="roundRect">
            <a:avLst/>
          </a:prstGeom>
          <a:noFill/>
          <a:ln>
            <a:solidFill>
              <a:srgbClr val="FA82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Blip>
                <a:blip r:embed="rId8"/>
              </a:buBlip>
            </a:pPr>
            <a:r>
              <a:rPr lang="en-US" dirty="0" smtClean="0">
                <a:solidFill>
                  <a:schemeClr val="tx1"/>
                </a:solidFill>
              </a:rPr>
              <a:t>The authorization response is sent back to the POS.</a:t>
            </a:r>
          </a:p>
        </p:txBody>
      </p:sp>
      <p:sp>
        <p:nvSpPr>
          <p:cNvPr id="38" name="Text Box 48"/>
          <p:cNvSpPr txBox="1">
            <a:spLocks noChangeArrowheads="1"/>
          </p:cNvSpPr>
          <p:nvPr/>
        </p:nvSpPr>
        <p:spPr bwMode="auto">
          <a:xfrm>
            <a:off x="5120276" y="3140968"/>
            <a:ext cx="1683972" cy="1169551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i="1" dirty="0" smtClean="0"/>
              <a:t>Authorization </a:t>
            </a:r>
          </a:p>
          <a:p>
            <a:pPr algn="ctr"/>
            <a:r>
              <a:rPr lang="en-US" sz="1400" i="1" dirty="0" smtClean="0"/>
              <a:t>Response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1400" b="1" dirty="0" smtClean="0"/>
              <a:t>Approved / Declined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emplate gemal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A821E"/>
          </a:solidFill>
        </a:ln>
      </a:spPr>
      <a:bodyPr rtlCol="0" anchor="ctr"/>
      <a:lstStyle>
        <a:defPPr algn="ctr">
          <a:buBlip>
            <a:blip xmlns:r="http://schemas.openxmlformats.org/officeDocument/2006/relationships" r:embed="rId1"/>
          </a:buBlip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buBlip>
            <a:blip xmlns:r="http://schemas.openxmlformats.org/officeDocument/2006/relationships" r:embed="rId1"/>
          </a:buBlip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2767</TotalTime>
  <Words>2215</Words>
  <Application>Microsoft Office PowerPoint</Application>
  <PresentationFormat>On-screen Show (4:3)</PresentationFormat>
  <Paragraphs>666</Paragraphs>
  <Slides>35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Template gemalto</vt:lpstr>
      <vt:lpstr>Photo Editor Photo</vt:lpstr>
      <vt:lpstr>Technology in Retail Payment Innovations </vt:lpstr>
      <vt:lpstr>Agenda</vt:lpstr>
      <vt:lpstr>Every few decades, an industry gets hit by a tsunami of changes</vt:lpstr>
      <vt:lpstr>The associations have a technology solution ready today  </vt:lpstr>
      <vt:lpstr>Agenda</vt:lpstr>
      <vt:lpstr>Mag-stripe transaction</vt:lpstr>
      <vt:lpstr>Magstripe transaction</vt:lpstr>
      <vt:lpstr>Magstripe transaction</vt:lpstr>
      <vt:lpstr>Magstripe transaction</vt:lpstr>
      <vt:lpstr>Mag-stripe transactions</vt:lpstr>
      <vt:lpstr>EMV Contact &amp; Contactless Cards</vt:lpstr>
      <vt:lpstr>Mag-Stripe vs EMV transactional data</vt:lpstr>
      <vt:lpstr>EMV chip transaction – Online</vt:lpstr>
      <vt:lpstr>EMV chip transaction – Online</vt:lpstr>
      <vt:lpstr>EMV chip transaction</vt:lpstr>
      <vt:lpstr>EMV contact transaction – Online</vt:lpstr>
      <vt:lpstr>EMV contact transaction – Online</vt:lpstr>
      <vt:lpstr>EMV contact transaction – Online</vt:lpstr>
      <vt:lpstr>EMV contact transaction – Online</vt:lpstr>
      <vt:lpstr>Introduction to NFC</vt:lpstr>
      <vt:lpstr>Anatomy of an NFC Smart Phone</vt:lpstr>
      <vt:lpstr>EMV contactless and NFC transactions – Online</vt:lpstr>
      <vt:lpstr>Agenda</vt:lpstr>
      <vt:lpstr>NFC Ecosystem</vt:lpstr>
      <vt:lpstr>Functional block flow diagram</vt:lpstr>
      <vt:lpstr>Bank and Wireless Operator TSM architecture</vt:lpstr>
      <vt:lpstr>SP-TSM and MNO TSM Roles and responsibilities</vt:lpstr>
      <vt:lpstr>Little bit more detail</vt:lpstr>
      <vt:lpstr>Bank data is encrypted end-to-end during transport</vt:lpstr>
      <vt:lpstr>Agenda</vt:lpstr>
      <vt:lpstr>ISIS mobile &amp; Card Payment Flow  – In-store transaction</vt:lpstr>
      <vt:lpstr>Google Wallet V2 – In-store transaction Google becomes Issuer &amp; Merchant</vt:lpstr>
      <vt:lpstr>Conclusion</vt:lpstr>
      <vt:lpstr>Technology in Retail Payment Innovations</vt:lpstr>
      <vt:lpstr>Slide 35</vt:lpstr>
    </vt:vector>
  </TitlesOfParts>
  <Company>Gemalto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apress</dc:creator>
  <cp:lastModifiedBy>f1cdm01</cp:lastModifiedBy>
  <cp:revision>64</cp:revision>
  <dcterms:created xsi:type="dcterms:W3CDTF">2012-09-05T20:34:42Z</dcterms:created>
  <dcterms:modified xsi:type="dcterms:W3CDTF">2012-10-16T12:16:45Z</dcterms:modified>
</cp:coreProperties>
</file>