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85" r:id="rId2"/>
    <p:sldId id="779" r:id="rId3"/>
    <p:sldId id="780" r:id="rId4"/>
    <p:sldId id="777" r:id="rId5"/>
    <p:sldId id="703" r:id="rId6"/>
    <p:sldId id="786" r:id="rId7"/>
    <p:sldId id="782" r:id="rId8"/>
    <p:sldId id="783" r:id="rId9"/>
    <p:sldId id="7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Robb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89173" autoAdjust="0"/>
  </p:normalViewPr>
  <p:slideViewPr>
    <p:cSldViewPr snapToGrid="0" snapToObjects="1">
      <p:cViewPr>
        <p:scale>
          <a:sx n="70" d="100"/>
          <a:sy n="70" d="100"/>
        </p:scale>
        <p:origin x="-8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B721-2F39-AB46-95A0-C6FD1EAB30E9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5803A-66B5-484A-B276-E83E7DC9E2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849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0FC5D-0561-ED42-AFF3-C9FA88B0B075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46E-56D9-E448-8A0E-12E78F750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187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E46E-56D9-E448-8A0E-12E78F7500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75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226A-34C6-409E-9944-47763D5DB5A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E46E-56D9-E448-8A0E-12E78F7500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7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E46E-56D9-E448-8A0E-12E78F7500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3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226A-34C6-409E-9944-47763D5DB5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226A-34C6-409E-9944-47763D5DB5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226A-34C6-409E-9944-47763D5DB5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226A-34C6-409E-9944-47763D5DB5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C226A-34C6-409E-9944-47763D5DB5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24967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tle_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760"/>
            <a:ext cx="9144000" cy="6492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58" y="4977109"/>
            <a:ext cx="7772400" cy="484453"/>
          </a:xfrm>
        </p:spPr>
        <p:txBody>
          <a:bodyPr anchor="t">
            <a:normAutofit/>
          </a:bodyPr>
          <a:lstStyle>
            <a:lvl1pPr algn="l">
              <a:defRPr sz="1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58" y="4449947"/>
            <a:ext cx="7772400" cy="532628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F16E-C6A5-4E81-8331-B847CD877629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7158" y="5613963"/>
            <a:ext cx="7772400" cy="4578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5"/>
                </a:solidFill>
              </a:defRPr>
            </a:lvl1pPr>
          </a:lstStyle>
          <a:p>
            <a:r>
              <a:rPr lang="en-US" sz="1400" dirty="0" smtClean="0">
                <a:solidFill>
                  <a:schemeClr val="accent5"/>
                </a:solidFill>
              </a:rPr>
              <a:t>Click to edit Master title style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54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22C-AD6C-4B02-991A-7938C901F7D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62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A7CC-8557-43AE-B8E0-DA372FB7D04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75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2AE-E57D-422C-8185-C04CA4AA80C5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45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1021-7D08-4B30-9B01-DCB65C667A0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26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6BA-9B39-4C26-B2D2-B90C4F7D3912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1285-0B74-4A90-B902-0D14064850DF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72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EDC6-270B-4516-87AA-3DE8B52EC2B1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75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7DB3-71B9-4BB7-86B3-CEF62AA30918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04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3042-2AC2-497A-8667-30826D28D16D}" type="datetime1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6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foote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22376"/>
          </a:xfrm>
          <a:prstGeom prst="rect">
            <a:avLst/>
          </a:prstGeom>
        </p:spPr>
      </p:pic>
      <p:pic>
        <p:nvPicPr>
          <p:cNvPr id="9" name="Picture 8" descr="slide_head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814" y="0"/>
            <a:ext cx="8649332" cy="88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813" y="1129996"/>
            <a:ext cx="8649333" cy="499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1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F065B70-E5D0-456B-83ED-7BD11E05AF14}" type="datetime1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8701" y="6356350"/>
            <a:ext cx="4575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4547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1BED636-98EF-D84E-80A5-8F0CC04833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2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82880" indent="-18288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182880" algn="l" defTabSz="457200" rtl="0" eaLnBrk="1" latinLnBrk="0" hangingPunct="1">
        <a:spcBef>
          <a:spcPct val="20000"/>
        </a:spcBef>
        <a:buClr>
          <a:schemeClr val="accent5"/>
        </a:buClr>
        <a:buSzPct val="70000"/>
        <a:buFont typeface="Lucida Grande"/>
        <a:buChar char="-"/>
        <a:defRPr sz="1600" kern="1200">
          <a:solidFill>
            <a:schemeClr val="accent4"/>
          </a:solidFill>
          <a:latin typeface="Arial"/>
          <a:ea typeface="+mn-ea"/>
          <a:cs typeface="Arial"/>
        </a:defRPr>
      </a:lvl3pPr>
      <a:lvl4pPr marL="1600200" indent="-18288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b="1" kern="1200">
          <a:solidFill>
            <a:schemeClr val="accent4"/>
          </a:solidFill>
          <a:latin typeface="Arial"/>
          <a:ea typeface="+mn-ea"/>
          <a:cs typeface="Arial"/>
        </a:defRPr>
      </a:lvl4pPr>
      <a:lvl5pPr marL="2057400" indent="-182880" algn="l" defTabSz="457200" rtl="0" eaLnBrk="1" latinLnBrk="0" hangingPunct="1">
        <a:spcBef>
          <a:spcPct val="20000"/>
        </a:spcBef>
        <a:buClr>
          <a:schemeClr val="accent5"/>
        </a:buClr>
        <a:buFont typeface="Wingdings" charset="2"/>
        <a:buChar char="§"/>
        <a:defRPr sz="1200" kern="1200">
          <a:solidFill>
            <a:schemeClr val="accent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-engineer.org/social-engineering/social-engineering-yourself-a-botnet/attachment/bot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47334" y="-13408"/>
            <a:ext cx="8649332" cy="882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/>
              <a:t>The </a:t>
            </a:r>
            <a:r>
              <a:rPr lang="en-US" sz="2400" dirty="0" err="1" smtClean="0"/>
              <a:t>Threatscape</a:t>
            </a:r>
            <a:r>
              <a:rPr lang="en-US" sz="2400" dirty="0" smtClean="0"/>
              <a:t> is evolving rapidly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497" y="3589345"/>
            <a:ext cx="5962650" cy="886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" y="2466976"/>
            <a:ext cx="4743450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" y="999626"/>
            <a:ext cx="5353325" cy="733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694" y="1870651"/>
            <a:ext cx="3980453" cy="110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8814" y="4591556"/>
            <a:ext cx="5385711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600" dirty="0" smtClean="0"/>
              <a:t>Prove capabilities?</a:t>
            </a:r>
            <a:endParaRPr lang="en-US" sz="1600" dirty="0"/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/>
              <a:t>Exact revenge?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/>
              <a:t>Erode our confidence?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/>
              <a:t>Perpetrate fraud in the background via the contact center?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 smtClean="0"/>
              <a:t>All of the above?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00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332" y="9259"/>
            <a:ext cx="8649332" cy="8824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/>
              <a:t>“Industrialization of Hacking”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900" dirty="0" smtClean="0">
                <a:solidFill>
                  <a:schemeClr val="tx1">
                    <a:tint val="75000"/>
                  </a:schemeClr>
                </a:solidFill>
              </a:rPr>
              <a:t>Confidential</a:t>
            </a:r>
            <a:endParaRPr lang="en-US" sz="9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DAFE-0707-4AAD-A063-D1D6CD3C7DE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393" y="1377434"/>
            <a:ext cx="800921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Innovation drives efficiency and </a:t>
            </a:r>
            <a:r>
              <a:rPr lang="en-US" sz="2400" dirty="0" smtClean="0"/>
              <a:t>productivity</a:t>
            </a:r>
          </a:p>
          <a:p>
            <a:r>
              <a:rPr lang="en-US" dirty="0" smtClean="0">
                <a:sym typeface="Wingdings" pitchFamily="2" charset="2"/>
              </a:rPr>
              <a:t> Hacking, once a hobby, is now highly mechanized and process driven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7394" y="2817375"/>
            <a:ext cx="800921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Transportation opens new markets and shrinks the world</a:t>
            </a:r>
          </a:p>
          <a:p>
            <a:r>
              <a:rPr lang="en-US" dirty="0" smtClean="0">
                <a:sym typeface="Wingdings" pitchFamily="2" charset="2"/>
              </a:rPr>
              <a:t> Hackers now access potentially anything…from anywhere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7394" y="4365901"/>
            <a:ext cx="8009211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Communication connects far-flung parties</a:t>
            </a:r>
          </a:p>
          <a:p>
            <a:r>
              <a:rPr lang="en-US" dirty="0" smtClean="0">
                <a:sym typeface="Wingdings" pitchFamily="2" charset="2"/>
              </a:rPr>
              <a:t> Personal information is shared through web applications and social 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34" y="0"/>
            <a:ext cx="8649332" cy="882473"/>
          </a:xfrm>
        </p:spPr>
        <p:txBody>
          <a:bodyPr/>
          <a:lstStyle/>
          <a:p>
            <a:r>
              <a:rPr lang="en-US" dirty="0" smtClean="0"/>
              <a:t>The vulnerable surface area continues to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7334" y="991997"/>
            <a:ext cx="6901524" cy="1793405"/>
            <a:chOff x="247334" y="991997"/>
            <a:chExt cx="6901524" cy="1793405"/>
          </a:xfrm>
        </p:grpSpPr>
        <p:pic>
          <p:nvPicPr>
            <p:cNvPr id="5127" name="Picture 7" descr="https://encrypted-tbn0.gstatic.com/images?q=tbn:ANd9GcTqDnciXMRuTDBmhPDBpHfXSf-B51OALJuSKDccO9De2Bbd35Q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312" y="991997"/>
              <a:ext cx="1793405" cy="1793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https://encrypted-tbn2.gstatic.com/images?q=tbn:ANd9GcQV97SNB-puSiTD8w12udvBjCFbFutRi0T6xIri7ub-A4kcs1sjO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34" y="1072633"/>
              <a:ext cx="1947723" cy="145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>
              <a:off x="2334046" y="1490146"/>
              <a:ext cx="866775" cy="6238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40717" y="1617423"/>
              <a:ext cx="2108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Network Boundaries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7082" y="2656631"/>
            <a:ext cx="6996918" cy="1799578"/>
            <a:chOff x="2147082" y="2656631"/>
            <a:chExt cx="6996918" cy="1799578"/>
          </a:xfrm>
        </p:grpSpPr>
        <p:pic>
          <p:nvPicPr>
            <p:cNvPr id="5129" name="Picture 9" descr="https://encrypted-tbn1.gstatic.com/images?q=tbn:ANd9GcTu3grGKkClmRfpGJqngzlSi7JvzhCpN5oPay_K66LOUpSgMA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082" y="2940829"/>
              <a:ext cx="1251488" cy="93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 descr="https://encrypted-tbn3.gstatic.com/images?q=tbn:ANd9GcQ2idLOkPX37HaOpRZoENzsTyA1yohMlOHplfRUfq66EKDxp76Gn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655" y="2848311"/>
              <a:ext cx="1714501" cy="1122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3462413" y="3117057"/>
              <a:ext cx="866775" cy="6238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3" name="Picture 13" descr="https://encrypted-tbn1.gstatic.com/images?q=tbn:ANd9GcSHhabLr4EJYKHgX6INpqBryNiIoUVmT_Hs4F21IuwP_2L9Fku6m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696" y="2656631"/>
              <a:ext cx="2062304" cy="154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>
              <a:off x="6186597" y="3117056"/>
              <a:ext cx="866775" cy="6238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71075" y="4086877"/>
              <a:ext cx="277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 Access Ubiquity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654" y="4840118"/>
            <a:ext cx="7464149" cy="1395953"/>
            <a:chOff x="182654" y="4840118"/>
            <a:chExt cx="7464149" cy="1395953"/>
          </a:xfrm>
        </p:grpSpPr>
        <p:sp>
          <p:nvSpPr>
            <p:cNvPr id="7" name="TextBox 6"/>
            <p:cNvSpPr txBox="1"/>
            <p:nvPr/>
          </p:nvSpPr>
          <p:spPr>
            <a:xfrm>
              <a:off x="6459940" y="5035742"/>
              <a:ext cx="11868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WiFi</a:t>
              </a:r>
              <a:endParaRPr lang="en-US" dirty="0" smtClean="0"/>
            </a:p>
            <a:p>
              <a:r>
                <a:rPr lang="en-US" dirty="0" smtClean="0"/>
                <a:t>4G LTE</a:t>
              </a:r>
            </a:p>
            <a:p>
              <a:r>
                <a:rPr lang="en-US" dirty="0" smtClean="0"/>
                <a:t>NFC</a:t>
              </a:r>
            </a:p>
            <a:p>
              <a:r>
                <a:rPr lang="en-US" dirty="0" smtClean="0"/>
                <a:t>Blue Tooth</a:t>
              </a:r>
              <a:endParaRPr lang="en-US" dirty="0"/>
            </a:p>
          </p:txBody>
        </p:sp>
        <p:pic>
          <p:nvPicPr>
            <p:cNvPr id="5139" name="Picture 19" descr="http://www.biocomp.net/hayes960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54" y="5332960"/>
              <a:ext cx="1442608" cy="60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Picture 21" descr="http://www.bath.ac.uk/math-sci/bics/complexworld/images/internet-diagram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598"/>
            <a:stretch/>
          </p:blipFill>
          <p:spPr bwMode="auto">
            <a:xfrm>
              <a:off x="2728645" y="4883189"/>
              <a:ext cx="1339850" cy="127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ight Arrow 23"/>
            <p:cNvSpPr/>
            <p:nvPr/>
          </p:nvSpPr>
          <p:spPr>
            <a:xfrm>
              <a:off x="1793069" y="5332960"/>
              <a:ext cx="866775" cy="6238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43" name="Picture 23" descr="https://encrypted-tbn1.gstatic.com/images?q=tbn:ANd9GcSZ0KoZAq6HrS8QfSlR_O9KF6uDJB3qdAVYYI6xMKk3VKNm1rN-_Q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641" y="5182929"/>
              <a:ext cx="905956" cy="90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ight Arrow 25"/>
            <p:cNvSpPr/>
            <p:nvPr/>
          </p:nvSpPr>
          <p:spPr>
            <a:xfrm>
              <a:off x="4173942" y="5332960"/>
              <a:ext cx="866775" cy="62388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5143" idx="3"/>
            </p:cNvCxnSpPr>
            <p:nvPr/>
          </p:nvCxnSpPr>
          <p:spPr>
            <a:xfrm flipV="1">
              <a:off x="6186597" y="5332960"/>
              <a:ext cx="273343" cy="302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186597" y="5519868"/>
              <a:ext cx="273343" cy="1250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5143" idx="3"/>
            </p:cNvCxnSpPr>
            <p:nvPr/>
          </p:nvCxnSpPr>
          <p:spPr>
            <a:xfrm>
              <a:off x="6186597" y="5635907"/>
              <a:ext cx="273343" cy="136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143" idx="3"/>
            </p:cNvCxnSpPr>
            <p:nvPr/>
          </p:nvCxnSpPr>
          <p:spPr>
            <a:xfrm>
              <a:off x="6186597" y="5635907"/>
              <a:ext cx="273343" cy="3209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25003" y="4840118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Connectivity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500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/>
              <a:t>Speaking of connectivity…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b="0" dirty="0" smtClean="0">
                <a:solidFill>
                  <a:srgbClr val="000000"/>
                </a:solidFill>
              </a:rPr>
              <a:t>Approaching 10 billion Internet-connected devices (IMS Research)</a:t>
            </a:r>
          </a:p>
          <a:p>
            <a:pPr>
              <a:spcBef>
                <a:spcPts val="300"/>
              </a:spcBef>
            </a:pPr>
            <a:r>
              <a:rPr lang="en-US" sz="2400" b="0" dirty="0" smtClean="0">
                <a:solidFill>
                  <a:srgbClr val="000000"/>
                </a:solidFill>
              </a:rPr>
              <a:t>Forecasting 28 billion Internet-connected devices by end of 2020</a:t>
            </a:r>
          </a:p>
          <a:p>
            <a:pPr>
              <a:spcBef>
                <a:spcPts val="300"/>
              </a:spcBef>
            </a:pPr>
            <a:r>
              <a:rPr lang="en-US" sz="2400" b="0" dirty="0" smtClean="0">
                <a:solidFill>
                  <a:srgbClr val="000000"/>
                </a:solidFill>
              </a:rPr>
              <a:t>Mobile Internet devices outnumber humans this year (Cisco)</a:t>
            </a:r>
          </a:p>
          <a:p>
            <a:pPr>
              <a:spcBef>
                <a:spcPts val="300"/>
              </a:spcBef>
            </a:pPr>
            <a:r>
              <a:rPr lang="en-US" sz="2400" b="0" dirty="0" smtClean="0">
                <a:solidFill>
                  <a:srgbClr val="000000"/>
                </a:solidFill>
              </a:rPr>
              <a:t>Transition from IPv4 (4.3 billion unique addresses) to IPv6 (340 trillion </a:t>
            </a:r>
            <a:r>
              <a:rPr lang="en-US" sz="2400" b="0" dirty="0" err="1" smtClean="0">
                <a:solidFill>
                  <a:srgbClr val="000000"/>
                </a:solidFill>
              </a:rPr>
              <a:t>trillion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</a:rPr>
              <a:t>trillion</a:t>
            </a:r>
            <a:r>
              <a:rPr lang="en-US" sz="2400" b="0" dirty="0" smtClean="0">
                <a:solidFill>
                  <a:srgbClr val="000000"/>
                </a:solidFill>
              </a:rPr>
              <a:t> unique addresses)</a:t>
            </a:r>
          </a:p>
          <a:p>
            <a:pPr>
              <a:spcBef>
                <a:spcPts val="300"/>
              </a:spcBef>
            </a:pPr>
            <a:r>
              <a:rPr lang="en-US" sz="2400" b="0" dirty="0" smtClean="0">
                <a:solidFill>
                  <a:srgbClr val="000000"/>
                </a:solidFill>
              </a:rPr>
              <a:t>Hacking moves beyond traditional computers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Printers</a:t>
            </a:r>
          </a:p>
          <a:p>
            <a:pPr lvl="1">
              <a:spcBef>
                <a:spcPts val="30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Video conferencing systems</a:t>
            </a:r>
          </a:p>
          <a:p>
            <a:pPr lvl="1">
              <a:spcBef>
                <a:spcPts val="30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Mobile devices</a:t>
            </a:r>
          </a:p>
          <a:p>
            <a:pPr marL="514350" lvl="1" indent="0">
              <a:spcBef>
                <a:spcPts val="300"/>
              </a:spcBef>
              <a:buNone/>
            </a:pPr>
            <a:endParaRPr lang="en-US" sz="2000" b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636-98EF-D84E-80A5-8F0CC04833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7334" y="0"/>
            <a:ext cx="8649332" cy="8824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hacking community has changed complexion 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DAFE-0707-4AAD-A063-D1D6CD3C7D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74" y="1177409"/>
            <a:ext cx="18788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Hobbyists/Techies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2022" y="1786414"/>
            <a:ext cx="21483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Small-Time Criminals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7017" y="2383393"/>
            <a:ext cx="240341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Gangs/Organized Crime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2757" y="2965966"/>
            <a:ext cx="11812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Hacktivists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06427" y="3541841"/>
            <a:ext cx="248042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State-Sponsored Entities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0351" y="2549009"/>
            <a:ext cx="6931064" cy="3307164"/>
            <a:chOff x="80351" y="2549009"/>
            <a:chExt cx="6931064" cy="3307164"/>
          </a:xfrm>
        </p:grpSpPr>
        <p:sp>
          <p:nvSpPr>
            <p:cNvPr id="8" name="TextBox 7"/>
            <p:cNvSpPr txBox="1"/>
            <p:nvPr/>
          </p:nvSpPr>
          <p:spPr>
            <a:xfrm>
              <a:off x="80351" y="2549009"/>
              <a:ext cx="294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 courtesy of YouTube!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4" y="3008473"/>
              <a:ext cx="4667250" cy="84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98" y="3970350"/>
              <a:ext cx="4465263" cy="79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584" y="4908887"/>
              <a:ext cx="4878831" cy="94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Bent-Up Arrow 1"/>
          <p:cNvSpPr/>
          <p:nvPr/>
        </p:nvSpPr>
        <p:spPr>
          <a:xfrm rot="5400000">
            <a:off x="1453153" y="1671520"/>
            <a:ext cx="400050" cy="36933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rot="5400000">
            <a:off x="3464226" y="2246710"/>
            <a:ext cx="400050" cy="36933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5400000">
            <a:off x="5408726" y="2860001"/>
            <a:ext cx="400050" cy="36933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 rot="5400000">
            <a:off x="6183636" y="3433049"/>
            <a:ext cx="400050" cy="36933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3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What’s the most serious threat?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DAFE-0707-4AAD-A063-D1D6CD3C7D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99"/>
          <a:stretch/>
        </p:blipFill>
        <p:spPr bwMode="auto">
          <a:xfrm>
            <a:off x="0" y="4015054"/>
            <a:ext cx="5861348" cy="18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399" y="1771649"/>
            <a:ext cx="5823276" cy="25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encrypted-tbn1.gstatic.com/images?q=tbn:ANd9GcSN0BVHwmyzqslfjJVjvwFpJyMJNbmongaEXlvvODAL58KY0RQ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62" y="1046161"/>
            <a:ext cx="3022538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91797">
            <a:off x="989098" y="2833917"/>
            <a:ext cx="6357843" cy="105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9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Infiltration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DAFE-0707-4AAD-A063-D1D6CD3C7D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861" y="917909"/>
            <a:ext cx="217120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itchFamily="34" charset="0"/>
              <a:buChar char="•"/>
              <a:defRPr sz="2000"/>
            </a:lvl1pPr>
          </a:lstStyle>
          <a:p>
            <a:r>
              <a:rPr lang="en-US" dirty="0"/>
              <a:t>APTs</a:t>
            </a:r>
          </a:p>
          <a:p>
            <a:r>
              <a:rPr lang="en-US" dirty="0"/>
              <a:t>Malware</a:t>
            </a:r>
          </a:p>
          <a:p>
            <a:r>
              <a:rPr lang="en-US" dirty="0"/>
              <a:t>Insider Threats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4907" y="5140655"/>
            <a:ext cx="3309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(Spear) </a:t>
            </a:r>
            <a:r>
              <a:rPr lang="en-US" sz="2000" dirty="0" smtClean="0"/>
              <a:t>Phishing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Drive-By Downloads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Watering Holes</a:t>
            </a:r>
            <a:endParaRPr lang="en-US" sz="2000" dirty="0"/>
          </a:p>
        </p:txBody>
      </p:sp>
      <p:pic>
        <p:nvPicPr>
          <p:cNvPr id="1026" name="Picture 2" descr="http://2.bp.blogspot.com/-Gn9WP2wBhVo/T2uMDnNaawI/AAAAAAAAFXw/UOHY1-rv8Nc/s640/7+Ways+to+Improve+Your+Network+Web+Secu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163" y="1589532"/>
            <a:ext cx="4534660" cy="340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00943" y="5129288"/>
            <a:ext cx="3309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SQL Injection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Cross-Site Scripting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Remote Code Execution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437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Diversion and disruption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DAFE-0707-4AAD-A063-D1D6CD3C7D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5575" y="1015352"/>
            <a:ext cx="5564815" cy="2842273"/>
            <a:chOff x="155575" y="1015352"/>
            <a:chExt cx="5564815" cy="2842273"/>
          </a:xfrm>
        </p:grpSpPr>
        <p:pic>
          <p:nvPicPr>
            <p:cNvPr id="8194" name="Picture 2" descr="BotNet Social Engineering Yourself A BotNe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015352"/>
              <a:ext cx="4132226" cy="284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361044" y="1847976"/>
              <a:ext cx="1359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BotNets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49226" y="3491853"/>
            <a:ext cx="6938920" cy="2575572"/>
            <a:chOff x="2049226" y="3491853"/>
            <a:chExt cx="6938920" cy="25755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3491853"/>
              <a:ext cx="4692371" cy="2575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049226" y="4403729"/>
              <a:ext cx="214994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Media Floods</a:t>
              </a:r>
            </a:p>
            <a:p>
              <a:pPr marL="457200" indent="-457200">
                <a:buFontTx/>
                <a:buChar char="-"/>
              </a:pPr>
              <a:r>
                <a:rPr lang="en-US" sz="2000" dirty="0" smtClean="0"/>
                <a:t>Email</a:t>
              </a:r>
            </a:p>
            <a:p>
              <a:pPr marL="457200" indent="-457200">
                <a:buFontTx/>
                <a:buChar char="-"/>
              </a:pPr>
              <a:r>
                <a:rPr lang="en-US" sz="2000" dirty="0" smtClean="0"/>
                <a:t>Phone</a:t>
              </a:r>
            </a:p>
            <a:p>
              <a:pPr marL="457200" indent="-457200">
                <a:buFontTx/>
                <a:buChar char="-"/>
              </a:pPr>
              <a:r>
                <a:rPr lang="en-US" sz="2000" dirty="0" smtClean="0"/>
                <a:t>SMS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437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do we do?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813" y="1028700"/>
            <a:ext cx="8649333" cy="509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Basic blocking and tackling</a:t>
            </a:r>
          </a:p>
          <a:p>
            <a:pPr lvl="1"/>
            <a:r>
              <a:rPr lang="en-US" sz="2200" dirty="0" smtClean="0"/>
              <a:t>Default credentials</a:t>
            </a:r>
          </a:p>
          <a:p>
            <a:pPr lvl="1"/>
            <a:r>
              <a:rPr lang="en-US" sz="2200" dirty="0" smtClean="0"/>
              <a:t>Default settings (e.g., on databases)</a:t>
            </a:r>
          </a:p>
          <a:p>
            <a:pPr lvl="1"/>
            <a:r>
              <a:rPr lang="en-US" sz="2200" dirty="0" smtClean="0"/>
              <a:t>Basic web app vulnerabilities</a:t>
            </a:r>
          </a:p>
          <a:p>
            <a:pPr lvl="1"/>
            <a:r>
              <a:rPr lang="en-US" sz="2200" dirty="0" smtClean="0"/>
              <a:t>Vulnerability patching</a:t>
            </a:r>
          </a:p>
          <a:p>
            <a:pPr lvl="1"/>
            <a:r>
              <a:rPr lang="en-US" sz="2200" dirty="0" smtClean="0"/>
              <a:t>Security awareness training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Let’s dig a bit deeper in the panel discussion…</a:t>
            </a:r>
            <a:endParaRPr lang="en-US" sz="2400" dirty="0"/>
          </a:p>
          <a:p>
            <a:pPr lvl="3"/>
            <a:endParaRPr lang="en-US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Confidential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DAFE-0707-4AAD-A063-D1D6CD3C7DE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134B77"/>
      </a:dk2>
      <a:lt2>
        <a:srgbClr val="EEECE1"/>
      </a:lt2>
      <a:accent1>
        <a:srgbClr val="134B77"/>
      </a:accent1>
      <a:accent2>
        <a:srgbClr val="D98F2E"/>
      </a:accent2>
      <a:accent3>
        <a:srgbClr val="0093D3"/>
      </a:accent3>
      <a:accent4>
        <a:srgbClr val="2B2C2C"/>
      </a:accent4>
      <a:accent5>
        <a:srgbClr val="4F51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14918</TotalTime>
  <Words>281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“Industrialization of Hacking”</vt:lpstr>
      <vt:lpstr>The vulnerable surface area continues to increase</vt:lpstr>
      <vt:lpstr>Speaking of connectivity…</vt:lpstr>
      <vt:lpstr>The hacking community has changed complexion </vt:lpstr>
      <vt:lpstr>What’s the most serious threat?</vt:lpstr>
      <vt:lpstr>Infiltration</vt:lpstr>
      <vt:lpstr>Diversion and disruption</vt:lpstr>
      <vt:lpstr>What do we do?</vt:lpstr>
    </vt:vector>
  </TitlesOfParts>
  <Company>Kitchco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Kitchen</dc:creator>
  <cp:lastModifiedBy>f1mmk98</cp:lastModifiedBy>
  <cp:revision>121</cp:revision>
  <dcterms:created xsi:type="dcterms:W3CDTF">2011-12-16T15:05:21Z</dcterms:created>
  <dcterms:modified xsi:type="dcterms:W3CDTF">2012-10-15T15:43:25Z</dcterms:modified>
</cp:coreProperties>
</file>