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3" r:id="rId2"/>
    <p:sldId id="338" r:id="rId3"/>
    <p:sldId id="345" r:id="rId4"/>
    <p:sldId id="347" r:id="rId5"/>
    <p:sldId id="339" r:id="rId6"/>
    <p:sldId id="348" r:id="rId7"/>
    <p:sldId id="340" r:id="rId8"/>
    <p:sldId id="349" r:id="rId9"/>
    <p:sldId id="350" r:id="rId10"/>
    <p:sldId id="351" r:id="rId11"/>
    <p:sldId id="352" r:id="rId12"/>
    <p:sldId id="353" r:id="rId13"/>
    <p:sldId id="34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00"/>
    <a:srgbClr val="99CC00"/>
    <a:srgbClr val="6699CC"/>
    <a:srgbClr val="333333"/>
    <a:srgbClr val="FFC626"/>
    <a:srgbClr val="666666"/>
    <a:srgbClr val="F2F2F2"/>
    <a:srgbClr val="E6E6E6"/>
    <a:srgbClr val="009EE0"/>
    <a:srgbClr val="E1F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52" autoAdjust="0"/>
    <p:restoredTop sz="92933" autoAdjust="0"/>
  </p:normalViewPr>
  <p:slideViewPr>
    <p:cSldViewPr snapToGrid="0">
      <p:cViewPr varScale="1">
        <p:scale>
          <a:sx n="65" d="100"/>
          <a:sy n="65" d="100"/>
        </p:scale>
        <p:origin x="-828" y="-114"/>
      </p:cViewPr>
      <p:guideLst>
        <p:guide orient="horz" pos="2160"/>
        <p:guide orient="horz" pos="843"/>
        <p:guide orient="horz" pos="3814"/>
        <p:guide orient="horz" pos="708"/>
        <p:guide orient="horz" pos="3940"/>
        <p:guide orient="horz" pos="4039"/>
        <p:guide orient="horz" pos="4219"/>
        <p:guide pos="2880"/>
        <p:guide pos="228"/>
        <p:guide pos="5572"/>
        <p:guide pos="156"/>
        <p:guide pos="3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64"/>
    </p:cViewPr>
  </p:sorterViewPr>
  <p:notesViewPr>
    <p:cSldViewPr snapToGrid="0">
      <p:cViewPr varScale="1">
        <p:scale>
          <a:sx n="83" d="100"/>
          <a:sy n="83" d="100"/>
        </p:scale>
        <p:origin x="-310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9AE2C-A5AB-45FE-9A0D-859E3DE46D70}" type="datetimeFigureOut">
              <a:rPr lang="en-US" smtClean="0">
                <a:latin typeface="Arial" pitchFamily="34" charset="0"/>
              </a:rPr>
              <a:pPr/>
              <a:t>10/15/2012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F22C5-12E3-4159-8165-05E3F95ED0BC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6987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52C89B57-CE12-43B2-9C52-9608AF355AC3}" type="datetimeFigureOut">
              <a:rPr lang="en-US" smtClean="0"/>
              <a:pPr/>
              <a:t>10/15/2012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738E014-6CCF-4AC9-823E-3E347F631C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7815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print, u</a:t>
            </a:r>
            <a:r>
              <a:rPr lang="en-US" dirty="0" smtClean="0"/>
              <a:t>se this title slide instead of the previous orange one to save toner.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8E014-6CCF-4AC9-823E-3E347F631C4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6398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dirty="0" smtClean="0"/>
              <a:t>Bullet slide </a:t>
            </a:r>
            <a:r>
              <a:rPr lang="en-US" dirty="0" err="1" smtClean="0"/>
              <a:t>example</a:t>
            </a:r>
            <a:r>
              <a:rPr lang="en-US" sz="1200" dirty="0" err="1" smtClean="0">
                <a:latin typeface="Arial Narrow" pitchFamily="34" charset="0"/>
                <a:cs typeface="Arial" charset="0"/>
              </a:rPr>
              <a:t>Technology</a:t>
            </a:r>
            <a:r>
              <a:rPr lang="en-US" sz="1200" dirty="0" smtClean="0">
                <a:latin typeface="Arial Narrow" pitchFamily="34" charset="0"/>
                <a:cs typeface="Arial" charset="0"/>
              </a:rPr>
              <a:t> has leveled the playing field among financial institutions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z="1200" dirty="0" smtClean="0">
                <a:latin typeface="Arial Narrow" pitchFamily="34" charset="0"/>
                <a:cs typeface="Arial" charset="0"/>
              </a:rPr>
              <a:t>Retention:  Multi-product relationships are more sticky.  to be Reduces attrition of snowbirds, business travelers, students and others who may be frequently out-of-market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z="1200" dirty="0" smtClean="0">
                <a:latin typeface="Arial Narrow" pitchFamily="34" charset="0"/>
                <a:cs typeface="Arial" charset="0"/>
              </a:rPr>
              <a:t>Economics:  Manages pressure on staffing, hours, and branch footprint, potentially less expensive than brick-and-mortar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z="1200" dirty="0" smtClean="0">
                <a:latin typeface="Arial Narrow" pitchFamily="34" charset="0"/>
                <a:cs typeface="Arial" charset="0"/>
              </a:rPr>
              <a:t>Resilience:  Provides a viable short-term workaround to outages in other key systems, supporting effective DR</a:t>
            </a:r>
            <a:endParaRPr lang="en-US" dirty="0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8E6E88-64E2-46CC-9040-101684B6273E}" type="slidenum">
              <a:rPr lang="en-US">
                <a:latin typeface="Univers LT 55" pitchFamily="2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latin typeface="Univers LT 55" pitchFamily="2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dirty="0" smtClean="0"/>
              <a:t>Bullet slide </a:t>
            </a:r>
            <a:r>
              <a:rPr lang="en-US" dirty="0" err="1" smtClean="0"/>
              <a:t>example</a:t>
            </a:r>
            <a:r>
              <a:rPr lang="en-US" sz="1200" dirty="0" err="1" smtClean="0">
                <a:latin typeface="Arial Narrow" pitchFamily="34" charset="0"/>
                <a:cs typeface="Arial" charset="0"/>
              </a:rPr>
              <a:t>Technology</a:t>
            </a:r>
            <a:r>
              <a:rPr lang="en-US" sz="1200" dirty="0" smtClean="0">
                <a:latin typeface="Arial Narrow" pitchFamily="34" charset="0"/>
                <a:cs typeface="Arial" charset="0"/>
              </a:rPr>
              <a:t> has leveled the playing field among financial institutions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z="1200" dirty="0" smtClean="0">
                <a:latin typeface="Arial Narrow" pitchFamily="34" charset="0"/>
                <a:cs typeface="Arial" charset="0"/>
              </a:rPr>
              <a:t>Retention:  Multi-product relationships are more sticky.  to be Reduces attrition of snowbirds, business travelers, students and others who may be frequently out-of-market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z="1200" dirty="0" smtClean="0">
                <a:latin typeface="Arial Narrow" pitchFamily="34" charset="0"/>
                <a:cs typeface="Arial" charset="0"/>
              </a:rPr>
              <a:t>Economics:  Manages pressure on staffing, hours, and branch footprint, potentially less expensive than brick-and-mortar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z="1200" dirty="0" smtClean="0">
                <a:latin typeface="Arial Narrow" pitchFamily="34" charset="0"/>
                <a:cs typeface="Arial" charset="0"/>
              </a:rPr>
              <a:t>Resilience:  Provides a viable short-term workaround to outages in other key systems, supporting effective DR</a:t>
            </a:r>
            <a:endParaRPr lang="en-US" dirty="0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8E6E88-64E2-46CC-9040-101684B6273E}" type="slidenum">
              <a:rPr lang="en-US">
                <a:latin typeface="Univers LT 55" pitchFamily="2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latin typeface="Univers LT 55" pitchFamily="2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dirty="0" smtClean="0"/>
              <a:t>Bullet slide </a:t>
            </a:r>
            <a:r>
              <a:rPr lang="en-US" dirty="0" err="1" smtClean="0"/>
              <a:t>example</a:t>
            </a:r>
            <a:r>
              <a:rPr lang="en-US" sz="1200" dirty="0" err="1" smtClean="0">
                <a:latin typeface="Arial Narrow" pitchFamily="34" charset="0"/>
                <a:cs typeface="Arial" charset="0"/>
              </a:rPr>
              <a:t>Technology</a:t>
            </a:r>
            <a:r>
              <a:rPr lang="en-US" sz="1200" dirty="0" smtClean="0">
                <a:latin typeface="Arial Narrow" pitchFamily="34" charset="0"/>
                <a:cs typeface="Arial" charset="0"/>
              </a:rPr>
              <a:t> has leveled the playing field among financial institutions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z="1200" dirty="0" smtClean="0">
                <a:latin typeface="Arial Narrow" pitchFamily="34" charset="0"/>
                <a:cs typeface="Arial" charset="0"/>
              </a:rPr>
              <a:t>Retention:  Multi-product relationships are more sticky.  to be Reduces attrition of snowbirds, business travelers, students and others who may be frequently out-of-market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z="1200" dirty="0" smtClean="0">
                <a:latin typeface="Arial Narrow" pitchFamily="34" charset="0"/>
                <a:cs typeface="Arial" charset="0"/>
              </a:rPr>
              <a:t>Economics:  Manages pressure on staffing, hours, and branch footprint, potentially less expensive than brick-and-mortar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z="1200" dirty="0" smtClean="0">
                <a:latin typeface="Arial Narrow" pitchFamily="34" charset="0"/>
                <a:cs typeface="Arial" charset="0"/>
              </a:rPr>
              <a:t>Resilience:  Provides a viable short-term workaround to outages in other key systems, supporting effective DR</a:t>
            </a:r>
            <a:endParaRPr lang="en-US" dirty="0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8E6E88-64E2-46CC-9040-101684B6273E}" type="slidenum">
              <a:rPr lang="en-US">
                <a:latin typeface="Univers LT 55" pitchFamily="2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latin typeface="Univers LT 55" pitchFamily="2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dirty="0" smtClean="0"/>
              <a:t>Bullet slide </a:t>
            </a:r>
            <a:r>
              <a:rPr lang="en-US" dirty="0" err="1" smtClean="0"/>
              <a:t>example</a:t>
            </a:r>
            <a:r>
              <a:rPr lang="en-US" sz="1200" dirty="0" err="1" smtClean="0">
                <a:latin typeface="Arial Narrow" pitchFamily="34" charset="0"/>
                <a:cs typeface="Arial" charset="0"/>
              </a:rPr>
              <a:t>Technology</a:t>
            </a:r>
            <a:r>
              <a:rPr lang="en-US" sz="1200" dirty="0" smtClean="0">
                <a:latin typeface="Arial Narrow" pitchFamily="34" charset="0"/>
                <a:cs typeface="Arial" charset="0"/>
              </a:rPr>
              <a:t> has leveled the playing field among financial institutions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z="1200" dirty="0" smtClean="0">
                <a:latin typeface="Arial Narrow" pitchFamily="34" charset="0"/>
                <a:cs typeface="Arial" charset="0"/>
              </a:rPr>
              <a:t>Retention:  Multi-product relationships are more sticky.  to be Reduces attrition of snowbirds, business travelers, students and others who may be frequently out-of-market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z="1200" dirty="0" smtClean="0">
                <a:latin typeface="Arial Narrow" pitchFamily="34" charset="0"/>
                <a:cs typeface="Arial" charset="0"/>
              </a:rPr>
              <a:t>Economics:  Manages pressure on staffing, hours, and branch footprint, potentially less expensive than brick-and-mortar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z="1200" dirty="0" smtClean="0">
                <a:latin typeface="Arial Narrow" pitchFamily="34" charset="0"/>
                <a:cs typeface="Arial" charset="0"/>
              </a:rPr>
              <a:t>Resilience:  Provides a viable short-term workaround to outages in other key systems, supporting effective DR</a:t>
            </a:r>
            <a:endParaRPr lang="en-US" dirty="0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8E6E88-64E2-46CC-9040-101684B6273E}" type="slidenum">
              <a:rPr lang="en-US">
                <a:latin typeface="Univers LT 55" pitchFamily="2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latin typeface="Univers LT 55" pitchFamily="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dirty="0" smtClean="0"/>
              <a:t>Bullet slide </a:t>
            </a:r>
            <a:r>
              <a:rPr lang="en-US" dirty="0" err="1" smtClean="0"/>
              <a:t>example</a:t>
            </a:r>
            <a:r>
              <a:rPr lang="en-US" sz="1200" dirty="0" err="1" smtClean="0">
                <a:latin typeface="Arial Narrow" pitchFamily="34" charset="0"/>
                <a:cs typeface="Arial" charset="0"/>
              </a:rPr>
              <a:t>Technology</a:t>
            </a:r>
            <a:r>
              <a:rPr lang="en-US" sz="1200" dirty="0" smtClean="0">
                <a:latin typeface="Arial Narrow" pitchFamily="34" charset="0"/>
                <a:cs typeface="Arial" charset="0"/>
              </a:rPr>
              <a:t> has leveled the playing field among financial institutions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z="1200" dirty="0" smtClean="0">
                <a:latin typeface="Arial Narrow" pitchFamily="34" charset="0"/>
                <a:cs typeface="Arial" charset="0"/>
              </a:rPr>
              <a:t>Retention:  Multi-product relationships are more sticky.  to be Reduces attrition of snowbirds, business travelers, students and others who may be frequently out-of-market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z="1200" dirty="0" smtClean="0">
                <a:latin typeface="Arial Narrow" pitchFamily="34" charset="0"/>
                <a:cs typeface="Arial" charset="0"/>
              </a:rPr>
              <a:t>Economics:  Manages pressure on staffing, hours, and branch footprint, potentially less expensive than brick-and-mortar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z="1200" dirty="0" smtClean="0">
                <a:latin typeface="Arial Narrow" pitchFamily="34" charset="0"/>
                <a:cs typeface="Arial" charset="0"/>
              </a:rPr>
              <a:t>Resilience:  Provides a viable short-term workaround to outages in other key systems, supporting effective DR</a:t>
            </a:r>
            <a:endParaRPr lang="en-US" dirty="0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8E6E88-64E2-46CC-9040-101684B6273E}" type="slidenum">
              <a:rPr lang="en-US">
                <a:latin typeface="Univers LT 55" pitchFamily="2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latin typeface="Univers LT 55" pitchFamily="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dirty="0" smtClean="0"/>
              <a:t>Bullet slide </a:t>
            </a:r>
            <a:r>
              <a:rPr lang="en-US" dirty="0" err="1" smtClean="0"/>
              <a:t>example</a:t>
            </a:r>
            <a:r>
              <a:rPr lang="en-US" sz="1200" dirty="0" err="1" smtClean="0">
                <a:latin typeface="Arial Narrow" pitchFamily="34" charset="0"/>
                <a:cs typeface="Arial" charset="0"/>
              </a:rPr>
              <a:t>Technology</a:t>
            </a:r>
            <a:r>
              <a:rPr lang="en-US" sz="1200" dirty="0" smtClean="0">
                <a:latin typeface="Arial Narrow" pitchFamily="34" charset="0"/>
                <a:cs typeface="Arial" charset="0"/>
              </a:rPr>
              <a:t> has leveled the playing field among financial institutions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z="1200" dirty="0" smtClean="0">
                <a:latin typeface="Arial Narrow" pitchFamily="34" charset="0"/>
                <a:cs typeface="Arial" charset="0"/>
              </a:rPr>
              <a:t>Retention:  Multi-product relationships are more sticky.  to be Reduces attrition of snowbirds, business travelers, students and others who may be frequently out-of-market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z="1200" dirty="0" smtClean="0">
                <a:latin typeface="Arial Narrow" pitchFamily="34" charset="0"/>
                <a:cs typeface="Arial" charset="0"/>
              </a:rPr>
              <a:t>Economics:  Manages pressure on staffing, hours, and branch footprint, potentially less expensive than brick-and-mortar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z="1200" dirty="0" smtClean="0">
                <a:latin typeface="Arial Narrow" pitchFamily="34" charset="0"/>
                <a:cs typeface="Arial" charset="0"/>
              </a:rPr>
              <a:t>Resilience:  Provides a viable short-term workaround to outages in other key systems, supporting effective DR</a:t>
            </a:r>
            <a:endParaRPr lang="en-US" dirty="0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8E6E88-64E2-46CC-9040-101684B6273E}" type="slidenum">
              <a:rPr lang="en-US">
                <a:latin typeface="Univers LT 55" pitchFamily="2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latin typeface="Univers LT 55" pitchFamily="2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0"/>
              </a:spcBef>
            </a:pPr>
            <a:r>
              <a:rPr lang="en-US" sz="1200" kern="1200" dirty="0" smtClean="0">
                <a:solidFill>
                  <a:srgbClr val="FF6600"/>
                </a:solidFill>
                <a:latin typeface="Arial" pitchFamily="34" charset="0"/>
                <a:ea typeface="+mn-ea"/>
                <a:cs typeface="Arial" charset="0"/>
              </a:rPr>
              <a:t>Delivery Complexity: 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More parties involved, greater dependence on those we don’t control (or even know)</a:t>
            </a:r>
          </a:p>
          <a:p>
            <a:pPr fontAlgn="base">
              <a:spcBef>
                <a:spcPts val="0"/>
              </a:spcBef>
              <a:buFont typeface="Arial" charset="0"/>
              <a:buChar char="•"/>
            </a:pPr>
            <a:r>
              <a:rPr lang="en-US" sz="1200" kern="1200" dirty="0" smtClean="0">
                <a:solidFill>
                  <a:srgbClr val="FF6600"/>
                </a:solidFill>
                <a:latin typeface="Arial" pitchFamily="34" charset="0"/>
                <a:ea typeface="+mn-ea"/>
                <a:cs typeface="Arial" charset="0"/>
              </a:rPr>
              <a:t>New Expectations: 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Value prop of greater speed and convenience also accelerates velocity of fraud and loss</a:t>
            </a:r>
          </a:p>
          <a:p>
            <a:pPr fontAlgn="base">
              <a:spcBef>
                <a:spcPts val="0"/>
              </a:spcBef>
              <a:buFont typeface="Arial" charset="0"/>
              <a:buChar char="•"/>
            </a:pPr>
            <a:r>
              <a:rPr lang="en-US" sz="1200" kern="1200" smtClean="0">
                <a:solidFill>
                  <a:srgbClr val="FF6600"/>
                </a:solidFill>
                <a:latin typeface="Arial" pitchFamily="34" charset="0"/>
                <a:ea typeface="+mn-ea"/>
                <a:cs typeface="Arial" charset="0"/>
              </a:rPr>
              <a:t>Law and Regulation:  </a:t>
            </a:r>
            <a:r>
              <a:rPr lang="en-US" sz="12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Not evolving as fast as payment technology and innovation</a:t>
            </a:r>
            <a:endParaRPr lang="en-US" dirty="0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8E6E88-64E2-46CC-9040-101684B6273E}" type="slidenum">
              <a:rPr lang="en-US">
                <a:latin typeface="Univers LT 55" pitchFamily="2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latin typeface="Univers LT 55" pitchFamily="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0"/>
              </a:spcBef>
            </a:pPr>
            <a:r>
              <a:rPr lang="en-US" sz="1200" kern="1200" dirty="0" smtClean="0">
                <a:solidFill>
                  <a:srgbClr val="FF6600"/>
                </a:solidFill>
                <a:latin typeface="Arial" pitchFamily="34" charset="0"/>
                <a:ea typeface="+mn-ea"/>
                <a:cs typeface="Arial" charset="0"/>
              </a:rPr>
              <a:t>Delivery Complexity: 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More parties involved, greater dependence on those we don’t control (or even know)</a:t>
            </a:r>
          </a:p>
          <a:p>
            <a:pPr fontAlgn="base">
              <a:spcBef>
                <a:spcPts val="0"/>
              </a:spcBef>
              <a:buFont typeface="Arial" charset="0"/>
              <a:buChar char="•"/>
            </a:pPr>
            <a:r>
              <a:rPr lang="en-US" sz="1200" kern="1200" dirty="0" smtClean="0">
                <a:solidFill>
                  <a:srgbClr val="FF6600"/>
                </a:solidFill>
                <a:latin typeface="Arial" pitchFamily="34" charset="0"/>
                <a:ea typeface="+mn-ea"/>
                <a:cs typeface="Arial" charset="0"/>
              </a:rPr>
              <a:t>New Expectations: 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Value prop of greater speed and convenience also accelerates velocity of fraud and loss</a:t>
            </a:r>
          </a:p>
          <a:p>
            <a:pPr fontAlgn="base">
              <a:spcBef>
                <a:spcPts val="0"/>
              </a:spcBef>
              <a:buFont typeface="Arial" charset="0"/>
              <a:buChar char="•"/>
            </a:pPr>
            <a:r>
              <a:rPr lang="en-US" sz="1200" kern="1200" dirty="0" smtClean="0">
                <a:solidFill>
                  <a:srgbClr val="FF6600"/>
                </a:solidFill>
                <a:latin typeface="Arial" pitchFamily="34" charset="0"/>
                <a:ea typeface="+mn-ea"/>
                <a:cs typeface="Arial" charset="0"/>
              </a:rPr>
              <a:t>Law and Regulation:  </a:t>
            </a:r>
            <a:r>
              <a:rPr lang="en-US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charset="0"/>
              </a:rPr>
              <a:t>Not evolving as fast as payment technology and innovation</a:t>
            </a:r>
            <a:endParaRPr lang="en-US" dirty="0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8E6E88-64E2-46CC-9040-101684B6273E}" type="slidenum">
              <a:rPr lang="en-US">
                <a:latin typeface="Univers LT 55" pitchFamily="2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latin typeface="Univers LT 55" pitchFamily="2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dirty="0" smtClean="0"/>
              <a:t>Bullet slide </a:t>
            </a:r>
            <a:r>
              <a:rPr lang="en-US" dirty="0" err="1" smtClean="0"/>
              <a:t>example</a:t>
            </a:r>
            <a:r>
              <a:rPr lang="en-US" sz="1200" dirty="0" err="1" smtClean="0">
                <a:latin typeface="Arial Narrow" pitchFamily="34" charset="0"/>
                <a:cs typeface="Arial" charset="0"/>
              </a:rPr>
              <a:t>Technology</a:t>
            </a:r>
            <a:r>
              <a:rPr lang="en-US" sz="1200" dirty="0" smtClean="0">
                <a:latin typeface="Arial Narrow" pitchFamily="34" charset="0"/>
                <a:cs typeface="Arial" charset="0"/>
              </a:rPr>
              <a:t> has leveled the playing field among financial institutions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z="1200" dirty="0" smtClean="0">
                <a:latin typeface="Arial Narrow" pitchFamily="34" charset="0"/>
                <a:cs typeface="Arial" charset="0"/>
              </a:rPr>
              <a:t>Retention:  Multi-product relationships are more sticky.  to be Reduces attrition of snowbirds, business travelers, students and others who may be frequently out-of-market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z="1200" dirty="0" smtClean="0">
                <a:latin typeface="Arial Narrow" pitchFamily="34" charset="0"/>
                <a:cs typeface="Arial" charset="0"/>
              </a:rPr>
              <a:t>Economics:  Manages pressure on staffing, hours, and branch footprint, potentially less expensive than brick-and-mortar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z="1200" dirty="0" smtClean="0">
                <a:latin typeface="Arial Narrow" pitchFamily="34" charset="0"/>
                <a:cs typeface="Arial" charset="0"/>
              </a:rPr>
              <a:t>Resilience:  Provides a viable short-term workaround to outages in other key systems, supporting effective DR</a:t>
            </a:r>
            <a:endParaRPr lang="en-US" dirty="0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8E6E88-64E2-46CC-9040-101684B6273E}" type="slidenum">
              <a:rPr lang="en-US">
                <a:latin typeface="Univers LT 55" pitchFamily="2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latin typeface="Univers LT 55" pitchFamily="2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dirty="0" smtClean="0"/>
              <a:t>Bullet slide </a:t>
            </a:r>
            <a:r>
              <a:rPr lang="en-US" dirty="0" err="1" smtClean="0"/>
              <a:t>example</a:t>
            </a:r>
            <a:r>
              <a:rPr lang="en-US" sz="1200" dirty="0" err="1" smtClean="0">
                <a:latin typeface="Arial Narrow" pitchFamily="34" charset="0"/>
                <a:cs typeface="Arial" charset="0"/>
              </a:rPr>
              <a:t>Technology</a:t>
            </a:r>
            <a:r>
              <a:rPr lang="en-US" sz="1200" dirty="0" smtClean="0">
                <a:latin typeface="Arial Narrow" pitchFamily="34" charset="0"/>
                <a:cs typeface="Arial" charset="0"/>
              </a:rPr>
              <a:t> has leveled the playing field among financial institutions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z="1200" dirty="0" smtClean="0">
                <a:latin typeface="Arial Narrow" pitchFamily="34" charset="0"/>
                <a:cs typeface="Arial" charset="0"/>
              </a:rPr>
              <a:t>Retention:  Multi-product relationships are more sticky.  to be Reduces attrition of snowbirds, business travelers, students and others who may be frequently out-of-market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z="1200" dirty="0" smtClean="0">
                <a:latin typeface="Arial Narrow" pitchFamily="34" charset="0"/>
                <a:cs typeface="Arial" charset="0"/>
              </a:rPr>
              <a:t>Economics:  Manages pressure on staffing, hours, and branch footprint, potentially less expensive than brick-and-mortar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z="1200" dirty="0" smtClean="0">
                <a:latin typeface="Arial Narrow" pitchFamily="34" charset="0"/>
                <a:cs typeface="Arial" charset="0"/>
              </a:rPr>
              <a:t>Resilience:  Provides a viable short-term workaround to outages in other key systems, supporting effective DR</a:t>
            </a:r>
            <a:endParaRPr lang="en-US" dirty="0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8E6E88-64E2-46CC-9040-101684B6273E}" type="slidenum">
              <a:rPr lang="en-US">
                <a:latin typeface="Univers LT 55" pitchFamily="2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latin typeface="Univers LT 55" pitchFamily="2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dirty="0" smtClean="0"/>
              <a:t>Bullet slide </a:t>
            </a:r>
            <a:r>
              <a:rPr lang="en-US" dirty="0" err="1" smtClean="0"/>
              <a:t>example</a:t>
            </a:r>
            <a:r>
              <a:rPr lang="en-US" sz="1200" dirty="0" err="1" smtClean="0">
                <a:latin typeface="Arial Narrow" pitchFamily="34" charset="0"/>
                <a:cs typeface="Arial" charset="0"/>
              </a:rPr>
              <a:t>Technology</a:t>
            </a:r>
            <a:r>
              <a:rPr lang="en-US" sz="1200" dirty="0" smtClean="0">
                <a:latin typeface="Arial Narrow" pitchFamily="34" charset="0"/>
                <a:cs typeface="Arial" charset="0"/>
              </a:rPr>
              <a:t> has leveled the playing field among financial institutions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z="1200" dirty="0" smtClean="0">
                <a:latin typeface="Arial Narrow" pitchFamily="34" charset="0"/>
                <a:cs typeface="Arial" charset="0"/>
              </a:rPr>
              <a:t>Retention:  Multi-product relationships are more sticky.  to be Reduces attrition of snowbirds, business travelers, students and others who may be frequently out-of-market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z="1200" dirty="0" smtClean="0">
                <a:latin typeface="Arial Narrow" pitchFamily="34" charset="0"/>
                <a:cs typeface="Arial" charset="0"/>
              </a:rPr>
              <a:t>Economics:  Manages pressure on staffing, hours, and branch footprint, potentially less expensive than brick-and-mortar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z="1200" dirty="0" smtClean="0">
                <a:latin typeface="Arial Narrow" pitchFamily="34" charset="0"/>
                <a:cs typeface="Arial" charset="0"/>
              </a:rPr>
              <a:t>Resilience:  Provides a viable short-term workaround to outages in other key systems, supporting effective DR</a:t>
            </a:r>
            <a:endParaRPr lang="en-US" dirty="0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8E6E88-64E2-46CC-9040-101684B6273E}" type="slidenum">
              <a:rPr lang="en-US">
                <a:latin typeface="Univers LT 55" pitchFamily="2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latin typeface="Univers LT 55" pitchFamily="2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dirty="0" smtClean="0"/>
              <a:t>Bullet slide </a:t>
            </a:r>
            <a:r>
              <a:rPr lang="en-US" dirty="0" err="1" smtClean="0"/>
              <a:t>example</a:t>
            </a:r>
            <a:r>
              <a:rPr lang="en-US" sz="1200" dirty="0" err="1" smtClean="0">
                <a:latin typeface="Arial Narrow" pitchFamily="34" charset="0"/>
                <a:cs typeface="Arial" charset="0"/>
              </a:rPr>
              <a:t>Technology</a:t>
            </a:r>
            <a:r>
              <a:rPr lang="en-US" sz="1200" dirty="0" smtClean="0">
                <a:latin typeface="Arial Narrow" pitchFamily="34" charset="0"/>
                <a:cs typeface="Arial" charset="0"/>
              </a:rPr>
              <a:t> has leveled the playing field among financial institutions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z="1200" dirty="0" smtClean="0">
                <a:latin typeface="Arial Narrow" pitchFamily="34" charset="0"/>
                <a:cs typeface="Arial" charset="0"/>
              </a:rPr>
              <a:t>Retention:  Multi-product relationships are more sticky.  to be Reduces attrition of snowbirds, business travelers, students and others who may be frequently out-of-market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z="1200" dirty="0" smtClean="0">
                <a:latin typeface="Arial Narrow" pitchFamily="34" charset="0"/>
                <a:cs typeface="Arial" charset="0"/>
              </a:rPr>
              <a:t>Economics:  Manages pressure on staffing, hours, and branch footprint, potentially less expensive than brick-and-mortar</a:t>
            </a:r>
          </a:p>
          <a:p>
            <a:pPr fontAlgn="base">
              <a:spcAft>
                <a:spcPct val="0"/>
              </a:spcAft>
              <a:buFont typeface="Arial" charset="0"/>
              <a:buChar char="•"/>
            </a:pPr>
            <a:r>
              <a:rPr lang="en-US" sz="1200" dirty="0" smtClean="0">
                <a:latin typeface="Arial Narrow" pitchFamily="34" charset="0"/>
                <a:cs typeface="Arial" charset="0"/>
              </a:rPr>
              <a:t>Resilience:  Provides a viable short-term workaround to outages in other key systems, supporting effective DR</a:t>
            </a:r>
            <a:endParaRPr lang="en-US" dirty="0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8E6E88-64E2-46CC-9040-101684B6273E}" type="slidenum">
              <a:rPr lang="en-US">
                <a:latin typeface="Univers LT 55" pitchFamily="2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latin typeface="Univers LT 55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52425" y="1730502"/>
            <a:ext cx="8486775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44987" y="908304"/>
            <a:ext cx="8275320" cy="82296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9" name="Group 16"/>
          <p:cNvGrpSpPr>
            <a:grpSpLocks noChangeAspect="1"/>
          </p:cNvGrpSpPr>
          <p:nvPr userDrawn="1"/>
        </p:nvGrpSpPr>
        <p:grpSpPr>
          <a:xfrm>
            <a:off x="5879404" y="5061546"/>
            <a:ext cx="2917641" cy="1463040"/>
            <a:chOff x="4567238" y="4160838"/>
            <a:chExt cx="3840162" cy="1925637"/>
          </a:xfrm>
          <a:solidFill>
            <a:schemeClr val="bg1"/>
          </a:solidFill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8161338" y="5826125"/>
              <a:ext cx="246062" cy="2397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7434263" y="4733925"/>
              <a:ext cx="746125" cy="1331912"/>
            </a:xfrm>
            <a:custGeom>
              <a:avLst/>
              <a:gdLst>
                <a:gd name="T0" fmla="*/ 147 w 470"/>
                <a:gd name="T1" fmla="*/ 0 h 839"/>
                <a:gd name="T2" fmla="*/ 239 w 470"/>
                <a:gd name="T3" fmla="*/ 688 h 839"/>
                <a:gd name="T4" fmla="*/ 327 w 470"/>
                <a:gd name="T5" fmla="*/ 0 h 839"/>
                <a:gd name="T6" fmla="*/ 470 w 470"/>
                <a:gd name="T7" fmla="*/ 0 h 839"/>
                <a:gd name="T8" fmla="*/ 340 w 470"/>
                <a:gd name="T9" fmla="*/ 839 h 839"/>
                <a:gd name="T10" fmla="*/ 134 w 470"/>
                <a:gd name="T11" fmla="*/ 839 h 839"/>
                <a:gd name="T12" fmla="*/ 0 w 470"/>
                <a:gd name="T13" fmla="*/ 0 h 839"/>
                <a:gd name="T14" fmla="*/ 147 w 470"/>
                <a:gd name="T15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0" h="839">
                  <a:moveTo>
                    <a:pt x="147" y="0"/>
                  </a:moveTo>
                  <a:lnTo>
                    <a:pt x="239" y="688"/>
                  </a:lnTo>
                  <a:lnTo>
                    <a:pt x="327" y="0"/>
                  </a:lnTo>
                  <a:lnTo>
                    <a:pt x="470" y="0"/>
                  </a:lnTo>
                  <a:lnTo>
                    <a:pt x="340" y="839"/>
                  </a:lnTo>
                  <a:lnTo>
                    <a:pt x="134" y="839"/>
                  </a:lnTo>
                  <a:lnTo>
                    <a:pt x="0" y="0"/>
                  </a:lnTo>
                  <a:lnTo>
                    <a:pt x="1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4567238" y="4160838"/>
              <a:ext cx="506412" cy="1905000"/>
            </a:xfrm>
            <a:custGeom>
              <a:avLst/>
              <a:gdLst>
                <a:gd name="T0" fmla="*/ 80 w 319"/>
                <a:gd name="T1" fmla="*/ 361 h 1200"/>
                <a:gd name="T2" fmla="*/ 0 w 319"/>
                <a:gd name="T3" fmla="*/ 361 h 1200"/>
                <a:gd name="T4" fmla="*/ 0 w 319"/>
                <a:gd name="T5" fmla="*/ 470 h 1200"/>
                <a:gd name="T6" fmla="*/ 80 w 319"/>
                <a:gd name="T7" fmla="*/ 470 h 1200"/>
                <a:gd name="T8" fmla="*/ 80 w 319"/>
                <a:gd name="T9" fmla="*/ 1200 h 1200"/>
                <a:gd name="T10" fmla="*/ 218 w 319"/>
                <a:gd name="T11" fmla="*/ 1200 h 1200"/>
                <a:gd name="T12" fmla="*/ 218 w 319"/>
                <a:gd name="T13" fmla="*/ 470 h 1200"/>
                <a:gd name="T14" fmla="*/ 319 w 319"/>
                <a:gd name="T15" fmla="*/ 470 h 1200"/>
                <a:gd name="T16" fmla="*/ 319 w 319"/>
                <a:gd name="T17" fmla="*/ 361 h 1200"/>
                <a:gd name="T18" fmla="*/ 218 w 319"/>
                <a:gd name="T19" fmla="*/ 361 h 1200"/>
                <a:gd name="T20" fmla="*/ 218 w 319"/>
                <a:gd name="T21" fmla="*/ 189 h 1200"/>
                <a:gd name="T22" fmla="*/ 218 w 319"/>
                <a:gd name="T23" fmla="*/ 189 h 1200"/>
                <a:gd name="T24" fmla="*/ 223 w 319"/>
                <a:gd name="T25" fmla="*/ 155 h 1200"/>
                <a:gd name="T26" fmla="*/ 227 w 319"/>
                <a:gd name="T27" fmla="*/ 143 h 1200"/>
                <a:gd name="T28" fmla="*/ 235 w 319"/>
                <a:gd name="T29" fmla="*/ 130 h 1200"/>
                <a:gd name="T30" fmla="*/ 235 w 319"/>
                <a:gd name="T31" fmla="*/ 130 h 1200"/>
                <a:gd name="T32" fmla="*/ 248 w 319"/>
                <a:gd name="T33" fmla="*/ 122 h 1200"/>
                <a:gd name="T34" fmla="*/ 260 w 319"/>
                <a:gd name="T35" fmla="*/ 118 h 1200"/>
                <a:gd name="T36" fmla="*/ 273 w 319"/>
                <a:gd name="T37" fmla="*/ 113 h 1200"/>
                <a:gd name="T38" fmla="*/ 294 w 319"/>
                <a:gd name="T39" fmla="*/ 113 h 1200"/>
                <a:gd name="T40" fmla="*/ 319 w 319"/>
                <a:gd name="T41" fmla="*/ 113 h 1200"/>
                <a:gd name="T42" fmla="*/ 319 w 319"/>
                <a:gd name="T43" fmla="*/ 0 h 1200"/>
                <a:gd name="T44" fmla="*/ 265 w 319"/>
                <a:gd name="T45" fmla="*/ 0 h 1200"/>
                <a:gd name="T46" fmla="*/ 265 w 319"/>
                <a:gd name="T47" fmla="*/ 0 h 1200"/>
                <a:gd name="T48" fmla="*/ 223 w 319"/>
                <a:gd name="T49" fmla="*/ 0 h 1200"/>
                <a:gd name="T50" fmla="*/ 181 w 319"/>
                <a:gd name="T51" fmla="*/ 8 h 1200"/>
                <a:gd name="T52" fmla="*/ 143 w 319"/>
                <a:gd name="T53" fmla="*/ 21 h 1200"/>
                <a:gd name="T54" fmla="*/ 130 w 319"/>
                <a:gd name="T55" fmla="*/ 29 h 1200"/>
                <a:gd name="T56" fmla="*/ 118 w 319"/>
                <a:gd name="T57" fmla="*/ 38 h 1200"/>
                <a:gd name="T58" fmla="*/ 118 w 319"/>
                <a:gd name="T59" fmla="*/ 38 h 1200"/>
                <a:gd name="T60" fmla="*/ 97 w 319"/>
                <a:gd name="T61" fmla="*/ 63 h 1200"/>
                <a:gd name="T62" fmla="*/ 88 w 319"/>
                <a:gd name="T63" fmla="*/ 92 h 1200"/>
                <a:gd name="T64" fmla="*/ 80 w 319"/>
                <a:gd name="T65" fmla="*/ 126 h 1200"/>
                <a:gd name="T66" fmla="*/ 80 w 319"/>
                <a:gd name="T67" fmla="*/ 168 h 1200"/>
                <a:gd name="T68" fmla="*/ 80 w 319"/>
                <a:gd name="T69" fmla="*/ 361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9" h="1200">
                  <a:moveTo>
                    <a:pt x="80" y="361"/>
                  </a:moveTo>
                  <a:lnTo>
                    <a:pt x="0" y="361"/>
                  </a:lnTo>
                  <a:lnTo>
                    <a:pt x="0" y="470"/>
                  </a:lnTo>
                  <a:lnTo>
                    <a:pt x="80" y="470"/>
                  </a:lnTo>
                  <a:lnTo>
                    <a:pt x="80" y="1200"/>
                  </a:lnTo>
                  <a:lnTo>
                    <a:pt x="218" y="1200"/>
                  </a:lnTo>
                  <a:lnTo>
                    <a:pt x="218" y="470"/>
                  </a:lnTo>
                  <a:lnTo>
                    <a:pt x="319" y="470"/>
                  </a:lnTo>
                  <a:lnTo>
                    <a:pt x="319" y="361"/>
                  </a:lnTo>
                  <a:lnTo>
                    <a:pt x="218" y="361"/>
                  </a:lnTo>
                  <a:lnTo>
                    <a:pt x="218" y="189"/>
                  </a:lnTo>
                  <a:lnTo>
                    <a:pt x="218" y="189"/>
                  </a:lnTo>
                  <a:lnTo>
                    <a:pt x="223" y="155"/>
                  </a:lnTo>
                  <a:lnTo>
                    <a:pt x="227" y="143"/>
                  </a:lnTo>
                  <a:lnTo>
                    <a:pt x="235" y="130"/>
                  </a:lnTo>
                  <a:lnTo>
                    <a:pt x="235" y="130"/>
                  </a:lnTo>
                  <a:lnTo>
                    <a:pt x="248" y="122"/>
                  </a:lnTo>
                  <a:lnTo>
                    <a:pt x="260" y="118"/>
                  </a:lnTo>
                  <a:lnTo>
                    <a:pt x="273" y="113"/>
                  </a:lnTo>
                  <a:lnTo>
                    <a:pt x="294" y="113"/>
                  </a:lnTo>
                  <a:lnTo>
                    <a:pt x="319" y="113"/>
                  </a:lnTo>
                  <a:lnTo>
                    <a:pt x="319" y="0"/>
                  </a:lnTo>
                  <a:lnTo>
                    <a:pt x="265" y="0"/>
                  </a:lnTo>
                  <a:lnTo>
                    <a:pt x="265" y="0"/>
                  </a:lnTo>
                  <a:lnTo>
                    <a:pt x="223" y="0"/>
                  </a:lnTo>
                  <a:lnTo>
                    <a:pt x="181" y="8"/>
                  </a:lnTo>
                  <a:lnTo>
                    <a:pt x="143" y="21"/>
                  </a:lnTo>
                  <a:lnTo>
                    <a:pt x="130" y="29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97" y="63"/>
                  </a:lnTo>
                  <a:lnTo>
                    <a:pt x="88" y="92"/>
                  </a:lnTo>
                  <a:lnTo>
                    <a:pt x="80" y="126"/>
                  </a:lnTo>
                  <a:lnTo>
                    <a:pt x="80" y="168"/>
                  </a:lnTo>
                  <a:lnTo>
                    <a:pt x="8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5140325" y="4733925"/>
              <a:ext cx="220662" cy="13319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5" name="Freeform 9"/>
            <p:cNvSpPr>
              <a:spLocks noEditPoints="1"/>
            </p:cNvSpPr>
            <p:nvPr/>
          </p:nvSpPr>
          <p:spPr bwMode="auto">
            <a:xfrm>
              <a:off x="6167438" y="4721225"/>
              <a:ext cx="685800" cy="1365250"/>
            </a:xfrm>
            <a:custGeom>
              <a:avLst/>
              <a:gdLst>
                <a:gd name="T0" fmla="*/ 432 w 432"/>
                <a:gd name="T1" fmla="*/ 474 h 860"/>
                <a:gd name="T2" fmla="*/ 432 w 432"/>
                <a:gd name="T3" fmla="*/ 218 h 860"/>
                <a:gd name="T4" fmla="*/ 416 w 432"/>
                <a:gd name="T5" fmla="*/ 117 h 860"/>
                <a:gd name="T6" fmla="*/ 374 w 432"/>
                <a:gd name="T7" fmla="*/ 50 h 860"/>
                <a:gd name="T8" fmla="*/ 306 w 432"/>
                <a:gd name="T9" fmla="*/ 8 h 860"/>
                <a:gd name="T10" fmla="*/ 214 w 432"/>
                <a:gd name="T11" fmla="*/ 0 h 860"/>
                <a:gd name="T12" fmla="*/ 164 w 432"/>
                <a:gd name="T13" fmla="*/ 0 h 860"/>
                <a:gd name="T14" fmla="*/ 80 w 432"/>
                <a:gd name="T15" fmla="*/ 25 h 860"/>
                <a:gd name="T16" fmla="*/ 29 w 432"/>
                <a:gd name="T17" fmla="*/ 79 h 860"/>
                <a:gd name="T18" fmla="*/ 0 w 432"/>
                <a:gd name="T19" fmla="*/ 163 h 860"/>
                <a:gd name="T20" fmla="*/ 0 w 432"/>
                <a:gd name="T21" fmla="*/ 642 h 860"/>
                <a:gd name="T22" fmla="*/ 4 w 432"/>
                <a:gd name="T23" fmla="*/ 692 h 860"/>
                <a:gd name="T24" fmla="*/ 34 w 432"/>
                <a:gd name="T25" fmla="*/ 776 h 860"/>
                <a:gd name="T26" fmla="*/ 88 w 432"/>
                <a:gd name="T27" fmla="*/ 831 h 860"/>
                <a:gd name="T28" fmla="*/ 168 w 432"/>
                <a:gd name="T29" fmla="*/ 856 h 860"/>
                <a:gd name="T30" fmla="*/ 214 w 432"/>
                <a:gd name="T31" fmla="*/ 860 h 860"/>
                <a:gd name="T32" fmla="*/ 302 w 432"/>
                <a:gd name="T33" fmla="*/ 847 h 860"/>
                <a:gd name="T34" fmla="*/ 369 w 432"/>
                <a:gd name="T35" fmla="*/ 810 h 860"/>
                <a:gd name="T36" fmla="*/ 416 w 432"/>
                <a:gd name="T37" fmla="*/ 742 h 860"/>
                <a:gd name="T38" fmla="*/ 432 w 432"/>
                <a:gd name="T39" fmla="*/ 642 h 860"/>
                <a:gd name="T40" fmla="*/ 294 w 432"/>
                <a:gd name="T41" fmla="*/ 575 h 860"/>
                <a:gd name="T42" fmla="*/ 298 w 432"/>
                <a:gd name="T43" fmla="*/ 654 h 860"/>
                <a:gd name="T44" fmla="*/ 285 w 432"/>
                <a:gd name="T45" fmla="*/ 713 h 860"/>
                <a:gd name="T46" fmla="*/ 269 w 432"/>
                <a:gd name="T47" fmla="*/ 738 h 860"/>
                <a:gd name="T48" fmla="*/ 239 w 432"/>
                <a:gd name="T49" fmla="*/ 751 h 860"/>
                <a:gd name="T50" fmla="*/ 218 w 432"/>
                <a:gd name="T51" fmla="*/ 751 h 860"/>
                <a:gd name="T52" fmla="*/ 181 w 432"/>
                <a:gd name="T53" fmla="*/ 747 h 860"/>
                <a:gd name="T54" fmla="*/ 155 w 432"/>
                <a:gd name="T55" fmla="*/ 726 h 860"/>
                <a:gd name="T56" fmla="*/ 143 w 432"/>
                <a:gd name="T57" fmla="*/ 696 h 860"/>
                <a:gd name="T58" fmla="*/ 139 w 432"/>
                <a:gd name="T59" fmla="*/ 474 h 860"/>
                <a:gd name="T60" fmla="*/ 139 w 432"/>
                <a:gd name="T61" fmla="*/ 188 h 860"/>
                <a:gd name="T62" fmla="*/ 147 w 432"/>
                <a:gd name="T63" fmla="*/ 138 h 860"/>
                <a:gd name="T64" fmla="*/ 164 w 432"/>
                <a:gd name="T65" fmla="*/ 109 h 860"/>
                <a:gd name="T66" fmla="*/ 193 w 432"/>
                <a:gd name="T67" fmla="*/ 92 h 860"/>
                <a:gd name="T68" fmla="*/ 218 w 432"/>
                <a:gd name="T69" fmla="*/ 92 h 860"/>
                <a:gd name="T70" fmla="*/ 256 w 432"/>
                <a:gd name="T71" fmla="*/ 100 h 860"/>
                <a:gd name="T72" fmla="*/ 281 w 432"/>
                <a:gd name="T73" fmla="*/ 121 h 860"/>
                <a:gd name="T74" fmla="*/ 294 w 432"/>
                <a:gd name="T75" fmla="*/ 155 h 860"/>
                <a:gd name="T76" fmla="*/ 294 w 432"/>
                <a:gd name="T77" fmla="*/ 361 h 860"/>
                <a:gd name="T78" fmla="*/ 139 w 432"/>
                <a:gd name="T79" fmla="*/ 188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2" h="860">
                  <a:moveTo>
                    <a:pt x="139" y="474"/>
                  </a:moveTo>
                  <a:lnTo>
                    <a:pt x="432" y="474"/>
                  </a:lnTo>
                  <a:lnTo>
                    <a:pt x="432" y="218"/>
                  </a:lnTo>
                  <a:lnTo>
                    <a:pt x="432" y="218"/>
                  </a:lnTo>
                  <a:lnTo>
                    <a:pt x="428" y="163"/>
                  </a:lnTo>
                  <a:lnTo>
                    <a:pt x="416" y="117"/>
                  </a:lnTo>
                  <a:lnTo>
                    <a:pt x="399" y="79"/>
                  </a:lnTo>
                  <a:lnTo>
                    <a:pt x="374" y="50"/>
                  </a:lnTo>
                  <a:lnTo>
                    <a:pt x="344" y="25"/>
                  </a:lnTo>
                  <a:lnTo>
                    <a:pt x="306" y="8"/>
                  </a:lnTo>
                  <a:lnTo>
                    <a:pt x="264" y="0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164" y="0"/>
                  </a:lnTo>
                  <a:lnTo>
                    <a:pt x="118" y="8"/>
                  </a:lnTo>
                  <a:lnTo>
                    <a:pt x="80" y="25"/>
                  </a:lnTo>
                  <a:lnTo>
                    <a:pt x="50" y="50"/>
                  </a:lnTo>
                  <a:lnTo>
                    <a:pt x="29" y="79"/>
                  </a:lnTo>
                  <a:lnTo>
                    <a:pt x="13" y="117"/>
                  </a:lnTo>
                  <a:lnTo>
                    <a:pt x="0" y="163"/>
                  </a:lnTo>
                  <a:lnTo>
                    <a:pt x="0" y="218"/>
                  </a:lnTo>
                  <a:lnTo>
                    <a:pt x="0" y="642"/>
                  </a:lnTo>
                  <a:lnTo>
                    <a:pt x="0" y="642"/>
                  </a:lnTo>
                  <a:lnTo>
                    <a:pt x="4" y="692"/>
                  </a:lnTo>
                  <a:lnTo>
                    <a:pt x="13" y="738"/>
                  </a:lnTo>
                  <a:lnTo>
                    <a:pt x="34" y="776"/>
                  </a:lnTo>
                  <a:lnTo>
                    <a:pt x="59" y="805"/>
                  </a:lnTo>
                  <a:lnTo>
                    <a:pt x="88" y="831"/>
                  </a:lnTo>
                  <a:lnTo>
                    <a:pt x="126" y="847"/>
                  </a:lnTo>
                  <a:lnTo>
                    <a:pt x="168" y="856"/>
                  </a:lnTo>
                  <a:lnTo>
                    <a:pt x="214" y="860"/>
                  </a:lnTo>
                  <a:lnTo>
                    <a:pt x="214" y="860"/>
                  </a:lnTo>
                  <a:lnTo>
                    <a:pt x="260" y="856"/>
                  </a:lnTo>
                  <a:lnTo>
                    <a:pt x="302" y="847"/>
                  </a:lnTo>
                  <a:lnTo>
                    <a:pt x="340" y="831"/>
                  </a:lnTo>
                  <a:lnTo>
                    <a:pt x="369" y="810"/>
                  </a:lnTo>
                  <a:lnTo>
                    <a:pt x="395" y="780"/>
                  </a:lnTo>
                  <a:lnTo>
                    <a:pt x="416" y="742"/>
                  </a:lnTo>
                  <a:lnTo>
                    <a:pt x="428" y="696"/>
                  </a:lnTo>
                  <a:lnTo>
                    <a:pt x="432" y="642"/>
                  </a:lnTo>
                  <a:lnTo>
                    <a:pt x="432" y="575"/>
                  </a:lnTo>
                  <a:lnTo>
                    <a:pt x="294" y="575"/>
                  </a:lnTo>
                  <a:lnTo>
                    <a:pt x="298" y="654"/>
                  </a:lnTo>
                  <a:lnTo>
                    <a:pt x="298" y="654"/>
                  </a:lnTo>
                  <a:lnTo>
                    <a:pt x="294" y="696"/>
                  </a:lnTo>
                  <a:lnTo>
                    <a:pt x="285" y="713"/>
                  </a:lnTo>
                  <a:lnTo>
                    <a:pt x="277" y="726"/>
                  </a:lnTo>
                  <a:lnTo>
                    <a:pt x="269" y="738"/>
                  </a:lnTo>
                  <a:lnTo>
                    <a:pt x="252" y="747"/>
                  </a:lnTo>
                  <a:lnTo>
                    <a:pt x="239" y="751"/>
                  </a:lnTo>
                  <a:lnTo>
                    <a:pt x="218" y="751"/>
                  </a:lnTo>
                  <a:lnTo>
                    <a:pt x="218" y="751"/>
                  </a:lnTo>
                  <a:lnTo>
                    <a:pt x="197" y="751"/>
                  </a:lnTo>
                  <a:lnTo>
                    <a:pt x="181" y="747"/>
                  </a:lnTo>
                  <a:lnTo>
                    <a:pt x="168" y="738"/>
                  </a:lnTo>
                  <a:lnTo>
                    <a:pt x="155" y="726"/>
                  </a:lnTo>
                  <a:lnTo>
                    <a:pt x="147" y="713"/>
                  </a:lnTo>
                  <a:lnTo>
                    <a:pt x="143" y="696"/>
                  </a:lnTo>
                  <a:lnTo>
                    <a:pt x="139" y="654"/>
                  </a:lnTo>
                  <a:lnTo>
                    <a:pt x="139" y="474"/>
                  </a:lnTo>
                  <a:close/>
                  <a:moveTo>
                    <a:pt x="139" y="188"/>
                  </a:moveTo>
                  <a:lnTo>
                    <a:pt x="139" y="188"/>
                  </a:lnTo>
                  <a:lnTo>
                    <a:pt x="143" y="155"/>
                  </a:lnTo>
                  <a:lnTo>
                    <a:pt x="147" y="138"/>
                  </a:lnTo>
                  <a:lnTo>
                    <a:pt x="155" y="121"/>
                  </a:lnTo>
                  <a:lnTo>
                    <a:pt x="164" y="109"/>
                  </a:lnTo>
                  <a:lnTo>
                    <a:pt x="176" y="100"/>
                  </a:lnTo>
                  <a:lnTo>
                    <a:pt x="193" y="92"/>
                  </a:lnTo>
                  <a:lnTo>
                    <a:pt x="218" y="92"/>
                  </a:lnTo>
                  <a:lnTo>
                    <a:pt x="218" y="92"/>
                  </a:lnTo>
                  <a:lnTo>
                    <a:pt x="239" y="92"/>
                  </a:lnTo>
                  <a:lnTo>
                    <a:pt x="256" y="100"/>
                  </a:lnTo>
                  <a:lnTo>
                    <a:pt x="269" y="109"/>
                  </a:lnTo>
                  <a:lnTo>
                    <a:pt x="281" y="121"/>
                  </a:lnTo>
                  <a:lnTo>
                    <a:pt x="290" y="138"/>
                  </a:lnTo>
                  <a:lnTo>
                    <a:pt x="294" y="155"/>
                  </a:lnTo>
                  <a:lnTo>
                    <a:pt x="294" y="188"/>
                  </a:lnTo>
                  <a:lnTo>
                    <a:pt x="294" y="361"/>
                  </a:lnTo>
                  <a:lnTo>
                    <a:pt x="139" y="361"/>
                  </a:lnTo>
                  <a:lnTo>
                    <a:pt x="139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5446713" y="4721225"/>
              <a:ext cx="647700" cy="1365250"/>
            </a:xfrm>
            <a:custGeom>
              <a:avLst/>
              <a:gdLst>
                <a:gd name="T0" fmla="*/ 261 w 408"/>
                <a:gd name="T1" fmla="*/ 369 h 860"/>
                <a:gd name="T2" fmla="*/ 181 w 408"/>
                <a:gd name="T3" fmla="*/ 293 h 860"/>
                <a:gd name="T4" fmla="*/ 156 w 408"/>
                <a:gd name="T5" fmla="*/ 256 h 860"/>
                <a:gd name="T6" fmla="*/ 147 w 408"/>
                <a:gd name="T7" fmla="*/ 197 h 860"/>
                <a:gd name="T8" fmla="*/ 147 w 408"/>
                <a:gd name="T9" fmla="*/ 155 h 860"/>
                <a:gd name="T10" fmla="*/ 156 w 408"/>
                <a:gd name="T11" fmla="*/ 125 h 860"/>
                <a:gd name="T12" fmla="*/ 173 w 408"/>
                <a:gd name="T13" fmla="*/ 109 h 860"/>
                <a:gd name="T14" fmla="*/ 206 w 408"/>
                <a:gd name="T15" fmla="*/ 100 h 860"/>
                <a:gd name="T16" fmla="*/ 223 w 408"/>
                <a:gd name="T17" fmla="*/ 104 h 860"/>
                <a:gd name="T18" fmla="*/ 248 w 408"/>
                <a:gd name="T19" fmla="*/ 117 h 860"/>
                <a:gd name="T20" fmla="*/ 261 w 408"/>
                <a:gd name="T21" fmla="*/ 142 h 860"/>
                <a:gd name="T22" fmla="*/ 265 w 408"/>
                <a:gd name="T23" fmla="*/ 197 h 860"/>
                <a:gd name="T24" fmla="*/ 399 w 408"/>
                <a:gd name="T25" fmla="*/ 277 h 860"/>
                <a:gd name="T26" fmla="*/ 399 w 408"/>
                <a:gd name="T27" fmla="*/ 146 h 860"/>
                <a:gd name="T28" fmla="*/ 387 w 408"/>
                <a:gd name="T29" fmla="*/ 84 h 860"/>
                <a:gd name="T30" fmla="*/ 345 w 408"/>
                <a:gd name="T31" fmla="*/ 37 h 860"/>
                <a:gd name="T32" fmla="*/ 282 w 408"/>
                <a:gd name="T33" fmla="*/ 8 h 860"/>
                <a:gd name="T34" fmla="*/ 202 w 408"/>
                <a:gd name="T35" fmla="*/ 0 h 860"/>
                <a:gd name="T36" fmla="*/ 160 w 408"/>
                <a:gd name="T37" fmla="*/ 0 h 860"/>
                <a:gd name="T38" fmla="*/ 89 w 408"/>
                <a:gd name="T39" fmla="*/ 21 h 860"/>
                <a:gd name="T40" fmla="*/ 38 w 408"/>
                <a:gd name="T41" fmla="*/ 63 h 860"/>
                <a:gd name="T42" fmla="*/ 9 w 408"/>
                <a:gd name="T43" fmla="*/ 142 h 860"/>
                <a:gd name="T44" fmla="*/ 5 w 408"/>
                <a:gd name="T45" fmla="*/ 197 h 860"/>
                <a:gd name="T46" fmla="*/ 5 w 408"/>
                <a:gd name="T47" fmla="*/ 214 h 860"/>
                <a:gd name="T48" fmla="*/ 13 w 408"/>
                <a:gd name="T49" fmla="*/ 281 h 860"/>
                <a:gd name="T50" fmla="*/ 34 w 408"/>
                <a:gd name="T51" fmla="*/ 340 h 860"/>
                <a:gd name="T52" fmla="*/ 89 w 408"/>
                <a:gd name="T53" fmla="*/ 411 h 860"/>
                <a:gd name="T54" fmla="*/ 164 w 408"/>
                <a:gd name="T55" fmla="*/ 478 h 860"/>
                <a:gd name="T56" fmla="*/ 219 w 408"/>
                <a:gd name="T57" fmla="*/ 524 h 860"/>
                <a:gd name="T58" fmla="*/ 248 w 408"/>
                <a:gd name="T59" fmla="*/ 562 h 860"/>
                <a:gd name="T60" fmla="*/ 265 w 408"/>
                <a:gd name="T61" fmla="*/ 600 h 860"/>
                <a:gd name="T62" fmla="*/ 265 w 408"/>
                <a:gd name="T63" fmla="*/ 654 h 860"/>
                <a:gd name="T64" fmla="*/ 261 w 408"/>
                <a:gd name="T65" fmla="*/ 713 h 860"/>
                <a:gd name="T66" fmla="*/ 248 w 408"/>
                <a:gd name="T67" fmla="*/ 738 h 860"/>
                <a:gd name="T68" fmla="*/ 223 w 408"/>
                <a:gd name="T69" fmla="*/ 755 h 860"/>
                <a:gd name="T70" fmla="*/ 202 w 408"/>
                <a:gd name="T71" fmla="*/ 755 h 860"/>
                <a:gd name="T72" fmla="*/ 168 w 408"/>
                <a:gd name="T73" fmla="*/ 747 h 860"/>
                <a:gd name="T74" fmla="*/ 152 w 408"/>
                <a:gd name="T75" fmla="*/ 730 h 860"/>
                <a:gd name="T76" fmla="*/ 139 w 408"/>
                <a:gd name="T77" fmla="*/ 684 h 860"/>
                <a:gd name="T78" fmla="*/ 0 w 408"/>
                <a:gd name="T79" fmla="*/ 579 h 860"/>
                <a:gd name="T80" fmla="*/ 0 w 408"/>
                <a:gd name="T81" fmla="*/ 688 h 860"/>
                <a:gd name="T82" fmla="*/ 13 w 408"/>
                <a:gd name="T83" fmla="*/ 772 h 860"/>
                <a:gd name="T84" fmla="*/ 59 w 408"/>
                <a:gd name="T85" fmla="*/ 826 h 860"/>
                <a:gd name="T86" fmla="*/ 122 w 408"/>
                <a:gd name="T87" fmla="*/ 852 h 860"/>
                <a:gd name="T88" fmla="*/ 202 w 408"/>
                <a:gd name="T89" fmla="*/ 860 h 860"/>
                <a:gd name="T90" fmla="*/ 244 w 408"/>
                <a:gd name="T91" fmla="*/ 856 h 860"/>
                <a:gd name="T92" fmla="*/ 320 w 408"/>
                <a:gd name="T93" fmla="*/ 839 h 860"/>
                <a:gd name="T94" fmla="*/ 362 w 408"/>
                <a:gd name="T95" fmla="*/ 810 h 860"/>
                <a:gd name="T96" fmla="*/ 383 w 408"/>
                <a:gd name="T97" fmla="*/ 776 h 860"/>
                <a:gd name="T98" fmla="*/ 404 w 408"/>
                <a:gd name="T99" fmla="*/ 709 h 860"/>
                <a:gd name="T100" fmla="*/ 408 w 408"/>
                <a:gd name="T101" fmla="*/ 633 h 860"/>
                <a:gd name="T102" fmla="*/ 408 w 408"/>
                <a:gd name="T103" fmla="*/ 591 h 860"/>
                <a:gd name="T104" fmla="*/ 395 w 408"/>
                <a:gd name="T105" fmla="*/ 524 h 860"/>
                <a:gd name="T106" fmla="*/ 362 w 408"/>
                <a:gd name="T107" fmla="*/ 470 h 860"/>
                <a:gd name="T108" fmla="*/ 261 w 408"/>
                <a:gd name="T109" fmla="*/ 369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8" h="860">
                  <a:moveTo>
                    <a:pt x="261" y="369"/>
                  </a:moveTo>
                  <a:lnTo>
                    <a:pt x="261" y="369"/>
                  </a:lnTo>
                  <a:lnTo>
                    <a:pt x="198" y="314"/>
                  </a:lnTo>
                  <a:lnTo>
                    <a:pt x="181" y="293"/>
                  </a:lnTo>
                  <a:lnTo>
                    <a:pt x="164" y="272"/>
                  </a:lnTo>
                  <a:lnTo>
                    <a:pt x="156" y="256"/>
                  </a:lnTo>
                  <a:lnTo>
                    <a:pt x="152" y="239"/>
                  </a:lnTo>
                  <a:lnTo>
                    <a:pt x="147" y="197"/>
                  </a:lnTo>
                  <a:lnTo>
                    <a:pt x="147" y="197"/>
                  </a:lnTo>
                  <a:lnTo>
                    <a:pt x="147" y="155"/>
                  </a:lnTo>
                  <a:lnTo>
                    <a:pt x="152" y="142"/>
                  </a:lnTo>
                  <a:lnTo>
                    <a:pt x="156" y="125"/>
                  </a:lnTo>
                  <a:lnTo>
                    <a:pt x="164" y="117"/>
                  </a:lnTo>
                  <a:lnTo>
                    <a:pt x="173" y="109"/>
                  </a:lnTo>
                  <a:lnTo>
                    <a:pt x="185" y="104"/>
                  </a:lnTo>
                  <a:lnTo>
                    <a:pt x="206" y="100"/>
                  </a:lnTo>
                  <a:lnTo>
                    <a:pt x="206" y="100"/>
                  </a:lnTo>
                  <a:lnTo>
                    <a:pt x="223" y="104"/>
                  </a:lnTo>
                  <a:lnTo>
                    <a:pt x="236" y="109"/>
                  </a:lnTo>
                  <a:lnTo>
                    <a:pt x="248" y="117"/>
                  </a:lnTo>
                  <a:lnTo>
                    <a:pt x="252" y="125"/>
                  </a:lnTo>
                  <a:lnTo>
                    <a:pt x="261" y="142"/>
                  </a:lnTo>
                  <a:lnTo>
                    <a:pt x="261" y="155"/>
                  </a:lnTo>
                  <a:lnTo>
                    <a:pt x="265" y="197"/>
                  </a:lnTo>
                  <a:lnTo>
                    <a:pt x="265" y="277"/>
                  </a:lnTo>
                  <a:lnTo>
                    <a:pt x="399" y="277"/>
                  </a:lnTo>
                  <a:lnTo>
                    <a:pt x="399" y="146"/>
                  </a:lnTo>
                  <a:lnTo>
                    <a:pt x="399" y="146"/>
                  </a:lnTo>
                  <a:lnTo>
                    <a:pt x="395" y="113"/>
                  </a:lnTo>
                  <a:lnTo>
                    <a:pt x="387" y="84"/>
                  </a:lnTo>
                  <a:lnTo>
                    <a:pt x="370" y="58"/>
                  </a:lnTo>
                  <a:lnTo>
                    <a:pt x="345" y="37"/>
                  </a:lnTo>
                  <a:lnTo>
                    <a:pt x="315" y="21"/>
                  </a:lnTo>
                  <a:lnTo>
                    <a:pt x="282" y="8"/>
                  </a:lnTo>
                  <a:lnTo>
                    <a:pt x="244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160" y="0"/>
                  </a:lnTo>
                  <a:lnTo>
                    <a:pt x="122" y="8"/>
                  </a:lnTo>
                  <a:lnTo>
                    <a:pt x="89" y="21"/>
                  </a:lnTo>
                  <a:lnTo>
                    <a:pt x="59" y="37"/>
                  </a:lnTo>
                  <a:lnTo>
                    <a:pt x="38" y="63"/>
                  </a:lnTo>
                  <a:lnTo>
                    <a:pt x="21" y="96"/>
                  </a:lnTo>
                  <a:lnTo>
                    <a:pt x="9" y="142"/>
                  </a:lnTo>
                  <a:lnTo>
                    <a:pt x="5" y="197"/>
                  </a:lnTo>
                  <a:lnTo>
                    <a:pt x="5" y="197"/>
                  </a:lnTo>
                  <a:lnTo>
                    <a:pt x="5" y="214"/>
                  </a:lnTo>
                  <a:lnTo>
                    <a:pt x="5" y="214"/>
                  </a:lnTo>
                  <a:lnTo>
                    <a:pt x="9" y="256"/>
                  </a:lnTo>
                  <a:lnTo>
                    <a:pt x="13" y="281"/>
                  </a:lnTo>
                  <a:lnTo>
                    <a:pt x="21" y="310"/>
                  </a:lnTo>
                  <a:lnTo>
                    <a:pt x="34" y="340"/>
                  </a:lnTo>
                  <a:lnTo>
                    <a:pt x="59" y="373"/>
                  </a:lnTo>
                  <a:lnTo>
                    <a:pt x="89" y="411"/>
                  </a:lnTo>
                  <a:lnTo>
                    <a:pt x="131" y="449"/>
                  </a:lnTo>
                  <a:lnTo>
                    <a:pt x="164" y="478"/>
                  </a:lnTo>
                  <a:lnTo>
                    <a:pt x="164" y="478"/>
                  </a:lnTo>
                  <a:lnTo>
                    <a:pt x="219" y="524"/>
                  </a:lnTo>
                  <a:lnTo>
                    <a:pt x="236" y="545"/>
                  </a:lnTo>
                  <a:lnTo>
                    <a:pt x="248" y="562"/>
                  </a:lnTo>
                  <a:lnTo>
                    <a:pt x="257" y="579"/>
                  </a:lnTo>
                  <a:lnTo>
                    <a:pt x="265" y="600"/>
                  </a:lnTo>
                  <a:lnTo>
                    <a:pt x="265" y="654"/>
                  </a:lnTo>
                  <a:lnTo>
                    <a:pt x="265" y="654"/>
                  </a:lnTo>
                  <a:lnTo>
                    <a:pt x="265" y="696"/>
                  </a:lnTo>
                  <a:lnTo>
                    <a:pt x="261" y="713"/>
                  </a:lnTo>
                  <a:lnTo>
                    <a:pt x="257" y="726"/>
                  </a:lnTo>
                  <a:lnTo>
                    <a:pt x="248" y="738"/>
                  </a:lnTo>
                  <a:lnTo>
                    <a:pt x="240" y="747"/>
                  </a:lnTo>
                  <a:lnTo>
                    <a:pt x="223" y="755"/>
                  </a:lnTo>
                  <a:lnTo>
                    <a:pt x="202" y="755"/>
                  </a:lnTo>
                  <a:lnTo>
                    <a:pt x="202" y="755"/>
                  </a:lnTo>
                  <a:lnTo>
                    <a:pt x="185" y="755"/>
                  </a:lnTo>
                  <a:lnTo>
                    <a:pt x="168" y="747"/>
                  </a:lnTo>
                  <a:lnTo>
                    <a:pt x="156" y="738"/>
                  </a:lnTo>
                  <a:lnTo>
                    <a:pt x="152" y="730"/>
                  </a:lnTo>
                  <a:lnTo>
                    <a:pt x="143" y="709"/>
                  </a:lnTo>
                  <a:lnTo>
                    <a:pt x="139" y="684"/>
                  </a:lnTo>
                  <a:lnTo>
                    <a:pt x="139" y="579"/>
                  </a:lnTo>
                  <a:lnTo>
                    <a:pt x="0" y="579"/>
                  </a:lnTo>
                  <a:lnTo>
                    <a:pt x="0" y="688"/>
                  </a:lnTo>
                  <a:lnTo>
                    <a:pt x="0" y="688"/>
                  </a:lnTo>
                  <a:lnTo>
                    <a:pt x="5" y="734"/>
                  </a:lnTo>
                  <a:lnTo>
                    <a:pt x="13" y="772"/>
                  </a:lnTo>
                  <a:lnTo>
                    <a:pt x="34" y="801"/>
                  </a:lnTo>
                  <a:lnTo>
                    <a:pt x="59" y="826"/>
                  </a:lnTo>
                  <a:lnTo>
                    <a:pt x="89" y="843"/>
                  </a:lnTo>
                  <a:lnTo>
                    <a:pt x="122" y="852"/>
                  </a:lnTo>
                  <a:lnTo>
                    <a:pt x="160" y="856"/>
                  </a:lnTo>
                  <a:lnTo>
                    <a:pt x="202" y="860"/>
                  </a:lnTo>
                  <a:lnTo>
                    <a:pt x="202" y="860"/>
                  </a:lnTo>
                  <a:lnTo>
                    <a:pt x="244" y="856"/>
                  </a:lnTo>
                  <a:lnTo>
                    <a:pt x="282" y="852"/>
                  </a:lnTo>
                  <a:lnTo>
                    <a:pt x="320" y="839"/>
                  </a:lnTo>
                  <a:lnTo>
                    <a:pt x="349" y="822"/>
                  </a:lnTo>
                  <a:lnTo>
                    <a:pt x="362" y="810"/>
                  </a:lnTo>
                  <a:lnTo>
                    <a:pt x="374" y="793"/>
                  </a:lnTo>
                  <a:lnTo>
                    <a:pt x="383" y="776"/>
                  </a:lnTo>
                  <a:lnTo>
                    <a:pt x="391" y="755"/>
                  </a:lnTo>
                  <a:lnTo>
                    <a:pt x="404" y="709"/>
                  </a:lnTo>
                  <a:lnTo>
                    <a:pt x="408" y="650"/>
                  </a:lnTo>
                  <a:lnTo>
                    <a:pt x="408" y="633"/>
                  </a:lnTo>
                  <a:lnTo>
                    <a:pt x="408" y="633"/>
                  </a:lnTo>
                  <a:lnTo>
                    <a:pt x="408" y="591"/>
                  </a:lnTo>
                  <a:lnTo>
                    <a:pt x="404" y="558"/>
                  </a:lnTo>
                  <a:lnTo>
                    <a:pt x="395" y="524"/>
                  </a:lnTo>
                  <a:lnTo>
                    <a:pt x="383" y="499"/>
                  </a:lnTo>
                  <a:lnTo>
                    <a:pt x="362" y="470"/>
                  </a:lnTo>
                  <a:lnTo>
                    <a:pt x="336" y="440"/>
                  </a:lnTo>
                  <a:lnTo>
                    <a:pt x="261" y="369"/>
                  </a:lnTo>
                  <a:lnTo>
                    <a:pt x="261" y="3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6946900" y="4721225"/>
              <a:ext cx="427037" cy="1344612"/>
            </a:xfrm>
            <a:custGeom>
              <a:avLst/>
              <a:gdLst>
                <a:gd name="T0" fmla="*/ 126 w 269"/>
                <a:gd name="T1" fmla="*/ 92 h 847"/>
                <a:gd name="T2" fmla="*/ 126 w 269"/>
                <a:gd name="T3" fmla="*/ 8 h 847"/>
                <a:gd name="T4" fmla="*/ 0 w 269"/>
                <a:gd name="T5" fmla="*/ 8 h 847"/>
                <a:gd name="T6" fmla="*/ 0 w 269"/>
                <a:gd name="T7" fmla="*/ 847 h 847"/>
                <a:gd name="T8" fmla="*/ 139 w 269"/>
                <a:gd name="T9" fmla="*/ 847 h 847"/>
                <a:gd name="T10" fmla="*/ 139 w 269"/>
                <a:gd name="T11" fmla="*/ 264 h 847"/>
                <a:gd name="T12" fmla="*/ 139 w 269"/>
                <a:gd name="T13" fmla="*/ 264 h 847"/>
                <a:gd name="T14" fmla="*/ 139 w 269"/>
                <a:gd name="T15" fmla="*/ 230 h 847"/>
                <a:gd name="T16" fmla="*/ 147 w 269"/>
                <a:gd name="T17" fmla="*/ 205 h 847"/>
                <a:gd name="T18" fmla="*/ 160 w 269"/>
                <a:gd name="T19" fmla="*/ 184 h 847"/>
                <a:gd name="T20" fmla="*/ 177 w 269"/>
                <a:gd name="T21" fmla="*/ 167 h 847"/>
                <a:gd name="T22" fmla="*/ 177 w 269"/>
                <a:gd name="T23" fmla="*/ 167 h 847"/>
                <a:gd name="T24" fmla="*/ 198 w 269"/>
                <a:gd name="T25" fmla="*/ 159 h 847"/>
                <a:gd name="T26" fmla="*/ 219 w 269"/>
                <a:gd name="T27" fmla="*/ 151 h 847"/>
                <a:gd name="T28" fmla="*/ 244 w 269"/>
                <a:gd name="T29" fmla="*/ 146 h 847"/>
                <a:gd name="T30" fmla="*/ 269 w 269"/>
                <a:gd name="T31" fmla="*/ 146 h 847"/>
                <a:gd name="T32" fmla="*/ 269 w 269"/>
                <a:gd name="T33" fmla="*/ 0 h 847"/>
                <a:gd name="T34" fmla="*/ 269 w 269"/>
                <a:gd name="T35" fmla="*/ 0 h 847"/>
                <a:gd name="T36" fmla="*/ 223 w 269"/>
                <a:gd name="T37" fmla="*/ 4 h 847"/>
                <a:gd name="T38" fmla="*/ 202 w 269"/>
                <a:gd name="T39" fmla="*/ 8 h 847"/>
                <a:gd name="T40" fmla="*/ 185 w 269"/>
                <a:gd name="T41" fmla="*/ 16 h 847"/>
                <a:gd name="T42" fmla="*/ 172 w 269"/>
                <a:gd name="T43" fmla="*/ 29 h 847"/>
                <a:gd name="T44" fmla="*/ 156 w 269"/>
                <a:gd name="T45" fmla="*/ 46 h 847"/>
                <a:gd name="T46" fmla="*/ 143 w 269"/>
                <a:gd name="T47" fmla="*/ 67 h 847"/>
                <a:gd name="T48" fmla="*/ 130 w 269"/>
                <a:gd name="T49" fmla="*/ 92 h 847"/>
                <a:gd name="T50" fmla="*/ 126 w 269"/>
                <a:gd name="T51" fmla="*/ 92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9" h="847">
                  <a:moveTo>
                    <a:pt x="126" y="92"/>
                  </a:moveTo>
                  <a:lnTo>
                    <a:pt x="126" y="8"/>
                  </a:lnTo>
                  <a:lnTo>
                    <a:pt x="0" y="8"/>
                  </a:lnTo>
                  <a:lnTo>
                    <a:pt x="0" y="847"/>
                  </a:lnTo>
                  <a:lnTo>
                    <a:pt x="139" y="847"/>
                  </a:lnTo>
                  <a:lnTo>
                    <a:pt x="139" y="264"/>
                  </a:lnTo>
                  <a:lnTo>
                    <a:pt x="139" y="264"/>
                  </a:lnTo>
                  <a:lnTo>
                    <a:pt x="139" y="230"/>
                  </a:lnTo>
                  <a:lnTo>
                    <a:pt x="147" y="205"/>
                  </a:lnTo>
                  <a:lnTo>
                    <a:pt x="160" y="184"/>
                  </a:lnTo>
                  <a:lnTo>
                    <a:pt x="177" y="167"/>
                  </a:lnTo>
                  <a:lnTo>
                    <a:pt x="177" y="167"/>
                  </a:lnTo>
                  <a:lnTo>
                    <a:pt x="198" y="159"/>
                  </a:lnTo>
                  <a:lnTo>
                    <a:pt x="219" y="151"/>
                  </a:lnTo>
                  <a:lnTo>
                    <a:pt x="244" y="146"/>
                  </a:lnTo>
                  <a:lnTo>
                    <a:pt x="269" y="146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23" y="4"/>
                  </a:lnTo>
                  <a:lnTo>
                    <a:pt x="202" y="8"/>
                  </a:lnTo>
                  <a:lnTo>
                    <a:pt x="185" y="16"/>
                  </a:lnTo>
                  <a:lnTo>
                    <a:pt x="172" y="29"/>
                  </a:lnTo>
                  <a:lnTo>
                    <a:pt x="156" y="46"/>
                  </a:lnTo>
                  <a:lnTo>
                    <a:pt x="143" y="67"/>
                  </a:lnTo>
                  <a:lnTo>
                    <a:pt x="130" y="92"/>
                  </a:lnTo>
                  <a:lnTo>
                    <a:pt x="12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6" name="Content Placeholder 22"/>
          <p:cNvSpPr>
            <a:spLocks noGrp="1"/>
          </p:cNvSpPr>
          <p:nvPr>
            <p:ph sz="quarter" idx="11" hasCustomPrompt="1"/>
          </p:nvPr>
        </p:nvSpPr>
        <p:spPr>
          <a:xfrm>
            <a:off x="530352" y="2023872"/>
            <a:ext cx="8001000" cy="365646"/>
          </a:xfrm>
        </p:spPr>
        <p:txBody>
          <a:bodyPr>
            <a:noAutofit/>
          </a:bodyPr>
          <a:lstStyle>
            <a:lvl1pPr>
              <a:buNone/>
              <a:defRPr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Presenter Name (Arial 20pt Title Case)</a:t>
            </a:r>
          </a:p>
        </p:txBody>
      </p:sp>
      <p:sp>
        <p:nvSpPr>
          <p:cNvPr id="17" name="Content Placeholder 22"/>
          <p:cNvSpPr>
            <a:spLocks noGrp="1"/>
          </p:cNvSpPr>
          <p:nvPr>
            <p:ph sz="quarter" idx="12" hasCustomPrompt="1"/>
          </p:nvPr>
        </p:nvSpPr>
        <p:spPr>
          <a:xfrm>
            <a:off x="530352" y="2391934"/>
            <a:ext cx="8001000" cy="403026"/>
          </a:xfrm>
        </p:spPr>
        <p:txBody>
          <a:bodyPr>
            <a:noAutofit/>
          </a:bodyPr>
          <a:lstStyle>
            <a:lvl1pPr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Presenter Title (Arial 18pt Title Case)</a:t>
            </a:r>
          </a:p>
        </p:txBody>
      </p:sp>
      <p:sp>
        <p:nvSpPr>
          <p:cNvPr id="18" name="Content Placeholder 22"/>
          <p:cNvSpPr>
            <a:spLocks noGrp="1"/>
          </p:cNvSpPr>
          <p:nvPr>
            <p:ph sz="quarter" idx="13" hasCustomPrompt="1"/>
          </p:nvPr>
        </p:nvSpPr>
        <p:spPr>
          <a:xfrm>
            <a:off x="530352" y="3182689"/>
            <a:ext cx="8001000" cy="403026"/>
          </a:xfrm>
        </p:spPr>
        <p:txBody>
          <a:bodyPr>
            <a:noAutofit/>
          </a:bodyPr>
          <a:lstStyle>
            <a:lvl1pPr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Date (Arial 20pt Title Case)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Break &quot;Globe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76A5DD5-2959-4EEA-922F-A2A9662FB79E}" type="slidenum">
              <a:rPr lang="en-US" kern="0" smtClean="0">
                <a:cs typeface="Arial" charset="0"/>
              </a:rPr>
              <a:pPr>
                <a:defRPr/>
              </a:pPr>
              <a:t>‹#›</a:t>
            </a:fld>
            <a:endParaRPr lang="en-US" kern="0" dirty="0">
              <a:cs typeface="Arial" charset="0"/>
            </a:endParaRP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661092" y="3236976"/>
            <a:ext cx="4114800" cy="822960"/>
          </a:xfrm>
        </p:spPr>
        <p:txBody>
          <a:bodyPr>
            <a:noAutofit/>
          </a:bodyPr>
          <a:lstStyle>
            <a:lvl1pPr>
              <a:defRPr sz="320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9" y="2387137"/>
            <a:ext cx="3940697" cy="223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72294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76A5DD5-2959-4EEA-922F-A2A9662FB79E}" type="slidenum">
              <a:rPr lang="en-US" kern="0" smtClean="0">
                <a:cs typeface="Arial" charset="0"/>
              </a:rPr>
              <a:pPr>
                <a:defRPr/>
              </a:pPr>
              <a:t>‹#›</a:t>
            </a:fld>
            <a:endParaRPr lang="en-US" kern="0" dirty="0">
              <a:cs typeface="Arial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539877" y="1333500"/>
            <a:ext cx="8001000" cy="48006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>
                <a:latin typeface="Arial" pitchFamily="34" charset="0"/>
              </a:defRPr>
            </a:lvl1pPr>
            <a:lvl2pPr marL="457200" marR="0" indent="-2238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>
                <a:latin typeface="Arial" pitchFamily="34" charset="0"/>
              </a:defRPr>
            </a:lvl2pPr>
            <a:lvl3pPr marL="627063" marR="0" indent="-1698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>
                <a:latin typeface="Arial" pitchFamily="34" charset="0"/>
              </a:defRPr>
            </a:lvl3pPr>
            <a:lvl4pPr>
              <a:spcAft>
                <a:spcPts val="480"/>
              </a:spcAft>
              <a:buClr>
                <a:srgbClr val="333333"/>
              </a:buClr>
              <a:buFont typeface="Courier New" pitchFamily="49" charset="0"/>
              <a:buChar char="o"/>
              <a:defRPr/>
            </a:lvl4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Master text styles</a:t>
            </a:r>
          </a:p>
          <a:p>
            <a:pPr marL="457200" marR="0" lvl="1" indent="-2238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Second level</a:t>
            </a:r>
          </a:p>
          <a:p>
            <a:pPr marL="627063" marR="0" lvl="2" indent="-1698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Third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76A5DD5-2959-4EEA-922F-A2A9662FB79E}" type="slidenum">
              <a:rPr lang="en-US" kern="0" smtClean="0">
                <a:cs typeface="Arial" charset="0"/>
              </a:rPr>
              <a:pPr>
                <a:defRPr/>
              </a:pPr>
              <a:t>‹#›</a:t>
            </a:fld>
            <a:endParaRPr lang="en-US" kern="0" dirty="0"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Tex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76A5DD5-2959-4EEA-922F-A2A9662FB79E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353533" y="1330347"/>
            <a:ext cx="4152900" cy="4797552"/>
          </a:xfrm>
        </p:spPr>
        <p:txBody>
          <a:bodyPr>
            <a:normAutofit/>
          </a:bodyPr>
          <a:lstStyle>
            <a:lvl1pPr>
              <a:buClr>
                <a:srgbClr val="333333"/>
              </a:buClr>
              <a:buSzPct val="90000"/>
              <a:buFont typeface="Arial" pitchFamily="34" charset="0"/>
              <a:buChar char="•"/>
              <a:defRPr sz="1800">
                <a:latin typeface="Arial" pitchFamily="34" charset="0"/>
              </a:defRPr>
            </a:lvl1pPr>
            <a:lvl2pPr marL="461963" indent="-228600">
              <a:buClr>
                <a:srgbClr val="333333"/>
              </a:buClr>
              <a:buSzPct val="90000"/>
              <a:defRPr sz="1600">
                <a:latin typeface="Arial" pitchFamily="34" charset="0"/>
              </a:defRPr>
            </a:lvl2pPr>
            <a:lvl3pPr marL="690563" indent="-233363">
              <a:buClr>
                <a:srgbClr val="333333"/>
              </a:buClr>
              <a:buSzPct val="90000"/>
              <a:defRPr sz="1400">
                <a:latin typeface="Arial" pitchFamily="34" charset="0"/>
              </a:defRPr>
            </a:lvl3pPr>
            <a:lvl4pPr marL="1143000" indent="-171450">
              <a:buClr>
                <a:srgbClr val="333333"/>
              </a:buClr>
              <a:defRPr sz="1200"/>
            </a:lvl4pPr>
            <a:lvl5pPr marL="2286000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5"/>
          </p:nvPr>
        </p:nvSpPr>
        <p:spPr>
          <a:xfrm>
            <a:off x="4668358" y="1327299"/>
            <a:ext cx="4152900" cy="4797552"/>
          </a:xfrm>
        </p:spPr>
        <p:txBody>
          <a:bodyPr>
            <a:normAutofit/>
          </a:bodyPr>
          <a:lstStyle>
            <a:lvl1pPr>
              <a:buClr>
                <a:srgbClr val="333333"/>
              </a:buClr>
              <a:buSzPct val="90000"/>
              <a:buFont typeface="Arial" pitchFamily="34" charset="0"/>
              <a:buChar char="•"/>
              <a:defRPr sz="1800">
                <a:latin typeface="Arial" pitchFamily="34" charset="0"/>
              </a:defRPr>
            </a:lvl1pPr>
            <a:lvl2pPr marL="457200" indent="-223838">
              <a:buClr>
                <a:srgbClr val="333333"/>
              </a:buClr>
              <a:buSzPct val="90000"/>
              <a:defRPr sz="1600">
                <a:latin typeface="Arial" pitchFamily="34" charset="0"/>
              </a:defRPr>
            </a:lvl2pPr>
            <a:lvl3pPr marL="690563" indent="-233363">
              <a:buClr>
                <a:srgbClr val="333333"/>
              </a:buClr>
              <a:buSzPct val="90000"/>
              <a:defRPr sz="1400">
                <a:latin typeface="Arial" pitchFamily="34" charset="0"/>
              </a:defRPr>
            </a:lvl3pPr>
            <a:lvl4pPr marL="1143000" indent="-171450">
              <a:buClr>
                <a:srgbClr val="333333"/>
              </a:buClr>
              <a:defRPr sz="1200"/>
            </a:lvl4pPr>
            <a:lvl5pPr marL="2286000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52425" y="1371600"/>
            <a:ext cx="4133088" cy="4663440"/>
          </a:xfrm>
          <a:prstGeom prst="rect">
            <a:avLst/>
          </a:prstGeom>
          <a:gradFill flip="none" rotWithShape="1">
            <a:gsLst>
              <a:gs pos="0">
                <a:srgbClr val="787878">
                  <a:tint val="66000"/>
                  <a:satMod val="160000"/>
                </a:srgbClr>
              </a:gs>
              <a:gs pos="50000">
                <a:srgbClr val="787878">
                  <a:tint val="44500"/>
                  <a:satMod val="160000"/>
                </a:srgbClr>
              </a:gs>
              <a:gs pos="100000">
                <a:srgbClr val="787878">
                  <a:tint val="23500"/>
                  <a:satMod val="160000"/>
                </a:srgbClr>
              </a:gs>
            </a:gsLst>
            <a:lin ang="54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76A5DD5-2959-4EEA-922F-A2A9662FB79E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443659" y="1578864"/>
            <a:ext cx="3846576" cy="4059936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800">
                <a:latin typeface="Arial" pitchFamily="34" charset="0"/>
              </a:defRPr>
            </a:lvl1pPr>
            <a:lvl5pPr marL="2286000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706112" y="1371600"/>
            <a:ext cx="4133088" cy="4663440"/>
          </a:xfrm>
          <a:prstGeom prst="rect">
            <a:avLst/>
          </a:prstGeom>
          <a:gradFill flip="none" rotWithShape="1">
            <a:gsLst>
              <a:gs pos="0">
                <a:srgbClr val="787878">
                  <a:tint val="66000"/>
                  <a:satMod val="160000"/>
                </a:srgbClr>
              </a:gs>
              <a:gs pos="50000">
                <a:srgbClr val="787878">
                  <a:tint val="44500"/>
                  <a:satMod val="160000"/>
                </a:srgbClr>
              </a:gs>
              <a:gs pos="100000">
                <a:srgbClr val="787878">
                  <a:tint val="23500"/>
                  <a:satMod val="160000"/>
                </a:srgbClr>
              </a:gs>
            </a:gsLst>
            <a:lin ang="54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4784011" y="1578864"/>
            <a:ext cx="3849624" cy="4059936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1800">
                <a:latin typeface="Arial" pitchFamily="34" charset="0"/>
              </a:defRPr>
            </a:lvl1pPr>
            <a:lvl5pPr marL="2286000" indent="-171450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52425" y="1333500"/>
            <a:ext cx="4133088" cy="506413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52425" y="1892300"/>
            <a:ext cx="4133088" cy="4165600"/>
          </a:xfrm>
          <a:prstGeom prst="rect">
            <a:avLst/>
          </a:prstGeom>
          <a:gradFill flip="none" rotWithShape="1">
            <a:gsLst>
              <a:gs pos="0">
                <a:srgbClr val="787878">
                  <a:tint val="66000"/>
                  <a:satMod val="160000"/>
                </a:srgbClr>
              </a:gs>
              <a:gs pos="50000">
                <a:srgbClr val="787878">
                  <a:tint val="44500"/>
                  <a:satMod val="160000"/>
                </a:srgbClr>
              </a:gs>
              <a:gs pos="100000">
                <a:srgbClr val="787878">
                  <a:tint val="23500"/>
                  <a:satMod val="160000"/>
                </a:srgbClr>
              </a:gs>
            </a:gsLst>
            <a:lin ang="54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76A5DD5-2959-4EEA-922F-A2A9662FB79E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3"/>
          </p:nvPr>
        </p:nvSpPr>
        <p:spPr>
          <a:xfrm>
            <a:off x="352425" y="1396790"/>
            <a:ext cx="4133088" cy="406400"/>
          </a:xfrm>
        </p:spPr>
        <p:txBody>
          <a:bodyPr lIns="457200" rIns="457200" anchor="ctr" anchorCtr="1">
            <a:noAutofit/>
          </a:bodyPr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600">
                <a:latin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420624" y="1929384"/>
            <a:ext cx="3998976" cy="4059936"/>
          </a:xfrm>
        </p:spPr>
        <p:txBody>
          <a:bodyPr>
            <a:normAutofit/>
          </a:bodyPr>
          <a:lstStyle>
            <a:lvl1pPr>
              <a:buNone/>
              <a:defRPr sz="1800">
                <a:latin typeface="Arial" pitchFamily="34" charset="0"/>
              </a:defRPr>
            </a:lvl1pPr>
            <a:lvl5pPr marL="2286000" indent="-171450">
              <a:defRPr sz="1200"/>
            </a:lvl5pPr>
          </a:lstStyle>
          <a:p>
            <a:pPr lvl="0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706112" y="1333500"/>
            <a:ext cx="4133088" cy="506413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706112" y="1892300"/>
            <a:ext cx="4133088" cy="4165600"/>
          </a:xfrm>
          <a:prstGeom prst="rect">
            <a:avLst/>
          </a:prstGeom>
          <a:gradFill flip="none" rotWithShape="1">
            <a:gsLst>
              <a:gs pos="0">
                <a:srgbClr val="787878">
                  <a:tint val="66000"/>
                  <a:satMod val="160000"/>
                </a:srgbClr>
              </a:gs>
              <a:gs pos="50000">
                <a:srgbClr val="787878">
                  <a:tint val="44500"/>
                  <a:satMod val="160000"/>
                </a:srgbClr>
              </a:gs>
              <a:gs pos="100000">
                <a:srgbClr val="787878">
                  <a:tint val="23500"/>
                  <a:satMod val="160000"/>
                </a:srgbClr>
              </a:gs>
            </a:gsLst>
            <a:lin ang="54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5"/>
          </p:nvPr>
        </p:nvSpPr>
        <p:spPr>
          <a:xfrm>
            <a:off x="4706112" y="1396790"/>
            <a:ext cx="4133088" cy="406400"/>
          </a:xfrm>
        </p:spPr>
        <p:txBody>
          <a:bodyPr lIns="457200" rIns="457200" anchor="ctr" anchorCtr="1">
            <a:noAutofit/>
          </a:bodyPr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600">
                <a:latin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/>
          </p:nvPr>
        </p:nvSpPr>
        <p:spPr>
          <a:xfrm>
            <a:off x="4774311" y="1929384"/>
            <a:ext cx="3998976" cy="4059936"/>
          </a:xfrm>
        </p:spPr>
        <p:txBody>
          <a:bodyPr>
            <a:normAutofit/>
          </a:bodyPr>
          <a:lstStyle>
            <a:lvl1pPr>
              <a:buNone/>
              <a:defRPr sz="1800">
                <a:latin typeface="Arial" pitchFamily="34" charset="0"/>
              </a:defRPr>
            </a:lvl1pPr>
            <a:lvl5pPr marL="2286000" indent="-171450">
              <a:defRPr sz="1200"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76A5DD5-2959-4EEA-922F-A2A9662FB79E}" type="slidenum">
              <a:rPr lang="en-US" kern="0" smtClean="0">
                <a:cs typeface="Arial" charset="0"/>
              </a:rPr>
              <a:pPr>
                <a:defRPr/>
              </a:pPr>
              <a:t>‹#›</a:t>
            </a:fld>
            <a:endParaRPr lang="en-US" kern="0" dirty="0">
              <a:cs typeface="Arial" charset="0"/>
            </a:endParaRP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2"/>
          </p:nvPr>
        </p:nvSpPr>
        <p:spPr>
          <a:xfrm>
            <a:off x="685800" y="1524000"/>
            <a:ext cx="7620000" cy="3810000"/>
          </a:xfrm>
        </p:spPr>
        <p:txBody>
          <a:bodyPr/>
          <a:lstStyle>
            <a:lvl1pPr>
              <a:buNone/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48332" y="6572250"/>
            <a:ext cx="534987" cy="20955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76A5DD5-2959-4EEA-922F-A2A9662FB79E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hart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52425" y="1329070"/>
            <a:ext cx="8486775" cy="4728830"/>
          </a:xfrm>
          <a:prstGeom prst="rect">
            <a:avLst/>
          </a:prstGeom>
          <a:gradFill flip="none" rotWithShape="1">
            <a:gsLst>
              <a:gs pos="0">
                <a:srgbClr val="787878">
                  <a:tint val="66000"/>
                  <a:satMod val="160000"/>
                </a:srgbClr>
              </a:gs>
              <a:gs pos="50000">
                <a:srgbClr val="787878">
                  <a:tint val="44500"/>
                  <a:satMod val="160000"/>
                </a:srgbClr>
              </a:gs>
              <a:gs pos="100000">
                <a:srgbClr val="787878">
                  <a:tint val="23500"/>
                  <a:satMod val="160000"/>
                </a:srgbClr>
              </a:gs>
            </a:gsLst>
            <a:lin ang="54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76A5DD5-2959-4EEA-922F-A2A9662FB79E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  <p:sp>
        <p:nvSpPr>
          <p:cNvPr id="4" name="Chart Placeholder 2"/>
          <p:cNvSpPr>
            <a:spLocks noGrp="1"/>
          </p:cNvSpPr>
          <p:nvPr>
            <p:ph type="chart" idx="1"/>
          </p:nvPr>
        </p:nvSpPr>
        <p:spPr>
          <a:xfrm>
            <a:off x="419100" y="1392865"/>
            <a:ext cx="8343900" cy="4602493"/>
          </a:xfrm>
        </p:spPr>
        <p:txBody>
          <a:bodyPr/>
          <a:lstStyle>
            <a:lvl1pPr>
              <a:buClr>
                <a:srgbClr val="333333"/>
              </a:buCl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har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52425" y="1333500"/>
            <a:ext cx="8486775" cy="506413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52425" y="1892300"/>
            <a:ext cx="8486775" cy="4165600"/>
          </a:xfrm>
          <a:prstGeom prst="rect">
            <a:avLst/>
          </a:prstGeom>
          <a:gradFill flip="none" rotWithShape="1">
            <a:gsLst>
              <a:gs pos="0">
                <a:srgbClr val="787878">
                  <a:tint val="66000"/>
                  <a:satMod val="160000"/>
                </a:srgbClr>
              </a:gs>
              <a:gs pos="50000">
                <a:srgbClr val="787878">
                  <a:tint val="44500"/>
                  <a:satMod val="160000"/>
                </a:srgbClr>
              </a:gs>
              <a:gs pos="100000">
                <a:srgbClr val="787878">
                  <a:tint val="23500"/>
                  <a:satMod val="160000"/>
                </a:srgbClr>
              </a:gs>
            </a:gsLst>
            <a:lin ang="54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76A5DD5-2959-4EEA-922F-A2A9662FB79E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  <p:sp>
        <p:nvSpPr>
          <p:cNvPr id="4" name="Chart Placeholder 2"/>
          <p:cNvSpPr>
            <a:spLocks noGrp="1"/>
          </p:cNvSpPr>
          <p:nvPr>
            <p:ph type="chart" idx="1"/>
          </p:nvPr>
        </p:nvSpPr>
        <p:spPr>
          <a:xfrm>
            <a:off x="440366" y="1932316"/>
            <a:ext cx="8343900" cy="4063042"/>
          </a:xfrm>
        </p:spPr>
        <p:txBody>
          <a:bodyPr/>
          <a:lstStyle>
            <a:lvl1pPr>
              <a:buClr>
                <a:srgbClr val="333333"/>
              </a:buCl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3"/>
          </p:nvPr>
        </p:nvSpPr>
        <p:spPr>
          <a:xfrm>
            <a:off x="352425" y="1396790"/>
            <a:ext cx="8486775" cy="406400"/>
          </a:xfrm>
        </p:spPr>
        <p:txBody>
          <a:bodyPr anchor="ctr" anchorCtr="0">
            <a:normAutofit/>
          </a:bodyPr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600">
                <a:latin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52425" y="1730502"/>
            <a:ext cx="8486775" cy="23477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6"/>
          <p:cNvGrpSpPr>
            <a:grpSpLocks noChangeAspect="1"/>
          </p:cNvGrpSpPr>
          <p:nvPr userDrawn="1"/>
        </p:nvGrpSpPr>
        <p:grpSpPr>
          <a:xfrm>
            <a:off x="5727004" y="4996648"/>
            <a:ext cx="2917641" cy="1463040"/>
            <a:chOff x="4567238" y="4160838"/>
            <a:chExt cx="3840162" cy="1925637"/>
          </a:xfrm>
          <a:solidFill>
            <a:schemeClr val="bg1"/>
          </a:solidFill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8161338" y="5826125"/>
              <a:ext cx="246062" cy="2397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7434263" y="4733925"/>
              <a:ext cx="746125" cy="1331912"/>
            </a:xfrm>
            <a:custGeom>
              <a:avLst/>
              <a:gdLst>
                <a:gd name="T0" fmla="*/ 147 w 470"/>
                <a:gd name="T1" fmla="*/ 0 h 839"/>
                <a:gd name="T2" fmla="*/ 239 w 470"/>
                <a:gd name="T3" fmla="*/ 688 h 839"/>
                <a:gd name="T4" fmla="*/ 327 w 470"/>
                <a:gd name="T5" fmla="*/ 0 h 839"/>
                <a:gd name="T6" fmla="*/ 470 w 470"/>
                <a:gd name="T7" fmla="*/ 0 h 839"/>
                <a:gd name="T8" fmla="*/ 340 w 470"/>
                <a:gd name="T9" fmla="*/ 839 h 839"/>
                <a:gd name="T10" fmla="*/ 134 w 470"/>
                <a:gd name="T11" fmla="*/ 839 h 839"/>
                <a:gd name="T12" fmla="*/ 0 w 470"/>
                <a:gd name="T13" fmla="*/ 0 h 839"/>
                <a:gd name="T14" fmla="*/ 147 w 470"/>
                <a:gd name="T15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0" h="839">
                  <a:moveTo>
                    <a:pt x="147" y="0"/>
                  </a:moveTo>
                  <a:lnTo>
                    <a:pt x="239" y="688"/>
                  </a:lnTo>
                  <a:lnTo>
                    <a:pt x="327" y="0"/>
                  </a:lnTo>
                  <a:lnTo>
                    <a:pt x="470" y="0"/>
                  </a:lnTo>
                  <a:lnTo>
                    <a:pt x="340" y="839"/>
                  </a:lnTo>
                  <a:lnTo>
                    <a:pt x="134" y="839"/>
                  </a:lnTo>
                  <a:lnTo>
                    <a:pt x="0" y="0"/>
                  </a:lnTo>
                  <a:lnTo>
                    <a:pt x="1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567238" y="4160838"/>
              <a:ext cx="506412" cy="1905000"/>
            </a:xfrm>
            <a:custGeom>
              <a:avLst/>
              <a:gdLst>
                <a:gd name="T0" fmla="*/ 80 w 319"/>
                <a:gd name="T1" fmla="*/ 361 h 1200"/>
                <a:gd name="T2" fmla="*/ 0 w 319"/>
                <a:gd name="T3" fmla="*/ 361 h 1200"/>
                <a:gd name="T4" fmla="*/ 0 w 319"/>
                <a:gd name="T5" fmla="*/ 470 h 1200"/>
                <a:gd name="T6" fmla="*/ 80 w 319"/>
                <a:gd name="T7" fmla="*/ 470 h 1200"/>
                <a:gd name="T8" fmla="*/ 80 w 319"/>
                <a:gd name="T9" fmla="*/ 1200 h 1200"/>
                <a:gd name="T10" fmla="*/ 218 w 319"/>
                <a:gd name="T11" fmla="*/ 1200 h 1200"/>
                <a:gd name="T12" fmla="*/ 218 w 319"/>
                <a:gd name="T13" fmla="*/ 470 h 1200"/>
                <a:gd name="T14" fmla="*/ 319 w 319"/>
                <a:gd name="T15" fmla="*/ 470 h 1200"/>
                <a:gd name="T16" fmla="*/ 319 w 319"/>
                <a:gd name="T17" fmla="*/ 361 h 1200"/>
                <a:gd name="T18" fmla="*/ 218 w 319"/>
                <a:gd name="T19" fmla="*/ 361 h 1200"/>
                <a:gd name="T20" fmla="*/ 218 w 319"/>
                <a:gd name="T21" fmla="*/ 189 h 1200"/>
                <a:gd name="T22" fmla="*/ 218 w 319"/>
                <a:gd name="T23" fmla="*/ 189 h 1200"/>
                <a:gd name="T24" fmla="*/ 223 w 319"/>
                <a:gd name="T25" fmla="*/ 155 h 1200"/>
                <a:gd name="T26" fmla="*/ 227 w 319"/>
                <a:gd name="T27" fmla="*/ 143 h 1200"/>
                <a:gd name="T28" fmla="*/ 235 w 319"/>
                <a:gd name="T29" fmla="*/ 130 h 1200"/>
                <a:gd name="T30" fmla="*/ 235 w 319"/>
                <a:gd name="T31" fmla="*/ 130 h 1200"/>
                <a:gd name="T32" fmla="*/ 248 w 319"/>
                <a:gd name="T33" fmla="*/ 122 h 1200"/>
                <a:gd name="T34" fmla="*/ 260 w 319"/>
                <a:gd name="T35" fmla="*/ 118 h 1200"/>
                <a:gd name="T36" fmla="*/ 273 w 319"/>
                <a:gd name="T37" fmla="*/ 113 h 1200"/>
                <a:gd name="T38" fmla="*/ 294 w 319"/>
                <a:gd name="T39" fmla="*/ 113 h 1200"/>
                <a:gd name="T40" fmla="*/ 319 w 319"/>
                <a:gd name="T41" fmla="*/ 113 h 1200"/>
                <a:gd name="T42" fmla="*/ 319 w 319"/>
                <a:gd name="T43" fmla="*/ 0 h 1200"/>
                <a:gd name="T44" fmla="*/ 265 w 319"/>
                <a:gd name="T45" fmla="*/ 0 h 1200"/>
                <a:gd name="T46" fmla="*/ 265 w 319"/>
                <a:gd name="T47" fmla="*/ 0 h 1200"/>
                <a:gd name="T48" fmla="*/ 223 w 319"/>
                <a:gd name="T49" fmla="*/ 0 h 1200"/>
                <a:gd name="T50" fmla="*/ 181 w 319"/>
                <a:gd name="T51" fmla="*/ 8 h 1200"/>
                <a:gd name="T52" fmla="*/ 143 w 319"/>
                <a:gd name="T53" fmla="*/ 21 h 1200"/>
                <a:gd name="T54" fmla="*/ 130 w 319"/>
                <a:gd name="T55" fmla="*/ 29 h 1200"/>
                <a:gd name="T56" fmla="*/ 118 w 319"/>
                <a:gd name="T57" fmla="*/ 38 h 1200"/>
                <a:gd name="T58" fmla="*/ 118 w 319"/>
                <a:gd name="T59" fmla="*/ 38 h 1200"/>
                <a:gd name="T60" fmla="*/ 97 w 319"/>
                <a:gd name="T61" fmla="*/ 63 h 1200"/>
                <a:gd name="T62" fmla="*/ 88 w 319"/>
                <a:gd name="T63" fmla="*/ 92 h 1200"/>
                <a:gd name="T64" fmla="*/ 80 w 319"/>
                <a:gd name="T65" fmla="*/ 126 h 1200"/>
                <a:gd name="T66" fmla="*/ 80 w 319"/>
                <a:gd name="T67" fmla="*/ 168 h 1200"/>
                <a:gd name="T68" fmla="*/ 80 w 319"/>
                <a:gd name="T69" fmla="*/ 361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9" h="1200">
                  <a:moveTo>
                    <a:pt x="80" y="361"/>
                  </a:moveTo>
                  <a:lnTo>
                    <a:pt x="0" y="361"/>
                  </a:lnTo>
                  <a:lnTo>
                    <a:pt x="0" y="470"/>
                  </a:lnTo>
                  <a:lnTo>
                    <a:pt x="80" y="470"/>
                  </a:lnTo>
                  <a:lnTo>
                    <a:pt x="80" y="1200"/>
                  </a:lnTo>
                  <a:lnTo>
                    <a:pt x="218" y="1200"/>
                  </a:lnTo>
                  <a:lnTo>
                    <a:pt x="218" y="470"/>
                  </a:lnTo>
                  <a:lnTo>
                    <a:pt x="319" y="470"/>
                  </a:lnTo>
                  <a:lnTo>
                    <a:pt x="319" y="361"/>
                  </a:lnTo>
                  <a:lnTo>
                    <a:pt x="218" y="361"/>
                  </a:lnTo>
                  <a:lnTo>
                    <a:pt x="218" y="189"/>
                  </a:lnTo>
                  <a:lnTo>
                    <a:pt x="218" y="189"/>
                  </a:lnTo>
                  <a:lnTo>
                    <a:pt x="223" y="155"/>
                  </a:lnTo>
                  <a:lnTo>
                    <a:pt x="227" y="143"/>
                  </a:lnTo>
                  <a:lnTo>
                    <a:pt x="235" y="130"/>
                  </a:lnTo>
                  <a:lnTo>
                    <a:pt x="235" y="130"/>
                  </a:lnTo>
                  <a:lnTo>
                    <a:pt x="248" y="122"/>
                  </a:lnTo>
                  <a:lnTo>
                    <a:pt x="260" y="118"/>
                  </a:lnTo>
                  <a:lnTo>
                    <a:pt x="273" y="113"/>
                  </a:lnTo>
                  <a:lnTo>
                    <a:pt x="294" y="113"/>
                  </a:lnTo>
                  <a:lnTo>
                    <a:pt x="319" y="113"/>
                  </a:lnTo>
                  <a:lnTo>
                    <a:pt x="319" y="0"/>
                  </a:lnTo>
                  <a:lnTo>
                    <a:pt x="265" y="0"/>
                  </a:lnTo>
                  <a:lnTo>
                    <a:pt x="265" y="0"/>
                  </a:lnTo>
                  <a:lnTo>
                    <a:pt x="223" y="0"/>
                  </a:lnTo>
                  <a:lnTo>
                    <a:pt x="181" y="8"/>
                  </a:lnTo>
                  <a:lnTo>
                    <a:pt x="143" y="21"/>
                  </a:lnTo>
                  <a:lnTo>
                    <a:pt x="130" y="29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97" y="63"/>
                  </a:lnTo>
                  <a:lnTo>
                    <a:pt x="88" y="92"/>
                  </a:lnTo>
                  <a:lnTo>
                    <a:pt x="80" y="126"/>
                  </a:lnTo>
                  <a:lnTo>
                    <a:pt x="80" y="168"/>
                  </a:lnTo>
                  <a:lnTo>
                    <a:pt x="8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140325" y="4733925"/>
              <a:ext cx="220662" cy="13319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6167438" y="4721225"/>
              <a:ext cx="685800" cy="1365250"/>
            </a:xfrm>
            <a:custGeom>
              <a:avLst/>
              <a:gdLst>
                <a:gd name="T0" fmla="*/ 432 w 432"/>
                <a:gd name="T1" fmla="*/ 474 h 860"/>
                <a:gd name="T2" fmla="*/ 432 w 432"/>
                <a:gd name="T3" fmla="*/ 218 h 860"/>
                <a:gd name="T4" fmla="*/ 416 w 432"/>
                <a:gd name="T5" fmla="*/ 117 h 860"/>
                <a:gd name="T6" fmla="*/ 374 w 432"/>
                <a:gd name="T7" fmla="*/ 50 h 860"/>
                <a:gd name="T8" fmla="*/ 306 w 432"/>
                <a:gd name="T9" fmla="*/ 8 h 860"/>
                <a:gd name="T10" fmla="*/ 214 w 432"/>
                <a:gd name="T11" fmla="*/ 0 h 860"/>
                <a:gd name="T12" fmla="*/ 164 w 432"/>
                <a:gd name="T13" fmla="*/ 0 h 860"/>
                <a:gd name="T14" fmla="*/ 80 w 432"/>
                <a:gd name="T15" fmla="*/ 25 h 860"/>
                <a:gd name="T16" fmla="*/ 29 w 432"/>
                <a:gd name="T17" fmla="*/ 79 h 860"/>
                <a:gd name="T18" fmla="*/ 0 w 432"/>
                <a:gd name="T19" fmla="*/ 163 h 860"/>
                <a:gd name="T20" fmla="*/ 0 w 432"/>
                <a:gd name="T21" fmla="*/ 642 h 860"/>
                <a:gd name="T22" fmla="*/ 4 w 432"/>
                <a:gd name="T23" fmla="*/ 692 h 860"/>
                <a:gd name="T24" fmla="*/ 34 w 432"/>
                <a:gd name="T25" fmla="*/ 776 h 860"/>
                <a:gd name="T26" fmla="*/ 88 w 432"/>
                <a:gd name="T27" fmla="*/ 831 h 860"/>
                <a:gd name="T28" fmla="*/ 168 w 432"/>
                <a:gd name="T29" fmla="*/ 856 h 860"/>
                <a:gd name="T30" fmla="*/ 214 w 432"/>
                <a:gd name="T31" fmla="*/ 860 h 860"/>
                <a:gd name="T32" fmla="*/ 302 w 432"/>
                <a:gd name="T33" fmla="*/ 847 h 860"/>
                <a:gd name="T34" fmla="*/ 369 w 432"/>
                <a:gd name="T35" fmla="*/ 810 h 860"/>
                <a:gd name="T36" fmla="*/ 416 w 432"/>
                <a:gd name="T37" fmla="*/ 742 h 860"/>
                <a:gd name="T38" fmla="*/ 432 w 432"/>
                <a:gd name="T39" fmla="*/ 642 h 860"/>
                <a:gd name="T40" fmla="*/ 294 w 432"/>
                <a:gd name="T41" fmla="*/ 575 h 860"/>
                <a:gd name="T42" fmla="*/ 298 w 432"/>
                <a:gd name="T43" fmla="*/ 654 h 860"/>
                <a:gd name="T44" fmla="*/ 285 w 432"/>
                <a:gd name="T45" fmla="*/ 713 h 860"/>
                <a:gd name="T46" fmla="*/ 269 w 432"/>
                <a:gd name="T47" fmla="*/ 738 h 860"/>
                <a:gd name="T48" fmla="*/ 239 w 432"/>
                <a:gd name="T49" fmla="*/ 751 h 860"/>
                <a:gd name="T50" fmla="*/ 218 w 432"/>
                <a:gd name="T51" fmla="*/ 751 h 860"/>
                <a:gd name="T52" fmla="*/ 181 w 432"/>
                <a:gd name="T53" fmla="*/ 747 h 860"/>
                <a:gd name="T54" fmla="*/ 155 w 432"/>
                <a:gd name="T55" fmla="*/ 726 h 860"/>
                <a:gd name="T56" fmla="*/ 143 w 432"/>
                <a:gd name="T57" fmla="*/ 696 h 860"/>
                <a:gd name="T58" fmla="*/ 139 w 432"/>
                <a:gd name="T59" fmla="*/ 474 h 860"/>
                <a:gd name="T60" fmla="*/ 139 w 432"/>
                <a:gd name="T61" fmla="*/ 188 h 860"/>
                <a:gd name="T62" fmla="*/ 147 w 432"/>
                <a:gd name="T63" fmla="*/ 138 h 860"/>
                <a:gd name="T64" fmla="*/ 164 w 432"/>
                <a:gd name="T65" fmla="*/ 109 h 860"/>
                <a:gd name="T66" fmla="*/ 193 w 432"/>
                <a:gd name="T67" fmla="*/ 92 h 860"/>
                <a:gd name="T68" fmla="*/ 218 w 432"/>
                <a:gd name="T69" fmla="*/ 92 h 860"/>
                <a:gd name="T70" fmla="*/ 256 w 432"/>
                <a:gd name="T71" fmla="*/ 100 h 860"/>
                <a:gd name="T72" fmla="*/ 281 w 432"/>
                <a:gd name="T73" fmla="*/ 121 h 860"/>
                <a:gd name="T74" fmla="*/ 294 w 432"/>
                <a:gd name="T75" fmla="*/ 155 h 860"/>
                <a:gd name="T76" fmla="*/ 294 w 432"/>
                <a:gd name="T77" fmla="*/ 361 h 860"/>
                <a:gd name="T78" fmla="*/ 139 w 432"/>
                <a:gd name="T79" fmla="*/ 188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2" h="860">
                  <a:moveTo>
                    <a:pt x="139" y="474"/>
                  </a:moveTo>
                  <a:lnTo>
                    <a:pt x="432" y="474"/>
                  </a:lnTo>
                  <a:lnTo>
                    <a:pt x="432" y="218"/>
                  </a:lnTo>
                  <a:lnTo>
                    <a:pt x="432" y="218"/>
                  </a:lnTo>
                  <a:lnTo>
                    <a:pt x="428" y="163"/>
                  </a:lnTo>
                  <a:lnTo>
                    <a:pt x="416" y="117"/>
                  </a:lnTo>
                  <a:lnTo>
                    <a:pt x="399" y="79"/>
                  </a:lnTo>
                  <a:lnTo>
                    <a:pt x="374" y="50"/>
                  </a:lnTo>
                  <a:lnTo>
                    <a:pt x="344" y="25"/>
                  </a:lnTo>
                  <a:lnTo>
                    <a:pt x="306" y="8"/>
                  </a:lnTo>
                  <a:lnTo>
                    <a:pt x="264" y="0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164" y="0"/>
                  </a:lnTo>
                  <a:lnTo>
                    <a:pt x="118" y="8"/>
                  </a:lnTo>
                  <a:lnTo>
                    <a:pt x="80" y="25"/>
                  </a:lnTo>
                  <a:lnTo>
                    <a:pt x="50" y="50"/>
                  </a:lnTo>
                  <a:lnTo>
                    <a:pt x="29" y="79"/>
                  </a:lnTo>
                  <a:lnTo>
                    <a:pt x="13" y="117"/>
                  </a:lnTo>
                  <a:lnTo>
                    <a:pt x="0" y="163"/>
                  </a:lnTo>
                  <a:lnTo>
                    <a:pt x="0" y="218"/>
                  </a:lnTo>
                  <a:lnTo>
                    <a:pt x="0" y="642"/>
                  </a:lnTo>
                  <a:lnTo>
                    <a:pt x="0" y="642"/>
                  </a:lnTo>
                  <a:lnTo>
                    <a:pt x="4" y="692"/>
                  </a:lnTo>
                  <a:lnTo>
                    <a:pt x="13" y="738"/>
                  </a:lnTo>
                  <a:lnTo>
                    <a:pt x="34" y="776"/>
                  </a:lnTo>
                  <a:lnTo>
                    <a:pt x="59" y="805"/>
                  </a:lnTo>
                  <a:lnTo>
                    <a:pt x="88" y="831"/>
                  </a:lnTo>
                  <a:lnTo>
                    <a:pt x="126" y="847"/>
                  </a:lnTo>
                  <a:lnTo>
                    <a:pt x="168" y="856"/>
                  </a:lnTo>
                  <a:lnTo>
                    <a:pt x="214" y="860"/>
                  </a:lnTo>
                  <a:lnTo>
                    <a:pt x="214" y="860"/>
                  </a:lnTo>
                  <a:lnTo>
                    <a:pt x="260" y="856"/>
                  </a:lnTo>
                  <a:lnTo>
                    <a:pt x="302" y="847"/>
                  </a:lnTo>
                  <a:lnTo>
                    <a:pt x="340" y="831"/>
                  </a:lnTo>
                  <a:lnTo>
                    <a:pt x="369" y="810"/>
                  </a:lnTo>
                  <a:lnTo>
                    <a:pt x="395" y="780"/>
                  </a:lnTo>
                  <a:lnTo>
                    <a:pt x="416" y="742"/>
                  </a:lnTo>
                  <a:lnTo>
                    <a:pt x="428" y="696"/>
                  </a:lnTo>
                  <a:lnTo>
                    <a:pt x="432" y="642"/>
                  </a:lnTo>
                  <a:lnTo>
                    <a:pt x="432" y="575"/>
                  </a:lnTo>
                  <a:lnTo>
                    <a:pt x="294" y="575"/>
                  </a:lnTo>
                  <a:lnTo>
                    <a:pt x="298" y="654"/>
                  </a:lnTo>
                  <a:lnTo>
                    <a:pt x="298" y="654"/>
                  </a:lnTo>
                  <a:lnTo>
                    <a:pt x="294" y="696"/>
                  </a:lnTo>
                  <a:lnTo>
                    <a:pt x="285" y="713"/>
                  </a:lnTo>
                  <a:lnTo>
                    <a:pt x="277" y="726"/>
                  </a:lnTo>
                  <a:lnTo>
                    <a:pt x="269" y="738"/>
                  </a:lnTo>
                  <a:lnTo>
                    <a:pt x="252" y="747"/>
                  </a:lnTo>
                  <a:lnTo>
                    <a:pt x="239" y="751"/>
                  </a:lnTo>
                  <a:lnTo>
                    <a:pt x="218" y="751"/>
                  </a:lnTo>
                  <a:lnTo>
                    <a:pt x="218" y="751"/>
                  </a:lnTo>
                  <a:lnTo>
                    <a:pt x="197" y="751"/>
                  </a:lnTo>
                  <a:lnTo>
                    <a:pt x="181" y="747"/>
                  </a:lnTo>
                  <a:lnTo>
                    <a:pt x="168" y="738"/>
                  </a:lnTo>
                  <a:lnTo>
                    <a:pt x="155" y="726"/>
                  </a:lnTo>
                  <a:lnTo>
                    <a:pt x="147" y="713"/>
                  </a:lnTo>
                  <a:lnTo>
                    <a:pt x="143" y="696"/>
                  </a:lnTo>
                  <a:lnTo>
                    <a:pt x="139" y="654"/>
                  </a:lnTo>
                  <a:lnTo>
                    <a:pt x="139" y="474"/>
                  </a:lnTo>
                  <a:close/>
                  <a:moveTo>
                    <a:pt x="139" y="188"/>
                  </a:moveTo>
                  <a:lnTo>
                    <a:pt x="139" y="188"/>
                  </a:lnTo>
                  <a:lnTo>
                    <a:pt x="143" y="155"/>
                  </a:lnTo>
                  <a:lnTo>
                    <a:pt x="147" y="138"/>
                  </a:lnTo>
                  <a:lnTo>
                    <a:pt x="155" y="121"/>
                  </a:lnTo>
                  <a:lnTo>
                    <a:pt x="164" y="109"/>
                  </a:lnTo>
                  <a:lnTo>
                    <a:pt x="176" y="100"/>
                  </a:lnTo>
                  <a:lnTo>
                    <a:pt x="193" y="92"/>
                  </a:lnTo>
                  <a:lnTo>
                    <a:pt x="218" y="92"/>
                  </a:lnTo>
                  <a:lnTo>
                    <a:pt x="218" y="92"/>
                  </a:lnTo>
                  <a:lnTo>
                    <a:pt x="239" y="92"/>
                  </a:lnTo>
                  <a:lnTo>
                    <a:pt x="256" y="100"/>
                  </a:lnTo>
                  <a:lnTo>
                    <a:pt x="269" y="109"/>
                  </a:lnTo>
                  <a:lnTo>
                    <a:pt x="281" y="121"/>
                  </a:lnTo>
                  <a:lnTo>
                    <a:pt x="290" y="138"/>
                  </a:lnTo>
                  <a:lnTo>
                    <a:pt x="294" y="155"/>
                  </a:lnTo>
                  <a:lnTo>
                    <a:pt x="294" y="188"/>
                  </a:lnTo>
                  <a:lnTo>
                    <a:pt x="294" y="361"/>
                  </a:lnTo>
                  <a:lnTo>
                    <a:pt x="139" y="361"/>
                  </a:lnTo>
                  <a:lnTo>
                    <a:pt x="139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5446713" y="4721225"/>
              <a:ext cx="647700" cy="1365250"/>
            </a:xfrm>
            <a:custGeom>
              <a:avLst/>
              <a:gdLst>
                <a:gd name="T0" fmla="*/ 261 w 408"/>
                <a:gd name="T1" fmla="*/ 369 h 860"/>
                <a:gd name="T2" fmla="*/ 181 w 408"/>
                <a:gd name="T3" fmla="*/ 293 h 860"/>
                <a:gd name="T4" fmla="*/ 156 w 408"/>
                <a:gd name="T5" fmla="*/ 256 h 860"/>
                <a:gd name="T6" fmla="*/ 147 w 408"/>
                <a:gd name="T7" fmla="*/ 197 h 860"/>
                <a:gd name="T8" fmla="*/ 147 w 408"/>
                <a:gd name="T9" fmla="*/ 155 h 860"/>
                <a:gd name="T10" fmla="*/ 156 w 408"/>
                <a:gd name="T11" fmla="*/ 125 h 860"/>
                <a:gd name="T12" fmla="*/ 173 w 408"/>
                <a:gd name="T13" fmla="*/ 109 h 860"/>
                <a:gd name="T14" fmla="*/ 206 w 408"/>
                <a:gd name="T15" fmla="*/ 100 h 860"/>
                <a:gd name="T16" fmla="*/ 223 w 408"/>
                <a:gd name="T17" fmla="*/ 104 h 860"/>
                <a:gd name="T18" fmla="*/ 248 w 408"/>
                <a:gd name="T19" fmla="*/ 117 h 860"/>
                <a:gd name="T20" fmla="*/ 261 w 408"/>
                <a:gd name="T21" fmla="*/ 142 h 860"/>
                <a:gd name="T22" fmla="*/ 265 w 408"/>
                <a:gd name="T23" fmla="*/ 197 h 860"/>
                <a:gd name="T24" fmla="*/ 399 w 408"/>
                <a:gd name="T25" fmla="*/ 277 h 860"/>
                <a:gd name="T26" fmla="*/ 399 w 408"/>
                <a:gd name="T27" fmla="*/ 146 h 860"/>
                <a:gd name="T28" fmla="*/ 387 w 408"/>
                <a:gd name="T29" fmla="*/ 84 h 860"/>
                <a:gd name="T30" fmla="*/ 345 w 408"/>
                <a:gd name="T31" fmla="*/ 37 h 860"/>
                <a:gd name="T32" fmla="*/ 282 w 408"/>
                <a:gd name="T33" fmla="*/ 8 h 860"/>
                <a:gd name="T34" fmla="*/ 202 w 408"/>
                <a:gd name="T35" fmla="*/ 0 h 860"/>
                <a:gd name="T36" fmla="*/ 160 w 408"/>
                <a:gd name="T37" fmla="*/ 0 h 860"/>
                <a:gd name="T38" fmla="*/ 89 w 408"/>
                <a:gd name="T39" fmla="*/ 21 h 860"/>
                <a:gd name="T40" fmla="*/ 38 w 408"/>
                <a:gd name="T41" fmla="*/ 63 h 860"/>
                <a:gd name="T42" fmla="*/ 9 w 408"/>
                <a:gd name="T43" fmla="*/ 142 h 860"/>
                <a:gd name="T44" fmla="*/ 5 w 408"/>
                <a:gd name="T45" fmla="*/ 197 h 860"/>
                <a:gd name="T46" fmla="*/ 5 w 408"/>
                <a:gd name="T47" fmla="*/ 214 h 860"/>
                <a:gd name="T48" fmla="*/ 13 w 408"/>
                <a:gd name="T49" fmla="*/ 281 h 860"/>
                <a:gd name="T50" fmla="*/ 34 w 408"/>
                <a:gd name="T51" fmla="*/ 340 h 860"/>
                <a:gd name="T52" fmla="*/ 89 w 408"/>
                <a:gd name="T53" fmla="*/ 411 h 860"/>
                <a:gd name="T54" fmla="*/ 164 w 408"/>
                <a:gd name="T55" fmla="*/ 478 h 860"/>
                <a:gd name="T56" fmla="*/ 219 w 408"/>
                <a:gd name="T57" fmla="*/ 524 h 860"/>
                <a:gd name="T58" fmla="*/ 248 w 408"/>
                <a:gd name="T59" fmla="*/ 562 h 860"/>
                <a:gd name="T60" fmla="*/ 265 w 408"/>
                <a:gd name="T61" fmla="*/ 600 h 860"/>
                <a:gd name="T62" fmla="*/ 265 w 408"/>
                <a:gd name="T63" fmla="*/ 654 h 860"/>
                <a:gd name="T64" fmla="*/ 261 w 408"/>
                <a:gd name="T65" fmla="*/ 713 h 860"/>
                <a:gd name="T66" fmla="*/ 248 w 408"/>
                <a:gd name="T67" fmla="*/ 738 h 860"/>
                <a:gd name="T68" fmla="*/ 223 w 408"/>
                <a:gd name="T69" fmla="*/ 755 h 860"/>
                <a:gd name="T70" fmla="*/ 202 w 408"/>
                <a:gd name="T71" fmla="*/ 755 h 860"/>
                <a:gd name="T72" fmla="*/ 168 w 408"/>
                <a:gd name="T73" fmla="*/ 747 h 860"/>
                <a:gd name="T74" fmla="*/ 152 w 408"/>
                <a:gd name="T75" fmla="*/ 730 h 860"/>
                <a:gd name="T76" fmla="*/ 139 w 408"/>
                <a:gd name="T77" fmla="*/ 684 h 860"/>
                <a:gd name="T78" fmla="*/ 0 w 408"/>
                <a:gd name="T79" fmla="*/ 579 h 860"/>
                <a:gd name="T80" fmla="*/ 0 w 408"/>
                <a:gd name="T81" fmla="*/ 688 h 860"/>
                <a:gd name="T82" fmla="*/ 13 w 408"/>
                <a:gd name="T83" fmla="*/ 772 h 860"/>
                <a:gd name="T84" fmla="*/ 59 w 408"/>
                <a:gd name="T85" fmla="*/ 826 h 860"/>
                <a:gd name="T86" fmla="*/ 122 w 408"/>
                <a:gd name="T87" fmla="*/ 852 h 860"/>
                <a:gd name="T88" fmla="*/ 202 w 408"/>
                <a:gd name="T89" fmla="*/ 860 h 860"/>
                <a:gd name="T90" fmla="*/ 244 w 408"/>
                <a:gd name="T91" fmla="*/ 856 h 860"/>
                <a:gd name="T92" fmla="*/ 320 w 408"/>
                <a:gd name="T93" fmla="*/ 839 h 860"/>
                <a:gd name="T94" fmla="*/ 362 w 408"/>
                <a:gd name="T95" fmla="*/ 810 h 860"/>
                <a:gd name="T96" fmla="*/ 383 w 408"/>
                <a:gd name="T97" fmla="*/ 776 h 860"/>
                <a:gd name="T98" fmla="*/ 404 w 408"/>
                <a:gd name="T99" fmla="*/ 709 h 860"/>
                <a:gd name="T100" fmla="*/ 408 w 408"/>
                <a:gd name="T101" fmla="*/ 633 h 860"/>
                <a:gd name="T102" fmla="*/ 408 w 408"/>
                <a:gd name="T103" fmla="*/ 591 h 860"/>
                <a:gd name="T104" fmla="*/ 395 w 408"/>
                <a:gd name="T105" fmla="*/ 524 h 860"/>
                <a:gd name="T106" fmla="*/ 362 w 408"/>
                <a:gd name="T107" fmla="*/ 470 h 860"/>
                <a:gd name="T108" fmla="*/ 261 w 408"/>
                <a:gd name="T109" fmla="*/ 369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8" h="860">
                  <a:moveTo>
                    <a:pt x="261" y="369"/>
                  </a:moveTo>
                  <a:lnTo>
                    <a:pt x="261" y="369"/>
                  </a:lnTo>
                  <a:lnTo>
                    <a:pt x="198" y="314"/>
                  </a:lnTo>
                  <a:lnTo>
                    <a:pt x="181" y="293"/>
                  </a:lnTo>
                  <a:lnTo>
                    <a:pt x="164" y="272"/>
                  </a:lnTo>
                  <a:lnTo>
                    <a:pt x="156" y="256"/>
                  </a:lnTo>
                  <a:lnTo>
                    <a:pt x="152" y="239"/>
                  </a:lnTo>
                  <a:lnTo>
                    <a:pt x="147" y="197"/>
                  </a:lnTo>
                  <a:lnTo>
                    <a:pt x="147" y="197"/>
                  </a:lnTo>
                  <a:lnTo>
                    <a:pt x="147" y="155"/>
                  </a:lnTo>
                  <a:lnTo>
                    <a:pt x="152" y="142"/>
                  </a:lnTo>
                  <a:lnTo>
                    <a:pt x="156" y="125"/>
                  </a:lnTo>
                  <a:lnTo>
                    <a:pt x="164" y="117"/>
                  </a:lnTo>
                  <a:lnTo>
                    <a:pt x="173" y="109"/>
                  </a:lnTo>
                  <a:lnTo>
                    <a:pt x="185" y="104"/>
                  </a:lnTo>
                  <a:lnTo>
                    <a:pt x="206" y="100"/>
                  </a:lnTo>
                  <a:lnTo>
                    <a:pt x="206" y="100"/>
                  </a:lnTo>
                  <a:lnTo>
                    <a:pt x="223" y="104"/>
                  </a:lnTo>
                  <a:lnTo>
                    <a:pt x="236" y="109"/>
                  </a:lnTo>
                  <a:lnTo>
                    <a:pt x="248" y="117"/>
                  </a:lnTo>
                  <a:lnTo>
                    <a:pt x="252" y="125"/>
                  </a:lnTo>
                  <a:lnTo>
                    <a:pt x="261" y="142"/>
                  </a:lnTo>
                  <a:lnTo>
                    <a:pt x="261" y="155"/>
                  </a:lnTo>
                  <a:lnTo>
                    <a:pt x="265" y="197"/>
                  </a:lnTo>
                  <a:lnTo>
                    <a:pt x="265" y="277"/>
                  </a:lnTo>
                  <a:lnTo>
                    <a:pt x="399" y="277"/>
                  </a:lnTo>
                  <a:lnTo>
                    <a:pt x="399" y="146"/>
                  </a:lnTo>
                  <a:lnTo>
                    <a:pt x="399" y="146"/>
                  </a:lnTo>
                  <a:lnTo>
                    <a:pt x="395" y="113"/>
                  </a:lnTo>
                  <a:lnTo>
                    <a:pt x="387" y="84"/>
                  </a:lnTo>
                  <a:lnTo>
                    <a:pt x="370" y="58"/>
                  </a:lnTo>
                  <a:lnTo>
                    <a:pt x="345" y="37"/>
                  </a:lnTo>
                  <a:lnTo>
                    <a:pt x="315" y="21"/>
                  </a:lnTo>
                  <a:lnTo>
                    <a:pt x="282" y="8"/>
                  </a:lnTo>
                  <a:lnTo>
                    <a:pt x="244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160" y="0"/>
                  </a:lnTo>
                  <a:lnTo>
                    <a:pt x="122" y="8"/>
                  </a:lnTo>
                  <a:lnTo>
                    <a:pt x="89" y="21"/>
                  </a:lnTo>
                  <a:lnTo>
                    <a:pt x="59" y="37"/>
                  </a:lnTo>
                  <a:lnTo>
                    <a:pt x="38" y="63"/>
                  </a:lnTo>
                  <a:lnTo>
                    <a:pt x="21" y="96"/>
                  </a:lnTo>
                  <a:lnTo>
                    <a:pt x="9" y="142"/>
                  </a:lnTo>
                  <a:lnTo>
                    <a:pt x="5" y="197"/>
                  </a:lnTo>
                  <a:lnTo>
                    <a:pt x="5" y="197"/>
                  </a:lnTo>
                  <a:lnTo>
                    <a:pt x="5" y="214"/>
                  </a:lnTo>
                  <a:lnTo>
                    <a:pt x="5" y="214"/>
                  </a:lnTo>
                  <a:lnTo>
                    <a:pt x="9" y="256"/>
                  </a:lnTo>
                  <a:lnTo>
                    <a:pt x="13" y="281"/>
                  </a:lnTo>
                  <a:lnTo>
                    <a:pt x="21" y="310"/>
                  </a:lnTo>
                  <a:lnTo>
                    <a:pt x="34" y="340"/>
                  </a:lnTo>
                  <a:lnTo>
                    <a:pt x="59" y="373"/>
                  </a:lnTo>
                  <a:lnTo>
                    <a:pt x="89" y="411"/>
                  </a:lnTo>
                  <a:lnTo>
                    <a:pt x="131" y="449"/>
                  </a:lnTo>
                  <a:lnTo>
                    <a:pt x="164" y="478"/>
                  </a:lnTo>
                  <a:lnTo>
                    <a:pt x="164" y="478"/>
                  </a:lnTo>
                  <a:lnTo>
                    <a:pt x="219" y="524"/>
                  </a:lnTo>
                  <a:lnTo>
                    <a:pt x="236" y="545"/>
                  </a:lnTo>
                  <a:lnTo>
                    <a:pt x="248" y="562"/>
                  </a:lnTo>
                  <a:lnTo>
                    <a:pt x="257" y="579"/>
                  </a:lnTo>
                  <a:lnTo>
                    <a:pt x="265" y="600"/>
                  </a:lnTo>
                  <a:lnTo>
                    <a:pt x="265" y="654"/>
                  </a:lnTo>
                  <a:lnTo>
                    <a:pt x="265" y="654"/>
                  </a:lnTo>
                  <a:lnTo>
                    <a:pt x="265" y="696"/>
                  </a:lnTo>
                  <a:lnTo>
                    <a:pt x="261" y="713"/>
                  </a:lnTo>
                  <a:lnTo>
                    <a:pt x="257" y="726"/>
                  </a:lnTo>
                  <a:lnTo>
                    <a:pt x="248" y="738"/>
                  </a:lnTo>
                  <a:lnTo>
                    <a:pt x="240" y="747"/>
                  </a:lnTo>
                  <a:lnTo>
                    <a:pt x="223" y="755"/>
                  </a:lnTo>
                  <a:lnTo>
                    <a:pt x="202" y="755"/>
                  </a:lnTo>
                  <a:lnTo>
                    <a:pt x="202" y="755"/>
                  </a:lnTo>
                  <a:lnTo>
                    <a:pt x="185" y="755"/>
                  </a:lnTo>
                  <a:lnTo>
                    <a:pt x="168" y="747"/>
                  </a:lnTo>
                  <a:lnTo>
                    <a:pt x="156" y="738"/>
                  </a:lnTo>
                  <a:lnTo>
                    <a:pt x="152" y="730"/>
                  </a:lnTo>
                  <a:lnTo>
                    <a:pt x="143" y="709"/>
                  </a:lnTo>
                  <a:lnTo>
                    <a:pt x="139" y="684"/>
                  </a:lnTo>
                  <a:lnTo>
                    <a:pt x="139" y="579"/>
                  </a:lnTo>
                  <a:lnTo>
                    <a:pt x="0" y="579"/>
                  </a:lnTo>
                  <a:lnTo>
                    <a:pt x="0" y="688"/>
                  </a:lnTo>
                  <a:lnTo>
                    <a:pt x="0" y="688"/>
                  </a:lnTo>
                  <a:lnTo>
                    <a:pt x="5" y="734"/>
                  </a:lnTo>
                  <a:lnTo>
                    <a:pt x="13" y="772"/>
                  </a:lnTo>
                  <a:lnTo>
                    <a:pt x="34" y="801"/>
                  </a:lnTo>
                  <a:lnTo>
                    <a:pt x="59" y="826"/>
                  </a:lnTo>
                  <a:lnTo>
                    <a:pt x="89" y="843"/>
                  </a:lnTo>
                  <a:lnTo>
                    <a:pt x="122" y="852"/>
                  </a:lnTo>
                  <a:lnTo>
                    <a:pt x="160" y="856"/>
                  </a:lnTo>
                  <a:lnTo>
                    <a:pt x="202" y="860"/>
                  </a:lnTo>
                  <a:lnTo>
                    <a:pt x="202" y="860"/>
                  </a:lnTo>
                  <a:lnTo>
                    <a:pt x="244" y="856"/>
                  </a:lnTo>
                  <a:lnTo>
                    <a:pt x="282" y="852"/>
                  </a:lnTo>
                  <a:lnTo>
                    <a:pt x="320" y="839"/>
                  </a:lnTo>
                  <a:lnTo>
                    <a:pt x="349" y="822"/>
                  </a:lnTo>
                  <a:lnTo>
                    <a:pt x="362" y="810"/>
                  </a:lnTo>
                  <a:lnTo>
                    <a:pt x="374" y="793"/>
                  </a:lnTo>
                  <a:lnTo>
                    <a:pt x="383" y="776"/>
                  </a:lnTo>
                  <a:lnTo>
                    <a:pt x="391" y="755"/>
                  </a:lnTo>
                  <a:lnTo>
                    <a:pt x="404" y="709"/>
                  </a:lnTo>
                  <a:lnTo>
                    <a:pt x="408" y="650"/>
                  </a:lnTo>
                  <a:lnTo>
                    <a:pt x="408" y="633"/>
                  </a:lnTo>
                  <a:lnTo>
                    <a:pt x="408" y="633"/>
                  </a:lnTo>
                  <a:lnTo>
                    <a:pt x="408" y="591"/>
                  </a:lnTo>
                  <a:lnTo>
                    <a:pt x="404" y="558"/>
                  </a:lnTo>
                  <a:lnTo>
                    <a:pt x="395" y="524"/>
                  </a:lnTo>
                  <a:lnTo>
                    <a:pt x="383" y="499"/>
                  </a:lnTo>
                  <a:lnTo>
                    <a:pt x="362" y="470"/>
                  </a:lnTo>
                  <a:lnTo>
                    <a:pt x="336" y="440"/>
                  </a:lnTo>
                  <a:lnTo>
                    <a:pt x="261" y="369"/>
                  </a:lnTo>
                  <a:lnTo>
                    <a:pt x="261" y="3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6946900" y="4721225"/>
              <a:ext cx="427037" cy="1344612"/>
            </a:xfrm>
            <a:custGeom>
              <a:avLst/>
              <a:gdLst>
                <a:gd name="T0" fmla="*/ 126 w 269"/>
                <a:gd name="T1" fmla="*/ 92 h 847"/>
                <a:gd name="T2" fmla="*/ 126 w 269"/>
                <a:gd name="T3" fmla="*/ 8 h 847"/>
                <a:gd name="T4" fmla="*/ 0 w 269"/>
                <a:gd name="T5" fmla="*/ 8 h 847"/>
                <a:gd name="T6" fmla="*/ 0 w 269"/>
                <a:gd name="T7" fmla="*/ 847 h 847"/>
                <a:gd name="T8" fmla="*/ 139 w 269"/>
                <a:gd name="T9" fmla="*/ 847 h 847"/>
                <a:gd name="T10" fmla="*/ 139 w 269"/>
                <a:gd name="T11" fmla="*/ 264 h 847"/>
                <a:gd name="T12" fmla="*/ 139 w 269"/>
                <a:gd name="T13" fmla="*/ 264 h 847"/>
                <a:gd name="T14" fmla="*/ 139 w 269"/>
                <a:gd name="T15" fmla="*/ 230 h 847"/>
                <a:gd name="T16" fmla="*/ 147 w 269"/>
                <a:gd name="T17" fmla="*/ 205 h 847"/>
                <a:gd name="T18" fmla="*/ 160 w 269"/>
                <a:gd name="T19" fmla="*/ 184 h 847"/>
                <a:gd name="T20" fmla="*/ 177 w 269"/>
                <a:gd name="T21" fmla="*/ 167 h 847"/>
                <a:gd name="T22" fmla="*/ 177 w 269"/>
                <a:gd name="T23" fmla="*/ 167 h 847"/>
                <a:gd name="T24" fmla="*/ 198 w 269"/>
                <a:gd name="T25" fmla="*/ 159 h 847"/>
                <a:gd name="T26" fmla="*/ 219 w 269"/>
                <a:gd name="T27" fmla="*/ 151 h 847"/>
                <a:gd name="T28" fmla="*/ 244 w 269"/>
                <a:gd name="T29" fmla="*/ 146 h 847"/>
                <a:gd name="T30" fmla="*/ 269 w 269"/>
                <a:gd name="T31" fmla="*/ 146 h 847"/>
                <a:gd name="T32" fmla="*/ 269 w 269"/>
                <a:gd name="T33" fmla="*/ 0 h 847"/>
                <a:gd name="T34" fmla="*/ 269 w 269"/>
                <a:gd name="T35" fmla="*/ 0 h 847"/>
                <a:gd name="T36" fmla="*/ 223 w 269"/>
                <a:gd name="T37" fmla="*/ 4 h 847"/>
                <a:gd name="T38" fmla="*/ 202 w 269"/>
                <a:gd name="T39" fmla="*/ 8 h 847"/>
                <a:gd name="T40" fmla="*/ 185 w 269"/>
                <a:gd name="T41" fmla="*/ 16 h 847"/>
                <a:gd name="T42" fmla="*/ 172 w 269"/>
                <a:gd name="T43" fmla="*/ 29 h 847"/>
                <a:gd name="T44" fmla="*/ 156 w 269"/>
                <a:gd name="T45" fmla="*/ 46 h 847"/>
                <a:gd name="T46" fmla="*/ 143 w 269"/>
                <a:gd name="T47" fmla="*/ 67 h 847"/>
                <a:gd name="T48" fmla="*/ 130 w 269"/>
                <a:gd name="T49" fmla="*/ 92 h 847"/>
                <a:gd name="T50" fmla="*/ 126 w 269"/>
                <a:gd name="T51" fmla="*/ 92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9" h="847">
                  <a:moveTo>
                    <a:pt x="126" y="92"/>
                  </a:moveTo>
                  <a:lnTo>
                    <a:pt x="126" y="8"/>
                  </a:lnTo>
                  <a:lnTo>
                    <a:pt x="0" y="8"/>
                  </a:lnTo>
                  <a:lnTo>
                    <a:pt x="0" y="847"/>
                  </a:lnTo>
                  <a:lnTo>
                    <a:pt x="139" y="847"/>
                  </a:lnTo>
                  <a:lnTo>
                    <a:pt x="139" y="264"/>
                  </a:lnTo>
                  <a:lnTo>
                    <a:pt x="139" y="264"/>
                  </a:lnTo>
                  <a:lnTo>
                    <a:pt x="139" y="230"/>
                  </a:lnTo>
                  <a:lnTo>
                    <a:pt x="147" y="205"/>
                  </a:lnTo>
                  <a:lnTo>
                    <a:pt x="160" y="184"/>
                  </a:lnTo>
                  <a:lnTo>
                    <a:pt x="177" y="167"/>
                  </a:lnTo>
                  <a:lnTo>
                    <a:pt x="177" y="167"/>
                  </a:lnTo>
                  <a:lnTo>
                    <a:pt x="198" y="159"/>
                  </a:lnTo>
                  <a:lnTo>
                    <a:pt x="219" y="151"/>
                  </a:lnTo>
                  <a:lnTo>
                    <a:pt x="244" y="146"/>
                  </a:lnTo>
                  <a:lnTo>
                    <a:pt x="269" y="146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23" y="4"/>
                  </a:lnTo>
                  <a:lnTo>
                    <a:pt x="202" y="8"/>
                  </a:lnTo>
                  <a:lnTo>
                    <a:pt x="185" y="16"/>
                  </a:lnTo>
                  <a:lnTo>
                    <a:pt x="172" y="29"/>
                  </a:lnTo>
                  <a:lnTo>
                    <a:pt x="156" y="46"/>
                  </a:lnTo>
                  <a:lnTo>
                    <a:pt x="143" y="67"/>
                  </a:lnTo>
                  <a:lnTo>
                    <a:pt x="130" y="92"/>
                  </a:lnTo>
                  <a:lnTo>
                    <a:pt x="12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cxnSp>
        <p:nvCxnSpPr>
          <p:cNvPr id="24" name="Straight Connector 23"/>
          <p:cNvCxnSpPr/>
          <p:nvPr userDrawn="1"/>
        </p:nvCxnSpPr>
        <p:spPr>
          <a:xfrm>
            <a:off x="352425" y="1730502"/>
            <a:ext cx="8486775" cy="0"/>
          </a:xfrm>
          <a:prstGeom prst="line">
            <a:avLst/>
          </a:prstGeom>
          <a:ln w="19050">
            <a:solidFill>
              <a:srgbClr val="FF66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8"/>
          <p:cNvSpPr>
            <a:spLocks noGrp="1"/>
          </p:cNvSpPr>
          <p:nvPr>
            <p:ph type="title"/>
          </p:nvPr>
        </p:nvSpPr>
        <p:spPr>
          <a:xfrm>
            <a:off x="243261" y="908304"/>
            <a:ext cx="8275320" cy="822960"/>
          </a:xfrm>
        </p:spPr>
        <p:txBody>
          <a:bodyPr/>
          <a:lstStyle>
            <a:lvl1pPr>
              <a:defRPr>
                <a:solidFill>
                  <a:srgbClr val="FF6600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7" name="Group 16"/>
          <p:cNvGrpSpPr>
            <a:grpSpLocks noChangeAspect="1"/>
          </p:cNvGrpSpPr>
          <p:nvPr userDrawn="1"/>
        </p:nvGrpSpPr>
        <p:grpSpPr>
          <a:xfrm>
            <a:off x="6479005" y="5271400"/>
            <a:ext cx="2170314" cy="1088296"/>
            <a:chOff x="4567238" y="4160838"/>
            <a:chExt cx="3840162" cy="1925637"/>
          </a:xfrm>
          <a:solidFill>
            <a:srgbClr val="FF6600"/>
          </a:solidFill>
        </p:grpSpPr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8161338" y="5826125"/>
              <a:ext cx="246062" cy="2397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7434263" y="4733925"/>
              <a:ext cx="746125" cy="1331912"/>
            </a:xfrm>
            <a:custGeom>
              <a:avLst/>
              <a:gdLst>
                <a:gd name="T0" fmla="*/ 147 w 470"/>
                <a:gd name="T1" fmla="*/ 0 h 839"/>
                <a:gd name="T2" fmla="*/ 239 w 470"/>
                <a:gd name="T3" fmla="*/ 688 h 839"/>
                <a:gd name="T4" fmla="*/ 327 w 470"/>
                <a:gd name="T5" fmla="*/ 0 h 839"/>
                <a:gd name="T6" fmla="*/ 470 w 470"/>
                <a:gd name="T7" fmla="*/ 0 h 839"/>
                <a:gd name="T8" fmla="*/ 340 w 470"/>
                <a:gd name="T9" fmla="*/ 839 h 839"/>
                <a:gd name="T10" fmla="*/ 134 w 470"/>
                <a:gd name="T11" fmla="*/ 839 h 839"/>
                <a:gd name="T12" fmla="*/ 0 w 470"/>
                <a:gd name="T13" fmla="*/ 0 h 839"/>
                <a:gd name="T14" fmla="*/ 147 w 470"/>
                <a:gd name="T15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0" h="839">
                  <a:moveTo>
                    <a:pt x="147" y="0"/>
                  </a:moveTo>
                  <a:lnTo>
                    <a:pt x="239" y="688"/>
                  </a:lnTo>
                  <a:lnTo>
                    <a:pt x="327" y="0"/>
                  </a:lnTo>
                  <a:lnTo>
                    <a:pt x="470" y="0"/>
                  </a:lnTo>
                  <a:lnTo>
                    <a:pt x="340" y="839"/>
                  </a:lnTo>
                  <a:lnTo>
                    <a:pt x="134" y="839"/>
                  </a:lnTo>
                  <a:lnTo>
                    <a:pt x="0" y="0"/>
                  </a:lnTo>
                  <a:lnTo>
                    <a:pt x="1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4567238" y="4160838"/>
              <a:ext cx="506412" cy="1905000"/>
            </a:xfrm>
            <a:custGeom>
              <a:avLst/>
              <a:gdLst>
                <a:gd name="T0" fmla="*/ 80 w 319"/>
                <a:gd name="T1" fmla="*/ 361 h 1200"/>
                <a:gd name="T2" fmla="*/ 0 w 319"/>
                <a:gd name="T3" fmla="*/ 361 h 1200"/>
                <a:gd name="T4" fmla="*/ 0 w 319"/>
                <a:gd name="T5" fmla="*/ 470 h 1200"/>
                <a:gd name="T6" fmla="*/ 80 w 319"/>
                <a:gd name="T7" fmla="*/ 470 h 1200"/>
                <a:gd name="T8" fmla="*/ 80 w 319"/>
                <a:gd name="T9" fmla="*/ 1200 h 1200"/>
                <a:gd name="T10" fmla="*/ 218 w 319"/>
                <a:gd name="T11" fmla="*/ 1200 h 1200"/>
                <a:gd name="T12" fmla="*/ 218 w 319"/>
                <a:gd name="T13" fmla="*/ 470 h 1200"/>
                <a:gd name="T14" fmla="*/ 319 w 319"/>
                <a:gd name="T15" fmla="*/ 470 h 1200"/>
                <a:gd name="T16" fmla="*/ 319 w 319"/>
                <a:gd name="T17" fmla="*/ 361 h 1200"/>
                <a:gd name="T18" fmla="*/ 218 w 319"/>
                <a:gd name="T19" fmla="*/ 361 h 1200"/>
                <a:gd name="T20" fmla="*/ 218 w 319"/>
                <a:gd name="T21" fmla="*/ 189 h 1200"/>
                <a:gd name="T22" fmla="*/ 218 w 319"/>
                <a:gd name="T23" fmla="*/ 189 h 1200"/>
                <a:gd name="T24" fmla="*/ 223 w 319"/>
                <a:gd name="T25" fmla="*/ 155 h 1200"/>
                <a:gd name="T26" fmla="*/ 227 w 319"/>
                <a:gd name="T27" fmla="*/ 143 h 1200"/>
                <a:gd name="T28" fmla="*/ 235 w 319"/>
                <a:gd name="T29" fmla="*/ 130 h 1200"/>
                <a:gd name="T30" fmla="*/ 235 w 319"/>
                <a:gd name="T31" fmla="*/ 130 h 1200"/>
                <a:gd name="T32" fmla="*/ 248 w 319"/>
                <a:gd name="T33" fmla="*/ 122 h 1200"/>
                <a:gd name="T34" fmla="*/ 260 w 319"/>
                <a:gd name="T35" fmla="*/ 118 h 1200"/>
                <a:gd name="T36" fmla="*/ 273 w 319"/>
                <a:gd name="T37" fmla="*/ 113 h 1200"/>
                <a:gd name="T38" fmla="*/ 294 w 319"/>
                <a:gd name="T39" fmla="*/ 113 h 1200"/>
                <a:gd name="T40" fmla="*/ 319 w 319"/>
                <a:gd name="T41" fmla="*/ 113 h 1200"/>
                <a:gd name="T42" fmla="*/ 319 w 319"/>
                <a:gd name="T43" fmla="*/ 0 h 1200"/>
                <a:gd name="T44" fmla="*/ 265 w 319"/>
                <a:gd name="T45" fmla="*/ 0 h 1200"/>
                <a:gd name="T46" fmla="*/ 265 w 319"/>
                <a:gd name="T47" fmla="*/ 0 h 1200"/>
                <a:gd name="T48" fmla="*/ 223 w 319"/>
                <a:gd name="T49" fmla="*/ 0 h 1200"/>
                <a:gd name="T50" fmla="*/ 181 w 319"/>
                <a:gd name="T51" fmla="*/ 8 h 1200"/>
                <a:gd name="T52" fmla="*/ 143 w 319"/>
                <a:gd name="T53" fmla="*/ 21 h 1200"/>
                <a:gd name="T54" fmla="*/ 130 w 319"/>
                <a:gd name="T55" fmla="*/ 29 h 1200"/>
                <a:gd name="T56" fmla="*/ 118 w 319"/>
                <a:gd name="T57" fmla="*/ 38 h 1200"/>
                <a:gd name="T58" fmla="*/ 118 w 319"/>
                <a:gd name="T59" fmla="*/ 38 h 1200"/>
                <a:gd name="T60" fmla="*/ 97 w 319"/>
                <a:gd name="T61" fmla="*/ 63 h 1200"/>
                <a:gd name="T62" fmla="*/ 88 w 319"/>
                <a:gd name="T63" fmla="*/ 92 h 1200"/>
                <a:gd name="T64" fmla="*/ 80 w 319"/>
                <a:gd name="T65" fmla="*/ 126 h 1200"/>
                <a:gd name="T66" fmla="*/ 80 w 319"/>
                <a:gd name="T67" fmla="*/ 168 h 1200"/>
                <a:gd name="T68" fmla="*/ 80 w 319"/>
                <a:gd name="T69" fmla="*/ 361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9" h="1200">
                  <a:moveTo>
                    <a:pt x="80" y="361"/>
                  </a:moveTo>
                  <a:lnTo>
                    <a:pt x="0" y="361"/>
                  </a:lnTo>
                  <a:lnTo>
                    <a:pt x="0" y="470"/>
                  </a:lnTo>
                  <a:lnTo>
                    <a:pt x="80" y="470"/>
                  </a:lnTo>
                  <a:lnTo>
                    <a:pt x="80" y="1200"/>
                  </a:lnTo>
                  <a:lnTo>
                    <a:pt x="218" y="1200"/>
                  </a:lnTo>
                  <a:lnTo>
                    <a:pt x="218" y="470"/>
                  </a:lnTo>
                  <a:lnTo>
                    <a:pt x="319" y="470"/>
                  </a:lnTo>
                  <a:lnTo>
                    <a:pt x="319" y="361"/>
                  </a:lnTo>
                  <a:lnTo>
                    <a:pt x="218" y="361"/>
                  </a:lnTo>
                  <a:lnTo>
                    <a:pt x="218" y="189"/>
                  </a:lnTo>
                  <a:lnTo>
                    <a:pt x="218" y="189"/>
                  </a:lnTo>
                  <a:lnTo>
                    <a:pt x="223" y="155"/>
                  </a:lnTo>
                  <a:lnTo>
                    <a:pt x="227" y="143"/>
                  </a:lnTo>
                  <a:lnTo>
                    <a:pt x="235" y="130"/>
                  </a:lnTo>
                  <a:lnTo>
                    <a:pt x="235" y="130"/>
                  </a:lnTo>
                  <a:lnTo>
                    <a:pt x="248" y="122"/>
                  </a:lnTo>
                  <a:lnTo>
                    <a:pt x="260" y="118"/>
                  </a:lnTo>
                  <a:lnTo>
                    <a:pt x="273" y="113"/>
                  </a:lnTo>
                  <a:lnTo>
                    <a:pt x="294" y="113"/>
                  </a:lnTo>
                  <a:lnTo>
                    <a:pt x="319" y="113"/>
                  </a:lnTo>
                  <a:lnTo>
                    <a:pt x="319" y="0"/>
                  </a:lnTo>
                  <a:lnTo>
                    <a:pt x="265" y="0"/>
                  </a:lnTo>
                  <a:lnTo>
                    <a:pt x="265" y="0"/>
                  </a:lnTo>
                  <a:lnTo>
                    <a:pt x="223" y="0"/>
                  </a:lnTo>
                  <a:lnTo>
                    <a:pt x="181" y="8"/>
                  </a:lnTo>
                  <a:lnTo>
                    <a:pt x="143" y="21"/>
                  </a:lnTo>
                  <a:lnTo>
                    <a:pt x="130" y="29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97" y="63"/>
                  </a:lnTo>
                  <a:lnTo>
                    <a:pt x="88" y="92"/>
                  </a:lnTo>
                  <a:lnTo>
                    <a:pt x="80" y="126"/>
                  </a:lnTo>
                  <a:lnTo>
                    <a:pt x="80" y="168"/>
                  </a:lnTo>
                  <a:lnTo>
                    <a:pt x="80" y="3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5140325" y="4733925"/>
              <a:ext cx="220662" cy="13319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2" name="Freeform 9"/>
            <p:cNvSpPr>
              <a:spLocks noEditPoints="1"/>
            </p:cNvSpPr>
            <p:nvPr/>
          </p:nvSpPr>
          <p:spPr bwMode="auto">
            <a:xfrm>
              <a:off x="6167438" y="4721225"/>
              <a:ext cx="685800" cy="1365250"/>
            </a:xfrm>
            <a:custGeom>
              <a:avLst/>
              <a:gdLst>
                <a:gd name="T0" fmla="*/ 432 w 432"/>
                <a:gd name="T1" fmla="*/ 474 h 860"/>
                <a:gd name="T2" fmla="*/ 432 w 432"/>
                <a:gd name="T3" fmla="*/ 218 h 860"/>
                <a:gd name="T4" fmla="*/ 416 w 432"/>
                <a:gd name="T5" fmla="*/ 117 h 860"/>
                <a:gd name="T6" fmla="*/ 374 w 432"/>
                <a:gd name="T7" fmla="*/ 50 h 860"/>
                <a:gd name="T8" fmla="*/ 306 w 432"/>
                <a:gd name="T9" fmla="*/ 8 h 860"/>
                <a:gd name="T10" fmla="*/ 214 w 432"/>
                <a:gd name="T11" fmla="*/ 0 h 860"/>
                <a:gd name="T12" fmla="*/ 164 w 432"/>
                <a:gd name="T13" fmla="*/ 0 h 860"/>
                <a:gd name="T14" fmla="*/ 80 w 432"/>
                <a:gd name="T15" fmla="*/ 25 h 860"/>
                <a:gd name="T16" fmla="*/ 29 w 432"/>
                <a:gd name="T17" fmla="*/ 79 h 860"/>
                <a:gd name="T18" fmla="*/ 0 w 432"/>
                <a:gd name="T19" fmla="*/ 163 h 860"/>
                <a:gd name="T20" fmla="*/ 0 w 432"/>
                <a:gd name="T21" fmla="*/ 642 h 860"/>
                <a:gd name="T22" fmla="*/ 4 w 432"/>
                <a:gd name="T23" fmla="*/ 692 h 860"/>
                <a:gd name="T24" fmla="*/ 34 w 432"/>
                <a:gd name="T25" fmla="*/ 776 h 860"/>
                <a:gd name="T26" fmla="*/ 88 w 432"/>
                <a:gd name="T27" fmla="*/ 831 h 860"/>
                <a:gd name="T28" fmla="*/ 168 w 432"/>
                <a:gd name="T29" fmla="*/ 856 h 860"/>
                <a:gd name="T30" fmla="*/ 214 w 432"/>
                <a:gd name="T31" fmla="*/ 860 h 860"/>
                <a:gd name="T32" fmla="*/ 302 w 432"/>
                <a:gd name="T33" fmla="*/ 847 h 860"/>
                <a:gd name="T34" fmla="*/ 369 w 432"/>
                <a:gd name="T35" fmla="*/ 810 h 860"/>
                <a:gd name="T36" fmla="*/ 416 w 432"/>
                <a:gd name="T37" fmla="*/ 742 h 860"/>
                <a:gd name="T38" fmla="*/ 432 w 432"/>
                <a:gd name="T39" fmla="*/ 642 h 860"/>
                <a:gd name="T40" fmla="*/ 294 w 432"/>
                <a:gd name="T41" fmla="*/ 575 h 860"/>
                <a:gd name="T42" fmla="*/ 298 w 432"/>
                <a:gd name="T43" fmla="*/ 654 h 860"/>
                <a:gd name="T44" fmla="*/ 285 w 432"/>
                <a:gd name="T45" fmla="*/ 713 h 860"/>
                <a:gd name="T46" fmla="*/ 269 w 432"/>
                <a:gd name="T47" fmla="*/ 738 h 860"/>
                <a:gd name="T48" fmla="*/ 239 w 432"/>
                <a:gd name="T49" fmla="*/ 751 h 860"/>
                <a:gd name="T50" fmla="*/ 218 w 432"/>
                <a:gd name="T51" fmla="*/ 751 h 860"/>
                <a:gd name="T52" fmla="*/ 181 w 432"/>
                <a:gd name="T53" fmla="*/ 747 h 860"/>
                <a:gd name="T54" fmla="*/ 155 w 432"/>
                <a:gd name="T55" fmla="*/ 726 h 860"/>
                <a:gd name="T56" fmla="*/ 143 w 432"/>
                <a:gd name="T57" fmla="*/ 696 h 860"/>
                <a:gd name="T58" fmla="*/ 139 w 432"/>
                <a:gd name="T59" fmla="*/ 474 h 860"/>
                <a:gd name="T60" fmla="*/ 139 w 432"/>
                <a:gd name="T61" fmla="*/ 188 h 860"/>
                <a:gd name="T62" fmla="*/ 147 w 432"/>
                <a:gd name="T63" fmla="*/ 138 h 860"/>
                <a:gd name="T64" fmla="*/ 164 w 432"/>
                <a:gd name="T65" fmla="*/ 109 h 860"/>
                <a:gd name="T66" fmla="*/ 193 w 432"/>
                <a:gd name="T67" fmla="*/ 92 h 860"/>
                <a:gd name="T68" fmla="*/ 218 w 432"/>
                <a:gd name="T69" fmla="*/ 92 h 860"/>
                <a:gd name="T70" fmla="*/ 256 w 432"/>
                <a:gd name="T71" fmla="*/ 100 h 860"/>
                <a:gd name="T72" fmla="*/ 281 w 432"/>
                <a:gd name="T73" fmla="*/ 121 h 860"/>
                <a:gd name="T74" fmla="*/ 294 w 432"/>
                <a:gd name="T75" fmla="*/ 155 h 860"/>
                <a:gd name="T76" fmla="*/ 294 w 432"/>
                <a:gd name="T77" fmla="*/ 361 h 860"/>
                <a:gd name="T78" fmla="*/ 139 w 432"/>
                <a:gd name="T79" fmla="*/ 188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2" h="860">
                  <a:moveTo>
                    <a:pt x="139" y="474"/>
                  </a:moveTo>
                  <a:lnTo>
                    <a:pt x="432" y="474"/>
                  </a:lnTo>
                  <a:lnTo>
                    <a:pt x="432" y="218"/>
                  </a:lnTo>
                  <a:lnTo>
                    <a:pt x="432" y="218"/>
                  </a:lnTo>
                  <a:lnTo>
                    <a:pt x="428" y="163"/>
                  </a:lnTo>
                  <a:lnTo>
                    <a:pt x="416" y="117"/>
                  </a:lnTo>
                  <a:lnTo>
                    <a:pt x="399" y="79"/>
                  </a:lnTo>
                  <a:lnTo>
                    <a:pt x="374" y="50"/>
                  </a:lnTo>
                  <a:lnTo>
                    <a:pt x="344" y="25"/>
                  </a:lnTo>
                  <a:lnTo>
                    <a:pt x="306" y="8"/>
                  </a:lnTo>
                  <a:lnTo>
                    <a:pt x="264" y="0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164" y="0"/>
                  </a:lnTo>
                  <a:lnTo>
                    <a:pt x="118" y="8"/>
                  </a:lnTo>
                  <a:lnTo>
                    <a:pt x="80" y="25"/>
                  </a:lnTo>
                  <a:lnTo>
                    <a:pt x="50" y="50"/>
                  </a:lnTo>
                  <a:lnTo>
                    <a:pt x="29" y="79"/>
                  </a:lnTo>
                  <a:lnTo>
                    <a:pt x="13" y="117"/>
                  </a:lnTo>
                  <a:lnTo>
                    <a:pt x="0" y="163"/>
                  </a:lnTo>
                  <a:lnTo>
                    <a:pt x="0" y="218"/>
                  </a:lnTo>
                  <a:lnTo>
                    <a:pt x="0" y="642"/>
                  </a:lnTo>
                  <a:lnTo>
                    <a:pt x="0" y="642"/>
                  </a:lnTo>
                  <a:lnTo>
                    <a:pt x="4" y="692"/>
                  </a:lnTo>
                  <a:lnTo>
                    <a:pt x="13" y="738"/>
                  </a:lnTo>
                  <a:lnTo>
                    <a:pt x="34" y="776"/>
                  </a:lnTo>
                  <a:lnTo>
                    <a:pt x="59" y="805"/>
                  </a:lnTo>
                  <a:lnTo>
                    <a:pt x="88" y="831"/>
                  </a:lnTo>
                  <a:lnTo>
                    <a:pt x="126" y="847"/>
                  </a:lnTo>
                  <a:lnTo>
                    <a:pt x="168" y="856"/>
                  </a:lnTo>
                  <a:lnTo>
                    <a:pt x="214" y="860"/>
                  </a:lnTo>
                  <a:lnTo>
                    <a:pt x="214" y="860"/>
                  </a:lnTo>
                  <a:lnTo>
                    <a:pt x="260" y="856"/>
                  </a:lnTo>
                  <a:lnTo>
                    <a:pt x="302" y="847"/>
                  </a:lnTo>
                  <a:lnTo>
                    <a:pt x="340" y="831"/>
                  </a:lnTo>
                  <a:lnTo>
                    <a:pt x="369" y="810"/>
                  </a:lnTo>
                  <a:lnTo>
                    <a:pt x="395" y="780"/>
                  </a:lnTo>
                  <a:lnTo>
                    <a:pt x="416" y="742"/>
                  </a:lnTo>
                  <a:lnTo>
                    <a:pt x="428" y="696"/>
                  </a:lnTo>
                  <a:lnTo>
                    <a:pt x="432" y="642"/>
                  </a:lnTo>
                  <a:lnTo>
                    <a:pt x="432" y="575"/>
                  </a:lnTo>
                  <a:lnTo>
                    <a:pt x="294" y="575"/>
                  </a:lnTo>
                  <a:lnTo>
                    <a:pt x="298" y="654"/>
                  </a:lnTo>
                  <a:lnTo>
                    <a:pt x="298" y="654"/>
                  </a:lnTo>
                  <a:lnTo>
                    <a:pt x="294" y="696"/>
                  </a:lnTo>
                  <a:lnTo>
                    <a:pt x="285" y="713"/>
                  </a:lnTo>
                  <a:lnTo>
                    <a:pt x="277" y="726"/>
                  </a:lnTo>
                  <a:lnTo>
                    <a:pt x="269" y="738"/>
                  </a:lnTo>
                  <a:lnTo>
                    <a:pt x="252" y="747"/>
                  </a:lnTo>
                  <a:lnTo>
                    <a:pt x="239" y="751"/>
                  </a:lnTo>
                  <a:lnTo>
                    <a:pt x="218" y="751"/>
                  </a:lnTo>
                  <a:lnTo>
                    <a:pt x="218" y="751"/>
                  </a:lnTo>
                  <a:lnTo>
                    <a:pt x="197" y="751"/>
                  </a:lnTo>
                  <a:lnTo>
                    <a:pt x="181" y="747"/>
                  </a:lnTo>
                  <a:lnTo>
                    <a:pt x="168" y="738"/>
                  </a:lnTo>
                  <a:lnTo>
                    <a:pt x="155" y="726"/>
                  </a:lnTo>
                  <a:lnTo>
                    <a:pt x="147" y="713"/>
                  </a:lnTo>
                  <a:lnTo>
                    <a:pt x="143" y="696"/>
                  </a:lnTo>
                  <a:lnTo>
                    <a:pt x="139" y="654"/>
                  </a:lnTo>
                  <a:lnTo>
                    <a:pt x="139" y="474"/>
                  </a:lnTo>
                  <a:close/>
                  <a:moveTo>
                    <a:pt x="139" y="188"/>
                  </a:moveTo>
                  <a:lnTo>
                    <a:pt x="139" y="188"/>
                  </a:lnTo>
                  <a:lnTo>
                    <a:pt x="143" y="155"/>
                  </a:lnTo>
                  <a:lnTo>
                    <a:pt x="147" y="138"/>
                  </a:lnTo>
                  <a:lnTo>
                    <a:pt x="155" y="121"/>
                  </a:lnTo>
                  <a:lnTo>
                    <a:pt x="164" y="109"/>
                  </a:lnTo>
                  <a:lnTo>
                    <a:pt x="176" y="100"/>
                  </a:lnTo>
                  <a:lnTo>
                    <a:pt x="193" y="92"/>
                  </a:lnTo>
                  <a:lnTo>
                    <a:pt x="218" y="92"/>
                  </a:lnTo>
                  <a:lnTo>
                    <a:pt x="218" y="92"/>
                  </a:lnTo>
                  <a:lnTo>
                    <a:pt x="239" y="92"/>
                  </a:lnTo>
                  <a:lnTo>
                    <a:pt x="256" y="100"/>
                  </a:lnTo>
                  <a:lnTo>
                    <a:pt x="269" y="109"/>
                  </a:lnTo>
                  <a:lnTo>
                    <a:pt x="281" y="121"/>
                  </a:lnTo>
                  <a:lnTo>
                    <a:pt x="290" y="138"/>
                  </a:lnTo>
                  <a:lnTo>
                    <a:pt x="294" y="155"/>
                  </a:lnTo>
                  <a:lnTo>
                    <a:pt x="294" y="188"/>
                  </a:lnTo>
                  <a:lnTo>
                    <a:pt x="294" y="361"/>
                  </a:lnTo>
                  <a:lnTo>
                    <a:pt x="139" y="361"/>
                  </a:lnTo>
                  <a:lnTo>
                    <a:pt x="139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3" name="Freeform 10"/>
            <p:cNvSpPr>
              <a:spLocks/>
            </p:cNvSpPr>
            <p:nvPr/>
          </p:nvSpPr>
          <p:spPr bwMode="auto">
            <a:xfrm>
              <a:off x="5446713" y="4721225"/>
              <a:ext cx="647700" cy="1365250"/>
            </a:xfrm>
            <a:custGeom>
              <a:avLst/>
              <a:gdLst>
                <a:gd name="T0" fmla="*/ 261 w 408"/>
                <a:gd name="T1" fmla="*/ 369 h 860"/>
                <a:gd name="T2" fmla="*/ 181 w 408"/>
                <a:gd name="T3" fmla="*/ 293 h 860"/>
                <a:gd name="T4" fmla="*/ 156 w 408"/>
                <a:gd name="T5" fmla="*/ 256 h 860"/>
                <a:gd name="T6" fmla="*/ 147 w 408"/>
                <a:gd name="T7" fmla="*/ 197 h 860"/>
                <a:gd name="T8" fmla="*/ 147 w 408"/>
                <a:gd name="T9" fmla="*/ 155 h 860"/>
                <a:gd name="T10" fmla="*/ 156 w 408"/>
                <a:gd name="T11" fmla="*/ 125 h 860"/>
                <a:gd name="T12" fmla="*/ 173 w 408"/>
                <a:gd name="T13" fmla="*/ 109 h 860"/>
                <a:gd name="T14" fmla="*/ 206 w 408"/>
                <a:gd name="T15" fmla="*/ 100 h 860"/>
                <a:gd name="T16" fmla="*/ 223 w 408"/>
                <a:gd name="T17" fmla="*/ 104 h 860"/>
                <a:gd name="T18" fmla="*/ 248 w 408"/>
                <a:gd name="T19" fmla="*/ 117 h 860"/>
                <a:gd name="T20" fmla="*/ 261 w 408"/>
                <a:gd name="T21" fmla="*/ 142 h 860"/>
                <a:gd name="T22" fmla="*/ 265 w 408"/>
                <a:gd name="T23" fmla="*/ 197 h 860"/>
                <a:gd name="T24" fmla="*/ 399 w 408"/>
                <a:gd name="T25" fmla="*/ 277 h 860"/>
                <a:gd name="T26" fmla="*/ 399 w 408"/>
                <a:gd name="T27" fmla="*/ 146 h 860"/>
                <a:gd name="T28" fmla="*/ 387 w 408"/>
                <a:gd name="T29" fmla="*/ 84 h 860"/>
                <a:gd name="T30" fmla="*/ 345 w 408"/>
                <a:gd name="T31" fmla="*/ 37 h 860"/>
                <a:gd name="T32" fmla="*/ 282 w 408"/>
                <a:gd name="T33" fmla="*/ 8 h 860"/>
                <a:gd name="T34" fmla="*/ 202 w 408"/>
                <a:gd name="T35" fmla="*/ 0 h 860"/>
                <a:gd name="T36" fmla="*/ 160 w 408"/>
                <a:gd name="T37" fmla="*/ 0 h 860"/>
                <a:gd name="T38" fmla="*/ 89 w 408"/>
                <a:gd name="T39" fmla="*/ 21 h 860"/>
                <a:gd name="T40" fmla="*/ 38 w 408"/>
                <a:gd name="T41" fmla="*/ 63 h 860"/>
                <a:gd name="T42" fmla="*/ 9 w 408"/>
                <a:gd name="T43" fmla="*/ 142 h 860"/>
                <a:gd name="T44" fmla="*/ 5 w 408"/>
                <a:gd name="T45" fmla="*/ 197 h 860"/>
                <a:gd name="T46" fmla="*/ 5 w 408"/>
                <a:gd name="T47" fmla="*/ 214 h 860"/>
                <a:gd name="T48" fmla="*/ 13 w 408"/>
                <a:gd name="T49" fmla="*/ 281 h 860"/>
                <a:gd name="T50" fmla="*/ 34 w 408"/>
                <a:gd name="T51" fmla="*/ 340 h 860"/>
                <a:gd name="T52" fmla="*/ 89 w 408"/>
                <a:gd name="T53" fmla="*/ 411 h 860"/>
                <a:gd name="T54" fmla="*/ 164 w 408"/>
                <a:gd name="T55" fmla="*/ 478 h 860"/>
                <a:gd name="T56" fmla="*/ 219 w 408"/>
                <a:gd name="T57" fmla="*/ 524 h 860"/>
                <a:gd name="T58" fmla="*/ 248 w 408"/>
                <a:gd name="T59" fmla="*/ 562 h 860"/>
                <a:gd name="T60" fmla="*/ 265 w 408"/>
                <a:gd name="T61" fmla="*/ 600 h 860"/>
                <a:gd name="T62" fmla="*/ 265 w 408"/>
                <a:gd name="T63" fmla="*/ 654 h 860"/>
                <a:gd name="T64" fmla="*/ 261 w 408"/>
                <a:gd name="T65" fmla="*/ 713 h 860"/>
                <a:gd name="T66" fmla="*/ 248 w 408"/>
                <a:gd name="T67" fmla="*/ 738 h 860"/>
                <a:gd name="T68" fmla="*/ 223 w 408"/>
                <a:gd name="T69" fmla="*/ 755 h 860"/>
                <a:gd name="T70" fmla="*/ 202 w 408"/>
                <a:gd name="T71" fmla="*/ 755 h 860"/>
                <a:gd name="T72" fmla="*/ 168 w 408"/>
                <a:gd name="T73" fmla="*/ 747 h 860"/>
                <a:gd name="T74" fmla="*/ 152 w 408"/>
                <a:gd name="T75" fmla="*/ 730 h 860"/>
                <a:gd name="T76" fmla="*/ 139 w 408"/>
                <a:gd name="T77" fmla="*/ 684 h 860"/>
                <a:gd name="T78" fmla="*/ 0 w 408"/>
                <a:gd name="T79" fmla="*/ 579 h 860"/>
                <a:gd name="T80" fmla="*/ 0 w 408"/>
                <a:gd name="T81" fmla="*/ 688 h 860"/>
                <a:gd name="T82" fmla="*/ 13 w 408"/>
                <a:gd name="T83" fmla="*/ 772 h 860"/>
                <a:gd name="T84" fmla="*/ 59 w 408"/>
                <a:gd name="T85" fmla="*/ 826 h 860"/>
                <a:gd name="T86" fmla="*/ 122 w 408"/>
                <a:gd name="T87" fmla="*/ 852 h 860"/>
                <a:gd name="T88" fmla="*/ 202 w 408"/>
                <a:gd name="T89" fmla="*/ 860 h 860"/>
                <a:gd name="T90" fmla="*/ 244 w 408"/>
                <a:gd name="T91" fmla="*/ 856 h 860"/>
                <a:gd name="T92" fmla="*/ 320 w 408"/>
                <a:gd name="T93" fmla="*/ 839 h 860"/>
                <a:gd name="T94" fmla="*/ 362 w 408"/>
                <a:gd name="T95" fmla="*/ 810 h 860"/>
                <a:gd name="T96" fmla="*/ 383 w 408"/>
                <a:gd name="T97" fmla="*/ 776 h 860"/>
                <a:gd name="T98" fmla="*/ 404 w 408"/>
                <a:gd name="T99" fmla="*/ 709 h 860"/>
                <a:gd name="T100" fmla="*/ 408 w 408"/>
                <a:gd name="T101" fmla="*/ 633 h 860"/>
                <a:gd name="T102" fmla="*/ 408 w 408"/>
                <a:gd name="T103" fmla="*/ 591 h 860"/>
                <a:gd name="T104" fmla="*/ 395 w 408"/>
                <a:gd name="T105" fmla="*/ 524 h 860"/>
                <a:gd name="T106" fmla="*/ 362 w 408"/>
                <a:gd name="T107" fmla="*/ 470 h 860"/>
                <a:gd name="T108" fmla="*/ 261 w 408"/>
                <a:gd name="T109" fmla="*/ 369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8" h="860">
                  <a:moveTo>
                    <a:pt x="261" y="369"/>
                  </a:moveTo>
                  <a:lnTo>
                    <a:pt x="261" y="369"/>
                  </a:lnTo>
                  <a:lnTo>
                    <a:pt x="198" y="314"/>
                  </a:lnTo>
                  <a:lnTo>
                    <a:pt x="181" y="293"/>
                  </a:lnTo>
                  <a:lnTo>
                    <a:pt x="164" y="272"/>
                  </a:lnTo>
                  <a:lnTo>
                    <a:pt x="156" y="256"/>
                  </a:lnTo>
                  <a:lnTo>
                    <a:pt x="152" y="239"/>
                  </a:lnTo>
                  <a:lnTo>
                    <a:pt x="147" y="197"/>
                  </a:lnTo>
                  <a:lnTo>
                    <a:pt x="147" y="197"/>
                  </a:lnTo>
                  <a:lnTo>
                    <a:pt x="147" y="155"/>
                  </a:lnTo>
                  <a:lnTo>
                    <a:pt x="152" y="142"/>
                  </a:lnTo>
                  <a:lnTo>
                    <a:pt x="156" y="125"/>
                  </a:lnTo>
                  <a:lnTo>
                    <a:pt x="164" y="117"/>
                  </a:lnTo>
                  <a:lnTo>
                    <a:pt x="173" y="109"/>
                  </a:lnTo>
                  <a:lnTo>
                    <a:pt x="185" y="104"/>
                  </a:lnTo>
                  <a:lnTo>
                    <a:pt x="206" y="100"/>
                  </a:lnTo>
                  <a:lnTo>
                    <a:pt x="206" y="100"/>
                  </a:lnTo>
                  <a:lnTo>
                    <a:pt x="223" y="104"/>
                  </a:lnTo>
                  <a:lnTo>
                    <a:pt x="236" y="109"/>
                  </a:lnTo>
                  <a:lnTo>
                    <a:pt x="248" y="117"/>
                  </a:lnTo>
                  <a:lnTo>
                    <a:pt x="252" y="125"/>
                  </a:lnTo>
                  <a:lnTo>
                    <a:pt x="261" y="142"/>
                  </a:lnTo>
                  <a:lnTo>
                    <a:pt x="261" y="155"/>
                  </a:lnTo>
                  <a:lnTo>
                    <a:pt x="265" y="197"/>
                  </a:lnTo>
                  <a:lnTo>
                    <a:pt x="265" y="277"/>
                  </a:lnTo>
                  <a:lnTo>
                    <a:pt x="399" y="277"/>
                  </a:lnTo>
                  <a:lnTo>
                    <a:pt x="399" y="146"/>
                  </a:lnTo>
                  <a:lnTo>
                    <a:pt x="399" y="146"/>
                  </a:lnTo>
                  <a:lnTo>
                    <a:pt x="395" y="113"/>
                  </a:lnTo>
                  <a:lnTo>
                    <a:pt x="387" y="84"/>
                  </a:lnTo>
                  <a:lnTo>
                    <a:pt x="370" y="58"/>
                  </a:lnTo>
                  <a:lnTo>
                    <a:pt x="345" y="37"/>
                  </a:lnTo>
                  <a:lnTo>
                    <a:pt x="315" y="21"/>
                  </a:lnTo>
                  <a:lnTo>
                    <a:pt x="282" y="8"/>
                  </a:lnTo>
                  <a:lnTo>
                    <a:pt x="244" y="0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160" y="0"/>
                  </a:lnTo>
                  <a:lnTo>
                    <a:pt x="122" y="8"/>
                  </a:lnTo>
                  <a:lnTo>
                    <a:pt x="89" y="21"/>
                  </a:lnTo>
                  <a:lnTo>
                    <a:pt x="59" y="37"/>
                  </a:lnTo>
                  <a:lnTo>
                    <a:pt x="38" y="63"/>
                  </a:lnTo>
                  <a:lnTo>
                    <a:pt x="21" y="96"/>
                  </a:lnTo>
                  <a:lnTo>
                    <a:pt x="9" y="142"/>
                  </a:lnTo>
                  <a:lnTo>
                    <a:pt x="5" y="197"/>
                  </a:lnTo>
                  <a:lnTo>
                    <a:pt x="5" y="197"/>
                  </a:lnTo>
                  <a:lnTo>
                    <a:pt x="5" y="214"/>
                  </a:lnTo>
                  <a:lnTo>
                    <a:pt x="5" y="214"/>
                  </a:lnTo>
                  <a:lnTo>
                    <a:pt x="9" y="256"/>
                  </a:lnTo>
                  <a:lnTo>
                    <a:pt x="13" y="281"/>
                  </a:lnTo>
                  <a:lnTo>
                    <a:pt x="21" y="310"/>
                  </a:lnTo>
                  <a:lnTo>
                    <a:pt x="34" y="340"/>
                  </a:lnTo>
                  <a:lnTo>
                    <a:pt x="59" y="373"/>
                  </a:lnTo>
                  <a:lnTo>
                    <a:pt x="89" y="411"/>
                  </a:lnTo>
                  <a:lnTo>
                    <a:pt x="131" y="449"/>
                  </a:lnTo>
                  <a:lnTo>
                    <a:pt x="164" y="478"/>
                  </a:lnTo>
                  <a:lnTo>
                    <a:pt x="164" y="478"/>
                  </a:lnTo>
                  <a:lnTo>
                    <a:pt x="219" y="524"/>
                  </a:lnTo>
                  <a:lnTo>
                    <a:pt x="236" y="545"/>
                  </a:lnTo>
                  <a:lnTo>
                    <a:pt x="248" y="562"/>
                  </a:lnTo>
                  <a:lnTo>
                    <a:pt x="257" y="579"/>
                  </a:lnTo>
                  <a:lnTo>
                    <a:pt x="265" y="600"/>
                  </a:lnTo>
                  <a:lnTo>
                    <a:pt x="265" y="654"/>
                  </a:lnTo>
                  <a:lnTo>
                    <a:pt x="265" y="654"/>
                  </a:lnTo>
                  <a:lnTo>
                    <a:pt x="265" y="696"/>
                  </a:lnTo>
                  <a:lnTo>
                    <a:pt x="261" y="713"/>
                  </a:lnTo>
                  <a:lnTo>
                    <a:pt x="257" y="726"/>
                  </a:lnTo>
                  <a:lnTo>
                    <a:pt x="248" y="738"/>
                  </a:lnTo>
                  <a:lnTo>
                    <a:pt x="240" y="747"/>
                  </a:lnTo>
                  <a:lnTo>
                    <a:pt x="223" y="755"/>
                  </a:lnTo>
                  <a:lnTo>
                    <a:pt x="202" y="755"/>
                  </a:lnTo>
                  <a:lnTo>
                    <a:pt x="202" y="755"/>
                  </a:lnTo>
                  <a:lnTo>
                    <a:pt x="185" y="755"/>
                  </a:lnTo>
                  <a:lnTo>
                    <a:pt x="168" y="747"/>
                  </a:lnTo>
                  <a:lnTo>
                    <a:pt x="156" y="738"/>
                  </a:lnTo>
                  <a:lnTo>
                    <a:pt x="152" y="730"/>
                  </a:lnTo>
                  <a:lnTo>
                    <a:pt x="143" y="709"/>
                  </a:lnTo>
                  <a:lnTo>
                    <a:pt x="139" y="684"/>
                  </a:lnTo>
                  <a:lnTo>
                    <a:pt x="139" y="579"/>
                  </a:lnTo>
                  <a:lnTo>
                    <a:pt x="0" y="579"/>
                  </a:lnTo>
                  <a:lnTo>
                    <a:pt x="0" y="688"/>
                  </a:lnTo>
                  <a:lnTo>
                    <a:pt x="0" y="688"/>
                  </a:lnTo>
                  <a:lnTo>
                    <a:pt x="5" y="734"/>
                  </a:lnTo>
                  <a:lnTo>
                    <a:pt x="13" y="772"/>
                  </a:lnTo>
                  <a:lnTo>
                    <a:pt x="34" y="801"/>
                  </a:lnTo>
                  <a:lnTo>
                    <a:pt x="59" y="826"/>
                  </a:lnTo>
                  <a:lnTo>
                    <a:pt x="89" y="843"/>
                  </a:lnTo>
                  <a:lnTo>
                    <a:pt x="122" y="852"/>
                  </a:lnTo>
                  <a:lnTo>
                    <a:pt x="160" y="856"/>
                  </a:lnTo>
                  <a:lnTo>
                    <a:pt x="202" y="860"/>
                  </a:lnTo>
                  <a:lnTo>
                    <a:pt x="202" y="860"/>
                  </a:lnTo>
                  <a:lnTo>
                    <a:pt x="244" y="856"/>
                  </a:lnTo>
                  <a:lnTo>
                    <a:pt x="282" y="852"/>
                  </a:lnTo>
                  <a:lnTo>
                    <a:pt x="320" y="839"/>
                  </a:lnTo>
                  <a:lnTo>
                    <a:pt x="349" y="822"/>
                  </a:lnTo>
                  <a:lnTo>
                    <a:pt x="362" y="810"/>
                  </a:lnTo>
                  <a:lnTo>
                    <a:pt x="374" y="793"/>
                  </a:lnTo>
                  <a:lnTo>
                    <a:pt x="383" y="776"/>
                  </a:lnTo>
                  <a:lnTo>
                    <a:pt x="391" y="755"/>
                  </a:lnTo>
                  <a:lnTo>
                    <a:pt x="404" y="709"/>
                  </a:lnTo>
                  <a:lnTo>
                    <a:pt x="408" y="650"/>
                  </a:lnTo>
                  <a:lnTo>
                    <a:pt x="408" y="633"/>
                  </a:lnTo>
                  <a:lnTo>
                    <a:pt x="408" y="633"/>
                  </a:lnTo>
                  <a:lnTo>
                    <a:pt x="408" y="591"/>
                  </a:lnTo>
                  <a:lnTo>
                    <a:pt x="404" y="558"/>
                  </a:lnTo>
                  <a:lnTo>
                    <a:pt x="395" y="524"/>
                  </a:lnTo>
                  <a:lnTo>
                    <a:pt x="383" y="499"/>
                  </a:lnTo>
                  <a:lnTo>
                    <a:pt x="362" y="470"/>
                  </a:lnTo>
                  <a:lnTo>
                    <a:pt x="336" y="440"/>
                  </a:lnTo>
                  <a:lnTo>
                    <a:pt x="261" y="369"/>
                  </a:lnTo>
                  <a:lnTo>
                    <a:pt x="261" y="3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  <p:sp>
          <p:nvSpPr>
            <p:cNvPr id="34" name="Freeform 11"/>
            <p:cNvSpPr>
              <a:spLocks/>
            </p:cNvSpPr>
            <p:nvPr/>
          </p:nvSpPr>
          <p:spPr bwMode="auto">
            <a:xfrm>
              <a:off x="6946900" y="4721225"/>
              <a:ext cx="427037" cy="1344612"/>
            </a:xfrm>
            <a:custGeom>
              <a:avLst/>
              <a:gdLst>
                <a:gd name="T0" fmla="*/ 126 w 269"/>
                <a:gd name="T1" fmla="*/ 92 h 847"/>
                <a:gd name="T2" fmla="*/ 126 w 269"/>
                <a:gd name="T3" fmla="*/ 8 h 847"/>
                <a:gd name="T4" fmla="*/ 0 w 269"/>
                <a:gd name="T5" fmla="*/ 8 h 847"/>
                <a:gd name="T6" fmla="*/ 0 w 269"/>
                <a:gd name="T7" fmla="*/ 847 h 847"/>
                <a:gd name="T8" fmla="*/ 139 w 269"/>
                <a:gd name="T9" fmla="*/ 847 h 847"/>
                <a:gd name="T10" fmla="*/ 139 w 269"/>
                <a:gd name="T11" fmla="*/ 264 h 847"/>
                <a:gd name="T12" fmla="*/ 139 w 269"/>
                <a:gd name="T13" fmla="*/ 264 h 847"/>
                <a:gd name="T14" fmla="*/ 139 w 269"/>
                <a:gd name="T15" fmla="*/ 230 h 847"/>
                <a:gd name="T16" fmla="*/ 147 w 269"/>
                <a:gd name="T17" fmla="*/ 205 h 847"/>
                <a:gd name="T18" fmla="*/ 160 w 269"/>
                <a:gd name="T19" fmla="*/ 184 h 847"/>
                <a:gd name="T20" fmla="*/ 177 w 269"/>
                <a:gd name="T21" fmla="*/ 167 h 847"/>
                <a:gd name="T22" fmla="*/ 177 w 269"/>
                <a:gd name="T23" fmla="*/ 167 h 847"/>
                <a:gd name="T24" fmla="*/ 198 w 269"/>
                <a:gd name="T25" fmla="*/ 159 h 847"/>
                <a:gd name="T26" fmla="*/ 219 w 269"/>
                <a:gd name="T27" fmla="*/ 151 h 847"/>
                <a:gd name="T28" fmla="*/ 244 w 269"/>
                <a:gd name="T29" fmla="*/ 146 h 847"/>
                <a:gd name="T30" fmla="*/ 269 w 269"/>
                <a:gd name="T31" fmla="*/ 146 h 847"/>
                <a:gd name="T32" fmla="*/ 269 w 269"/>
                <a:gd name="T33" fmla="*/ 0 h 847"/>
                <a:gd name="T34" fmla="*/ 269 w 269"/>
                <a:gd name="T35" fmla="*/ 0 h 847"/>
                <a:gd name="T36" fmla="*/ 223 w 269"/>
                <a:gd name="T37" fmla="*/ 4 h 847"/>
                <a:gd name="T38" fmla="*/ 202 w 269"/>
                <a:gd name="T39" fmla="*/ 8 h 847"/>
                <a:gd name="T40" fmla="*/ 185 w 269"/>
                <a:gd name="T41" fmla="*/ 16 h 847"/>
                <a:gd name="T42" fmla="*/ 172 w 269"/>
                <a:gd name="T43" fmla="*/ 29 h 847"/>
                <a:gd name="T44" fmla="*/ 156 w 269"/>
                <a:gd name="T45" fmla="*/ 46 h 847"/>
                <a:gd name="T46" fmla="*/ 143 w 269"/>
                <a:gd name="T47" fmla="*/ 67 h 847"/>
                <a:gd name="T48" fmla="*/ 130 w 269"/>
                <a:gd name="T49" fmla="*/ 92 h 847"/>
                <a:gd name="T50" fmla="*/ 126 w 269"/>
                <a:gd name="T51" fmla="*/ 92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69" h="847">
                  <a:moveTo>
                    <a:pt x="126" y="92"/>
                  </a:moveTo>
                  <a:lnTo>
                    <a:pt x="126" y="8"/>
                  </a:lnTo>
                  <a:lnTo>
                    <a:pt x="0" y="8"/>
                  </a:lnTo>
                  <a:lnTo>
                    <a:pt x="0" y="847"/>
                  </a:lnTo>
                  <a:lnTo>
                    <a:pt x="139" y="847"/>
                  </a:lnTo>
                  <a:lnTo>
                    <a:pt x="139" y="264"/>
                  </a:lnTo>
                  <a:lnTo>
                    <a:pt x="139" y="264"/>
                  </a:lnTo>
                  <a:lnTo>
                    <a:pt x="139" y="230"/>
                  </a:lnTo>
                  <a:lnTo>
                    <a:pt x="147" y="205"/>
                  </a:lnTo>
                  <a:lnTo>
                    <a:pt x="160" y="184"/>
                  </a:lnTo>
                  <a:lnTo>
                    <a:pt x="177" y="167"/>
                  </a:lnTo>
                  <a:lnTo>
                    <a:pt x="177" y="167"/>
                  </a:lnTo>
                  <a:lnTo>
                    <a:pt x="198" y="159"/>
                  </a:lnTo>
                  <a:lnTo>
                    <a:pt x="219" y="151"/>
                  </a:lnTo>
                  <a:lnTo>
                    <a:pt x="244" y="146"/>
                  </a:lnTo>
                  <a:lnTo>
                    <a:pt x="269" y="146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23" y="4"/>
                  </a:lnTo>
                  <a:lnTo>
                    <a:pt x="202" y="8"/>
                  </a:lnTo>
                  <a:lnTo>
                    <a:pt x="185" y="16"/>
                  </a:lnTo>
                  <a:lnTo>
                    <a:pt x="172" y="29"/>
                  </a:lnTo>
                  <a:lnTo>
                    <a:pt x="156" y="46"/>
                  </a:lnTo>
                  <a:lnTo>
                    <a:pt x="143" y="67"/>
                  </a:lnTo>
                  <a:lnTo>
                    <a:pt x="130" y="92"/>
                  </a:lnTo>
                  <a:lnTo>
                    <a:pt x="12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26" name="Content Placeholder 22"/>
          <p:cNvSpPr>
            <a:spLocks noGrp="1"/>
          </p:cNvSpPr>
          <p:nvPr>
            <p:ph sz="quarter" idx="11" hasCustomPrompt="1"/>
          </p:nvPr>
        </p:nvSpPr>
        <p:spPr>
          <a:xfrm>
            <a:off x="530352" y="2023872"/>
            <a:ext cx="8001000" cy="365646"/>
          </a:xfrm>
        </p:spPr>
        <p:txBody>
          <a:bodyPr>
            <a:noAutofit/>
          </a:bodyPr>
          <a:lstStyle>
            <a:lvl1pPr>
              <a:buNone/>
              <a:defRPr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Presenter Name (Arial 20pt Title Case)</a:t>
            </a:r>
          </a:p>
        </p:txBody>
      </p:sp>
      <p:sp>
        <p:nvSpPr>
          <p:cNvPr id="35" name="Content Placeholder 22"/>
          <p:cNvSpPr>
            <a:spLocks noGrp="1"/>
          </p:cNvSpPr>
          <p:nvPr>
            <p:ph sz="quarter" idx="12" hasCustomPrompt="1"/>
          </p:nvPr>
        </p:nvSpPr>
        <p:spPr>
          <a:xfrm>
            <a:off x="530352" y="2391934"/>
            <a:ext cx="8001000" cy="403026"/>
          </a:xfrm>
        </p:spPr>
        <p:txBody>
          <a:bodyPr>
            <a:noAutofit/>
          </a:bodyPr>
          <a:lstStyle>
            <a:lvl1pPr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Presenter Title (Arial 18pt Title Case)</a:t>
            </a:r>
          </a:p>
        </p:txBody>
      </p:sp>
      <p:sp>
        <p:nvSpPr>
          <p:cNvPr id="36" name="Content Placeholder 22"/>
          <p:cNvSpPr>
            <a:spLocks noGrp="1"/>
          </p:cNvSpPr>
          <p:nvPr>
            <p:ph sz="quarter" idx="13" hasCustomPrompt="1"/>
          </p:nvPr>
        </p:nvSpPr>
        <p:spPr>
          <a:xfrm>
            <a:off x="530352" y="3182689"/>
            <a:ext cx="8001000" cy="403026"/>
          </a:xfrm>
        </p:spPr>
        <p:txBody>
          <a:bodyPr>
            <a:noAutofit/>
          </a:bodyPr>
          <a:lstStyle>
            <a:lvl1pPr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Date (Arial 20pt Title Case)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har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52425" y="1333500"/>
            <a:ext cx="8486775" cy="506413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52425" y="1892300"/>
            <a:ext cx="8486775" cy="4165600"/>
          </a:xfrm>
          <a:prstGeom prst="rect">
            <a:avLst/>
          </a:prstGeom>
          <a:gradFill flip="none" rotWithShape="1">
            <a:gsLst>
              <a:gs pos="0">
                <a:srgbClr val="787878">
                  <a:tint val="66000"/>
                  <a:satMod val="160000"/>
                </a:srgbClr>
              </a:gs>
              <a:gs pos="50000">
                <a:srgbClr val="787878">
                  <a:tint val="44500"/>
                  <a:satMod val="160000"/>
                </a:srgbClr>
              </a:gs>
              <a:gs pos="100000">
                <a:srgbClr val="787878">
                  <a:tint val="23500"/>
                  <a:satMod val="160000"/>
                </a:srgbClr>
              </a:gs>
            </a:gsLst>
            <a:lin ang="54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76A5DD5-2959-4EEA-922F-A2A9662FB79E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  <p:sp>
        <p:nvSpPr>
          <p:cNvPr id="4" name="Chart Placeholder 2"/>
          <p:cNvSpPr>
            <a:spLocks noGrp="1"/>
          </p:cNvSpPr>
          <p:nvPr>
            <p:ph type="chart" idx="1"/>
          </p:nvPr>
        </p:nvSpPr>
        <p:spPr>
          <a:xfrm>
            <a:off x="1088136" y="2423160"/>
            <a:ext cx="6986016" cy="3081528"/>
          </a:xfrm>
        </p:spPr>
        <p:txBody>
          <a:bodyPr/>
          <a:lstStyle>
            <a:lvl1pPr>
              <a:buClr>
                <a:srgbClr val="333333"/>
              </a:buCl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3"/>
          </p:nvPr>
        </p:nvSpPr>
        <p:spPr>
          <a:xfrm>
            <a:off x="352425" y="1396790"/>
            <a:ext cx="8486775" cy="406400"/>
          </a:xfrm>
        </p:spPr>
        <p:txBody>
          <a:bodyPr anchor="ctr" anchorCtr="0">
            <a:normAutofit/>
          </a:bodyPr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600">
                <a:latin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63622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Title and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76A5DD5-2959-4EEA-922F-A2A9662FB79E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52425" y="1333500"/>
            <a:ext cx="8486775" cy="506413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52425" y="1892300"/>
            <a:ext cx="8486775" cy="2984500"/>
          </a:xfrm>
          <a:prstGeom prst="rect">
            <a:avLst/>
          </a:prstGeom>
          <a:gradFill flip="none" rotWithShape="1">
            <a:gsLst>
              <a:gs pos="0">
                <a:srgbClr val="787878">
                  <a:tint val="66000"/>
                  <a:satMod val="160000"/>
                </a:srgbClr>
              </a:gs>
              <a:gs pos="50000">
                <a:srgbClr val="787878">
                  <a:tint val="44500"/>
                  <a:satMod val="160000"/>
                </a:srgbClr>
              </a:gs>
              <a:gs pos="100000">
                <a:srgbClr val="787878">
                  <a:tint val="23500"/>
                  <a:satMod val="160000"/>
                </a:srgbClr>
              </a:gs>
            </a:gsLst>
            <a:lin ang="54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3"/>
          </p:nvPr>
        </p:nvSpPr>
        <p:spPr>
          <a:xfrm>
            <a:off x="352425" y="1396790"/>
            <a:ext cx="8486775" cy="406400"/>
          </a:xfrm>
        </p:spPr>
        <p:txBody>
          <a:bodyPr anchor="ctr" anchorCtr="0">
            <a:normAutofit/>
          </a:bodyPr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600">
                <a:latin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hart Placeholder 2"/>
          <p:cNvSpPr>
            <a:spLocks noGrp="1"/>
          </p:cNvSpPr>
          <p:nvPr>
            <p:ph type="chart" idx="1"/>
          </p:nvPr>
        </p:nvSpPr>
        <p:spPr>
          <a:xfrm>
            <a:off x="419100" y="1932316"/>
            <a:ext cx="8343900" cy="2809805"/>
          </a:xfrm>
        </p:spPr>
        <p:txBody>
          <a:bodyPr/>
          <a:lstStyle>
            <a:lvl1pPr>
              <a:buClr>
                <a:srgbClr val="333333"/>
              </a:buCl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35934" y="4974336"/>
            <a:ext cx="8304029" cy="1143000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009626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/out Titl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52425" y="1329070"/>
            <a:ext cx="4828032" cy="4728830"/>
          </a:xfrm>
          <a:prstGeom prst="rect">
            <a:avLst/>
          </a:prstGeom>
          <a:gradFill flip="none" rotWithShape="1">
            <a:gsLst>
              <a:gs pos="0">
                <a:srgbClr val="787878">
                  <a:tint val="66000"/>
                  <a:satMod val="160000"/>
                </a:srgbClr>
              </a:gs>
              <a:gs pos="50000">
                <a:srgbClr val="787878">
                  <a:tint val="44500"/>
                  <a:satMod val="160000"/>
                </a:srgbClr>
              </a:gs>
              <a:gs pos="100000">
                <a:srgbClr val="787878">
                  <a:tint val="23500"/>
                  <a:satMod val="160000"/>
                </a:srgbClr>
              </a:gs>
            </a:gsLst>
            <a:lin ang="54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76A5DD5-2959-4EEA-922F-A2A9662FB79E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20624" y="1424763"/>
            <a:ext cx="4651106" cy="4564557"/>
          </a:xfrm>
        </p:spPr>
        <p:txBody>
          <a:bodyPr>
            <a:normAutofit/>
          </a:bodyPr>
          <a:lstStyle>
            <a:lvl1pPr>
              <a:buNone/>
              <a:defRPr sz="1800">
                <a:latin typeface="Arial" pitchFamily="34" charset="0"/>
              </a:defRPr>
            </a:lvl1pPr>
            <a:lvl5pPr marL="2286000" indent="-171450">
              <a:defRPr sz="1200"/>
            </a:lvl5pPr>
          </a:lstStyle>
          <a:p>
            <a:pPr lvl="0"/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5370716" y="1338263"/>
            <a:ext cx="3401568" cy="4443284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52425" y="1333500"/>
            <a:ext cx="4828032" cy="506413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52425" y="1892300"/>
            <a:ext cx="4828032" cy="4165600"/>
          </a:xfrm>
          <a:prstGeom prst="rect">
            <a:avLst/>
          </a:prstGeom>
          <a:gradFill flip="none" rotWithShape="1">
            <a:gsLst>
              <a:gs pos="0">
                <a:srgbClr val="787878">
                  <a:tint val="66000"/>
                  <a:satMod val="160000"/>
                </a:srgbClr>
              </a:gs>
              <a:gs pos="50000">
                <a:srgbClr val="787878">
                  <a:tint val="44500"/>
                  <a:satMod val="160000"/>
                </a:srgbClr>
              </a:gs>
              <a:gs pos="100000">
                <a:srgbClr val="787878">
                  <a:tint val="23500"/>
                  <a:satMod val="160000"/>
                </a:srgbClr>
              </a:gs>
            </a:gsLst>
            <a:lin ang="54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76A5DD5-2959-4EEA-922F-A2A9662FB79E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20624" y="1988288"/>
            <a:ext cx="4651106" cy="4001032"/>
          </a:xfrm>
        </p:spPr>
        <p:txBody>
          <a:bodyPr>
            <a:normAutofit/>
          </a:bodyPr>
          <a:lstStyle>
            <a:lvl1pPr>
              <a:buNone/>
              <a:defRPr sz="1800">
                <a:latin typeface="Arial" pitchFamily="34" charset="0"/>
              </a:defRPr>
            </a:lvl1pPr>
            <a:lvl5pPr marL="2286000" indent="-171450">
              <a:defRPr sz="1200"/>
            </a:lvl5pPr>
          </a:lstStyle>
          <a:p>
            <a:pPr lvl="0"/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5370716" y="1338263"/>
            <a:ext cx="3401568" cy="4443284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3"/>
          </p:nvPr>
        </p:nvSpPr>
        <p:spPr>
          <a:xfrm>
            <a:off x="352425" y="1396790"/>
            <a:ext cx="4828032" cy="368216"/>
          </a:xfrm>
        </p:spPr>
        <p:txBody>
          <a:bodyPr anchor="ctr" anchorCtr="0">
            <a:normAutofit/>
          </a:bodyPr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600">
                <a:latin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950425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76A5DD5-2959-4EEA-922F-A2A9662FB79E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4887468" y="4398264"/>
            <a:ext cx="3584448" cy="740664"/>
          </a:xfrm>
          <a:solidFill>
            <a:srgbClr val="666666"/>
          </a:solidFill>
        </p:spPr>
        <p:txBody>
          <a:bodyPr lIns="45720" rIns="4572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352425" y="1333500"/>
            <a:ext cx="4133088" cy="506413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52425" y="1892300"/>
            <a:ext cx="4133088" cy="4165600"/>
          </a:xfrm>
          <a:prstGeom prst="rect">
            <a:avLst/>
          </a:prstGeom>
          <a:gradFill flip="none" rotWithShape="1">
            <a:gsLst>
              <a:gs pos="0">
                <a:srgbClr val="787878">
                  <a:tint val="66000"/>
                  <a:satMod val="160000"/>
                </a:srgbClr>
              </a:gs>
              <a:gs pos="50000">
                <a:srgbClr val="787878">
                  <a:tint val="44500"/>
                  <a:satMod val="160000"/>
                </a:srgbClr>
              </a:gs>
              <a:gs pos="100000">
                <a:srgbClr val="787878">
                  <a:tint val="23500"/>
                  <a:satMod val="160000"/>
                </a:srgbClr>
              </a:gs>
            </a:gsLst>
            <a:lin ang="54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3"/>
          </p:nvPr>
        </p:nvSpPr>
        <p:spPr>
          <a:xfrm>
            <a:off x="352425" y="1396790"/>
            <a:ext cx="4133088" cy="406400"/>
          </a:xfrm>
        </p:spPr>
        <p:txBody>
          <a:bodyPr anchor="ctr" anchorCtr="0">
            <a:normAutofit/>
          </a:bodyPr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600">
                <a:latin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20624" y="1984248"/>
            <a:ext cx="3998976" cy="3938087"/>
          </a:xfrm>
        </p:spPr>
        <p:txBody>
          <a:bodyPr>
            <a:normAutofit/>
          </a:bodyPr>
          <a:lstStyle>
            <a:lvl1pPr>
              <a:buNone/>
              <a:defRPr sz="1800">
                <a:latin typeface="Arial" pitchFamily="34" charset="0"/>
              </a:defRPr>
            </a:lvl1pPr>
            <a:lvl5pPr marL="2286000" indent="-171450">
              <a:defRPr sz="1200"/>
            </a:lvl5pPr>
          </a:lstStyle>
          <a:p>
            <a:pPr lvl="0"/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887468" y="2112264"/>
            <a:ext cx="3584448" cy="2002536"/>
          </a:xfrm>
        </p:spPr>
        <p:txBody>
          <a:bodyPr/>
          <a:lstStyle>
            <a:lvl1pPr marL="0" indent="0">
              <a:buNone/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1409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725086" y="1333500"/>
            <a:ext cx="4133088" cy="506413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725086" y="1892300"/>
            <a:ext cx="4133088" cy="3060700"/>
          </a:xfrm>
          <a:prstGeom prst="rect">
            <a:avLst/>
          </a:prstGeom>
          <a:gradFill flip="none" rotWithShape="1">
            <a:gsLst>
              <a:gs pos="0">
                <a:srgbClr val="787878">
                  <a:tint val="66000"/>
                  <a:satMod val="160000"/>
                </a:srgbClr>
              </a:gs>
              <a:gs pos="50000">
                <a:srgbClr val="787878">
                  <a:tint val="44500"/>
                  <a:satMod val="160000"/>
                </a:srgbClr>
              </a:gs>
              <a:gs pos="100000">
                <a:srgbClr val="787878">
                  <a:tint val="23500"/>
                  <a:satMod val="160000"/>
                </a:srgbClr>
              </a:gs>
            </a:gsLst>
            <a:lin ang="54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52425" y="1333500"/>
            <a:ext cx="4133088" cy="506413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52425" y="1892300"/>
            <a:ext cx="4133088" cy="3060700"/>
          </a:xfrm>
          <a:prstGeom prst="rect">
            <a:avLst/>
          </a:prstGeom>
          <a:gradFill flip="none" rotWithShape="1">
            <a:gsLst>
              <a:gs pos="0">
                <a:srgbClr val="787878">
                  <a:tint val="66000"/>
                  <a:satMod val="160000"/>
                </a:srgbClr>
              </a:gs>
              <a:gs pos="50000">
                <a:srgbClr val="787878">
                  <a:tint val="44500"/>
                  <a:satMod val="160000"/>
                </a:srgbClr>
              </a:gs>
              <a:gs pos="100000">
                <a:srgbClr val="787878">
                  <a:tint val="23500"/>
                  <a:satMod val="160000"/>
                </a:srgbClr>
              </a:gs>
            </a:gsLst>
            <a:lin ang="54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76A5DD5-2959-4EEA-922F-A2A9662FB79E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96824" y="2009552"/>
            <a:ext cx="3846576" cy="2817629"/>
          </a:xfrm>
        </p:spPr>
        <p:txBody>
          <a:bodyPr>
            <a:normAutofit/>
          </a:bodyPr>
          <a:lstStyle>
            <a:lvl1pPr>
              <a:buNone/>
              <a:defRPr sz="1800">
                <a:latin typeface="Arial" pitchFamily="34" charset="0"/>
              </a:defRPr>
            </a:lvl1pPr>
            <a:lvl5pPr marL="2286000" indent="-171450">
              <a:defRPr sz="1200"/>
            </a:lvl5pPr>
          </a:lstStyle>
          <a:p>
            <a:pPr lvl="0"/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4837176" y="1998920"/>
            <a:ext cx="3849624" cy="2838893"/>
          </a:xfrm>
        </p:spPr>
        <p:txBody>
          <a:bodyPr>
            <a:normAutofit/>
          </a:bodyPr>
          <a:lstStyle>
            <a:lvl1pPr>
              <a:buNone/>
              <a:defRPr sz="1800">
                <a:latin typeface="Arial" pitchFamily="34" charset="0"/>
              </a:defRPr>
            </a:lvl1pPr>
            <a:lvl5pPr marL="2286000" indent="-171450">
              <a:defRPr sz="1200"/>
            </a:lvl5pPr>
          </a:lstStyle>
          <a:p>
            <a:pPr lvl="0"/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18" name="Content Placeholder 11"/>
          <p:cNvSpPr>
            <a:spLocks noGrp="1"/>
          </p:cNvSpPr>
          <p:nvPr>
            <p:ph sz="quarter" idx="13"/>
          </p:nvPr>
        </p:nvSpPr>
        <p:spPr>
          <a:xfrm>
            <a:off x="352425" y="1396790"/>
            <a:ext cx="4133088" cy="406400"/>
          </a:xfrm>
        </p:spPr>
        <p:txBody>
          <a:bodyPr lIns="45720" rIns="45720" anchor="ctr" anchorCtr="1">
            <a:noAutofit/>
          </a:bodyPr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600">
                <a:latin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11"/>
          <p:cNvSpPr>
            <a:spLocks noGrp="1"/>
          </p:cNvSpPr>
          <p:nvPr>
            <p:ph sz="quarter" idx="15"/>
          </p:nvPr>
        </p:nvSpPr>
        <p:spPr>
          <a:xfrm>
            <a:off x="4725086" y="1396790"/>
            <a:ext cx="4133088" cy="406400"/>
          </a:xfrm>
        </p:spPr>
        <p:txBody>
          <a:bodyPr lIns="45720" rIns="45720" anchor="ctr" anchorCtr="1">
            <a:noAutofit/>
          </a:bodyPr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600">
                <a:latin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14668" y="5050463"/>
            <a:ext cx="8304029" cy="1034973"/>
          </a:xfrm>
        </p:spPr>
        <p:txBody>
          <a:bodyPr/>
          <a:lstStyle>
            <a:lvl1pPr marL="233363" indent="-233363">
              <a:buClr>
                <a:srgbClr val="333333"/>
              </a:buClr>
              <a:buFont typeface="Arial" pitchFamily="34" charset="0"/>
              <a:buChar char="•"/>
              <a:defRPr>
                <a:latin typeface="Arial" pitchFamily="34" charset="0"/>
              </a:defRPr>
            </a:lvl1pPr>
            <a:lvl2pPr marL="574675" indent="-234950">
              <a:defRPr>
                <a:latin typeface="Arial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901246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omparison with Title and Text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725086" y="1333500"/>
            <a:ext cx="4133088" cy="506413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725086" y="1892300"/>
            <a:ext cx="4133088" cy="3060700"/>
          </a:xfrm>
          <a:prstGeom prst="rect">
            <a:avLst/>
          </a:prstGeom>
          <a:gradFill flip="none" rotWithShape="1">
            <a:gsLst>
              <a:gs pos="0">
                <a:srgbClr val="787878">
                  <a:tint val="66000"/>
                  <a:satMod val="160000"/>
                </a:srgbClr>
              </a:gs>
              <a:gs pos="50000">
                <a:srgbClr val="787878">
                  <a:tint val="44500"/>
                  <a:satMod val="160000"/>
                </a:srgbClr>
              </a:gs>
              <a:gs pos="100000">
                <a:srgbClr val="787878">
                  <a:tint val="23500"/>
                  <a:satMod val="160000"/>
                </a:srgbClr>
              </a:gs>
            </a:gsLst>
            <a:lin ang="54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52425" y="1333500"/>
            <a:ext cx="4133088" cy="506413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352425" y="1892300"/>
            <a:ext cx="4133088" cy="3060700"/>
          </a:xfrm>
          <a:prstGeom prst="rect">
            <a:avLst/>
          </a:prstGeom>
          <a:gradFill flip="none" rotWithShape="1">
            <a:gsLst>
              <a:gs pos="0">
                <a:srgbClr val="787878">
                  <a:tint val="66000"/>
                  <a:satMod val="160000"/>
                </a:srgbClr>
              </a:gs>
              <a:gs pos="50000">
                <a:srgbClr val="787878">
                  <a:tint val="44500"/>
                  <a:satMod val="160000"/>
                </a:srgbClr>
              </a:gs>
              <a:gs pos="100000">
                <a:srgbClr val="787878">
                  <a:tint val="23500"/>
                  <a:satMod val="160000"/>
                </a:srgbClr>
              </a:gs>
            </a:gsLst>
            <a:lin ang="54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76A5DD5-2959-4EEA-922F-A2A9662FB79E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96824" y="2009552"/>
            <a:ext cx="3846576" cy="2817629"/>
          </a:xfrm>
        </p:spPr>
        <p:txBody>
          <a:bodyPr>
            <a:normAutofit/>
          </a:bodyPr>
          <a:lstStyle>
            <a:lvl1pPr>
              <a:buNone/>
              <a:defRPr sz="1800">
                <a:latin typeface="Arial" pitchFamily="34" charset="0"/>
              </a:defRPr>
            </a:lvl1pPr>
            <a:lvl5pPr marL="2286000" indent="-171450">
              <a:defRPr sz="1200"/>
            </a:lvl5pPr>
          </a:lstStyle>
          <a:p>
            <a:pPr lvl="0"/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6" hasCustomPrompt="1"/>
          </p:nvPr>
        </p:nvSpPr>
        <p:spPr>
          <a:xfrm>
            <a:off x="4837176" y="1998920"/>
            <a:ext cx="3849624" cy="2838893"/>
          </a:xfrm>
        </p:spPr>
        <p:txBody>
          <a:bodyPr>
            <a:normAutofit/>
          </a:bodyPr>
          <a:lstStyle>
            <a:lvl1pPr>
              <a:buNone/>
              <a:defRPr sz="1800">
                <a:latin typeface="Arial" pitchFamily="34" charset="0"/>
              </a:defRPr>
            </a:lvl1pPr>
            <a:lvl5pPr marL="2286000" indent="-171450">
              <a:defRPr sz="1200"/>
            </a:lvl5pPr>
          </a:lstStyle>
          <a:p>
            <a:pPr lvl="0"/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18" name="Content Placeholder 11"/>
          <p:cNvSpPr>
            <a:spLocks noGrp="1"/>
          </p:cNvSpPr>
          <p:nvPr>
            <p:ph sz="quarter" idx="13"/>
          </p:nvPr>
        </p:nvSpPr>
        <p:spPr>
          <a:xfrm>
            <a:off x="352425" y="1396790"/>
            <a:ext cx="4133088" cy="406400"/>
          </a:xfrm>
        </p:spPr>
        <p:txBody>
          <a:bodyPr lIns="45720" rIns="45720" anchor="ctr" anchorCtr="0">
            <a:noAutofit/>
          </a:bodyPr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600">
                <a:latin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11"/>
          <p:cNvSpPr>
            <a:spLocks noGrp="1"/>
          </p:cNvSpPr>
          <p:nvPr>
            <p:ph sz="quarter" idx="15"/>
          </p:nvPr>
        </p:nvSpPr>
        <p:spPr>
          <a:xfrm>
            <a:off x="4725086" y="1396790"/>
            <a:ext cx="4133088" cy="406400"/>
          </a:xfrm>
        </p:spPr>
        <p:txBody>
          <a:bodyPr lIns="45720" rIns="45720" anchor="ctr" anchorCtr="0">
            <a:noAutofit/>
          </a:bodyPr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600">
                <a:latin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22113" y="5050466"/>
            <a:ext cx="3944679" cy="777240"/>
          </a:xfrm>
        </p:spPr>
        <p:txBody>
          <a:bodyPr/>
          <a:lstStyle>
            <a:lvl1pPr marL="233363" indent="-233363">
              <a:buClr>
                <a:srgbClr val="333333"/>
              </a:buClr>
              <a:buFont typeface="Arial" pitchFamily="34" charset="0"/>
              <a:buChar char="•"/>
              <a:defRPr>
                <a:latin typeface="Arial" pitchFamily="34" charset="0"/>
              </a:defRPr>
            </a:lvl1pPr>
            <a:lvl2pPr marL="574675" indent="-234950">
              <a:defRPr>
                <a:latin typeface="Arial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endParaRPr lang="en-US" dirty="0" smtClean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787391" y="5050466"/>
            <a:ext cx="3944679" cy="777240"/>
          </a:xfrm>
        </p:spPr>
        <p:txBody>
          <a:bodyPr/>
          <a:lstStyle>
            <a:lvl1pPr marL="233363" indent="-233363">
              <a:buClr>
                <a:srgbClr val="333333"/>
              </a:buClr>
              <a:buFont typeface="Arial" pitchFamily="34" charset="0"/>
              <a:buChar char="•"/>
              <a:defRPr>
                <a:latin typeface="Arial" pitchFamily="34" charset="0"/>
              </a:defRPr>
            </a:lvl1pPr>
            <a:lvl2pPr marL="574675" indent="-234950">
              <a:defRPr>
                <a:latin typeface="Arial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245640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hart comparison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362712" y="3684587"/>
            <a:ext cx="4133088" cy="506413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62712" y="4243867"/>
            <a:ext cx="4133088" cy="1699733"/>
          </a:xfrm>
          <a:prstGeom prst="rect">
            <a:avLst/>
          </a:prstGeom>
          <a:gradFill flip="none" rotWithShape="1">
            <a:gsLst>
              <a:gs pos="0">
                <a:srgbClr val="787878">
                  <a:tint val="66000"/>
                  <a:satMod val="160000"/>
                </a:srgbClr>
              </a:gs>
              <a:gs pos="50000">
                <a:srgbClr val="787878">
                  <a:tint val="44500"/>
                  <a:satMod val="160000"/>
                </a:srgbClr>
              </a:gs>
              <a:gs pos="100000">
                <a:srgbClr val="787878">
                  <a:tint val="23500"/>
                  <a:satMod val="160000"/>
                </a:srgbClr>
              </a:gs>
            </a:gsLst>
            <a:lin ang="54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352425" y="1333500"/>
            <a:ext cx="4133088" cy="506413"/>
          </a:xfrm>
          <a:prstGeom prst="rect">
            <a:avLst/>
          </a:prstGeom>
          <a:solidFill>
            <a:srgbClr val="FFFFF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352425" y="1892300"/>
            <a:ext cx="4133088" cy="1612900"/>
          </a:xfrm>
          <a:prstGeom prst="rect">
            <a:avLst/>
          </a:prstGeom>
          <a:gradFill flip="none" rotWithShape="1">
            <a:gsLst>
              <a:gs pos="0">
                <a:srgbClr val="787878">
                  <a:tint val="66000"/>
                  <a:satMod val="160000"/>
                </a:srgbClr>
              </a:gs>
              <a:gs pos="50000">
                <a:srgbClr val="787878">
                  <a:tint val="44500"/>
                  <a:satMod val="160000"/>
                </a:srgbClr>
              </a:gs>
              <a:gs pos="100000">
                <a:srgbClr val="787878">
                  <a:tint val="23500"/>
                  <a:satMod val="160000"/>
                </a:srgbClr>
              </a:gs>
            </a:gsLst>
            <a:lin ang="540000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76A5DD5-2959-4EEA-922F-A2A9662FB79E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 hasCustomPrompt="1"/>
          </p:nvPr>
        </p:nvSpPr>
        <p:spPr>
          <a:xfrm>
            <a:off x="496824" y="2009553"/>
            <a:ext cx="3846576" cy="1382234"/>
          </a:xfrm>
        </p:spPr>
        <p:txBody>
          <a:bodyPr>
            <a:normAutofit/>
          </a:bodyPr>
          <a:lstStyle>
            <a:lvl1pPr>
              <a:buNone/>
              <a:defRPr sz="1800">
                <a:latin typeface="Arial" pitchFamily="34" charset="0"/>
              </a:defRPr>
            </a:lvl1pPr>
            <a:lvl5pPr marL="2286000" indent="-171450">
              <a:defRPr sz="1200"/>
            </a:lvl5pPr>
          </a:lstStyle>
          <a:p>
            <a:pPr lvl="0"/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18" name="Content Placeholder 11"/>
          <p:cNvSpPr>
            <a:spLocks noGrp="1"/>
          </p:cNvSpPr>
          <p:nvPr>
            <p:ph sz="quarter" idx="13"/>
          </p:nvPr>
        </p:nvSpPr>
        <p:spPr>
          <a:xfrm>
            <a:off x="362713" y="1396790"/>
            <a:ext cx="4122800" cy="406400"/>
          </a:xfrm>
        </p:spPr>
        <p:txBody>
          <a:bodyPr anchor="ctr" anchorCtr="0">
            <a:normAutofit/>
          </a:bodyPr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600">
                <a:latin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800600" y="1338263"/>
            <a:ext cx="4014216" cy="4751641"/>
          </a:xfrm>
        </p:spPr>
        <p:txBody>
          <a:bodyPr/>
          <a:lstStyle>
            <a:lvl1pPr marL="233363" indent="-233363">
              <a:buClr>
                <a:srgbClr val="333333"/>
              </a:buClr>
              <a:buFont typeface="Arial" pitchFamily="34" charset="0"/>
              <a:buChar char="•"/>
              <a:defRPr>
                <a:latin typeface="Arial" pitchFamily="34" charset="0"/>
              </a:defRPr>
            </a:lvl1pPr>
            <a:lvl2pPr marL="574675" indent="-234950">
              <a:defRPr>
                <a:latin typeface="Arial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</p:txBody>
      </p:sp>
      <p:sp>
        <p:nvSpPr>
          <p:cNvPr id="26" name="Content Placeholder 13"/>
          <p:cNvSpPr>
            <a:spLocks noGrp="1"/>
          </p:cNvSpPr>
          <p:nvPr>
            <p:ph sz="quarter" idx="19" hasCustomPrompt="1"/>
          </p:nvPr>
        </p:nvSpPr>
        <p:spPr>
          <a:xfrm>
            <a:off x="506314" y="4381350"/>
            <a:ext cx="3846576" cy="1382234"/>
          </a:xfrm>
        </p:spPr>
        <p:txBody>
          <a:bodyPr>
            <a:normAutofit/>
          </a:bodyPr>
          <a:lstStyle>
            <a:lvl1pPr>
              <a:buNone/>
              <a:defRPr sz="1800">
                <a:latin typeface="Arial" pitchFamily="34" charset="0"/>
              </a:defRPr>
            </a:lvl1pPr>
            <a:lvl5pPr marL="2286000" indent="-171450">
              <a:defRPr sz="1200"/>
            </a:lvl5pPr>
          </a:lstStyle>
          <a:p>
            <a:pPr lvl="0"/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27" name="Content Placeholder 11"/>
          <p:cNvSpPr>
            <a:spLocks noGrp="1"/>
          </p:cNvSpPr>
          <p:nvPr>
            <p:ph sz="quarter" idx="20"/>
          </p:nvPr>
        </p:nvSpPr>
        <p:spPr>
          <a:xfrm>
            <a:off x="362712" y="3736688"/>
            <a:ext cx="4133087" cy="406400"/>
          </a:xfrm>
        </p:spPr>
        <p:txBody>
          <a:bodyPr anchor="ctr" anchorCtr="0">
            <a:normAutofit/>
          </a:bodyPr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600">
                <a:latin typeface="Arial" pitchFamily="34" charset="0"/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2561698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hoto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76A5DD5-2959-4EEA-922F-A2A9662FB79E}" type="slidenum">
              <a:rPr lang="en-US" kern="0" smtClean="0">
                <a:cs typeface="Arial" charset="0"/>
              </a:rPr>
              <a:pPr>
                <a:defRPr/>
              </a:pPr>
              <a:t>‹#›</a:t>
            </a:fld>
            <a:endParaRPr lang="en-US" kern="0" dirty="0">
              <a:cs typeface="Arial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530352" y="1338264"/>
            <a:ext cx="3955384" cy="4757736"/>
          </a:xfrm>
        </p:spPr>
        <p:txBody>
          <a:bodyPr/>
          <a:lstStyle>
            <a:lvl1pPr>
              <a:spcAft>
                <a:spcPts val="480"/>
              </a:spcAft>
              <a:buClr>
                <a:srgbClr val="333333"/>
              </a:buClr>
              <a:buSzPct val="90000"/>
              <a:buFont typeface="Arial" pitchFamily="34" charset="0"/>
              <a:buChar char="•"/>
              <a:defRPr>
                <a:latin typeface="Arial" pitchFamily="34" charset="0"/>
              </a:defRPr>
            </a:lvl1pPr>
            <a:lvl2pPr>
              <a:spcAft>
                <a:spcPts val="480"/>
              </a:spcAft>
              <a:buClr>
                <a:srgbClr val="333333"/>
              </a:buClr>
              <a:buSzPct val="80000"/>
              <a:buFont typeface="Arial" pitchFamily="34" charset="0"/>
              <a:buChar char="•"/>
              <a:defRPr>
                <a:latin typeface="Arial" pitchFamily="34" charset="0"/>
              </a:defRPr>
            </a:lvl2pPr>
            <a:lvl3pPr marL="690563" indent="-233363">
              <a:spcAft>
                <a:spcPts val="480"/>
              </a:spcAft>
              <a:buClr>
                <a:srgbClr val="333333"/>
              </a:buClr>
              <a:buSzPct val="90000"/>
              <a:buFont typeface="Arial" pitchFamily="34" charset="0"/>
              <a:buChar char="•"/>
              <a:defRPr>
                <a:latin typeface="Arial" pitchFamily="34" charset="0"/>
              </a:defRPr>
            </a:lvl3pPr>
            <a:lvl4pPr>
              <a:spcAft>
                <a:spcPts val="480"/>
              </a:spcAft>
              <a:buClr>
                <a:srgbClr val="333333"/>
              </a:buClr>
              <a:buFont typeface="Courier New" pitchFamily="49" charset="0"/>
              <a:buChar char="o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5507966" y="1626079"/>
            <a:ext cx="3035808" cy="3968496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/photo on LEFT w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76A5DD5-2959-4EEA-922F-A2A9662FB79E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85800" y="1600200"/>
            <a:ext cx="3035808" cy="3968496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85800" y="4956048"/>
            <a:ext cx="3035808" cy="621792"/>
          </a:xfrm>
          <a:solidFill>
            <a:schemeClr val="tx1">
              <a:alpha val="75000"/>
            </a:schemeClr>
          </a:solidFill>
        </p:spPr>
        <p:txBody>
          <a:bodyPr anchor="ctr" anchorCtr="1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4221126" y="1338263"/>
            <a:ext cx="4602833" cy="4523041"/>
          </a:xfrm>
        </p:spPr>
        <p:txBody>
          <a:bodyPr/>
          <a:lstStyle>
            <a:lvl1pPr>
              <a:buClr>
                <a:srgbClr val="333333"/>
              </a:buClr>
              <a:buSzPct val="90000"/>
              <a:defRPr>
                <a:latin typeface="Arial" pitchFamily="34" charset="0"/>
              </a:defRPr>
            </a:lvl1pPr>
            <a:lvl2pPr>
              <a:buClr>
                <a:srgbClr val="333333"/>
              </a:buClr>
              <a:buSzPct val="90000"/>
              <a:defRPr>
                <a:latin typeface="Arial" pitchFamily="34" charset="0"/>
              </a:defRPr>
            </a:lvl2pPr>
            <a:lvl3pPr>
              <a:buClr>
                <a:srgbClr val="333333"/>
              </a:buClr>
              <a:buSzPct val="90000"/>
              <a:defRPr>
                <a:latin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40618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&quot;At Fiserv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76A5DD5-2959-4EEA-922F-A2A9662FB79E}" type="slidenum">
              <a:rPr lang="en-US" kern="0" smtClean="0">
                <a:cs typeface="Arial" charset="0"/>
              </a:rPr>
              <a:pPr>
                <a:defRPr/>
              </a:pPr>
              <a:t>‹#›</a:t>
            </a:fld>
            <a:endParaRPr lang="en-US" kern="0" dirty="0">
              <a:cs typeface="Arial" charset="0"/>
            </a:endParaRPr>
          </a:p>
        </p:txBody>
      </p:sp>
      <p:pic>
        <p:nvPicPr>
          <p:cNvPr id="4" name="Picture 11" descr="at-icon-orange.png"/>
          <p:cNvPicPr>
            <a:picLocks noChangeAspect="1"/>
          </p:cNvPicPr>
          <p:nvPr userDrawn="1"/>
        </p:nvPicPr>
        <p:blipFill>
          <a:blip r:embed="rId2" cstate="print"/>
          <a:srcRect l="-1466"/>
          <a:stretch>
            <a:fillRect/>
          </a:stretch>
        </p:blipFill>
        <p:spPr bwMode="auto">
          <a:xfrm>
            <a:off x="345566" y="1860718"/>
            <a:ext cx="3611186" cy="356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4661092" y="3232318"/>
            <a:ext cx="4114800" cy="822960"/>
          </a:xfrm>
        </p:spPr>
        <p:txBody>
          <a:bodyPr>
            <a:noAutofit/>
          </a:bodyPr>
          <a:lstStyle>
            <a:lvl1pPr>
              <a:defRPr sz="320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hoto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76A5DD5-2959-4EEA-922F-A2A9662FB79E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85800" y="1600200"/>
            <a:ext cx="3035808" cy="3968496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4224528" y="1338263"/>
            <a:ext cx="4581569" cy="4523041"/>
          </a:xfrm>
        </p:spPr>
        <p:txBody>
          <a:bodyPr/>
          <a:lstStyle>
            <a:lvl1pPr>
              <a:buClr>
                <a:srgbClr val="333333"/>
              </a:buClr>
              <a:buSzPct val="90000"/>
              <a:defRPr>
                <a:latin typeface="Arial" pitchFamily="34" charset="0"/>
              </a:defRPr>
            </a:lvl1pPr>
            <a:lvl2pPr>
              <a:buClr>
                <a:srgbClr val="333333"/>
              </a:buClr>
              <a:buSzPct val="90000"/>
              <a:defRPr>
                <a:latin typeface="Arial" pitchFamily="34" charset="0"/>
              </a:defRPr>
            </a:lvl2pPr>
            <a:lvl3pPr>
              <a:buClr>
                <a:srgbClr val="333333"/>
              </a:buClr>
              <a:buSzPct val="90000"/>
              <a:defRPr>
                <a:latin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406183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33374" y="304800"/>
            <a:ext cx="8505825" cy="5985510"/>
          </a:xfrm>
          <a:prstGeom prst="rect">
            <a:avLst/>
          </a:prstGeom>
          <a:solidFill>
            <a:srgbClr val="6699CC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>
              <a:latin typeface="Arial" pitchFamily="34" charset="0"/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48332" y="6572250"/>
            <a:ext cx="534987" cy="20955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76A5DD5-2959-4EEA-922F-A2A9662FB79E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attrib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33374" y="304800"/>
            <a:ext cx="8505825" cy="5985510"/>
          </a:xfrm>
          <a:prstGeom prst="rect">
            <a:avLst/>
          </a:prstGeom>
          <a:solidFill>
            <a:srgbClr val="6699CC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>
              <a:latin typeface="Aria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97444" y="2724912"/>
            <a:ext cx="7639280" cy="111556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181344" y="4069080"/>
            <a:ext cx="2212848" cy="923544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latin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48332" y="6572250"/>
            <a:ext cx="534987" cy="20955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76A5DD5-2959-4EEA-922F-A2A9662FB79E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ricipl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33374" y="304800"/>
            <a:ext cx="8505825" cy="5985510"/>
          </a:xfrm>
          <a:prstGeom prst="rect">
            <a:avLst/>
          </a:prstGeom>
          <a:solidFill>
            <a:srgbClr val="6699CC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 smtClean="0">
              <a:latin typeface="Arial" pitchFamily="34" charset="0"/>
            </a:endParaRPr>
          </a:p>
          <a:p>
            <a:endParaRPr lang="en-US" dirty="0">
              <a:latin typeface="Arial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1736501" y="1985947"/>
            <a:ext cx="5559552" cy="265176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30000"/>
              </a:lnSpc>
              <a:buNone/>
              <a:defRPr sz="24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3200">
                <a:solidFill>
                  <a:schemeClr val="bg1"/>
                </a:solidFill>
              </a:defRPr>
            </a:lvl2pPr>
            <a:lvl3pPr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48332" y="6572250"/>
            <a:ext cx="534987" cy="20955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76A5DD5-2959-4EEA-922F-A2A9662FB79E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48332" y="6572250"/>
            <a:ext cx="534987" cy="20955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76A5DD5-2959-4EEA-922F-A2A9662FB79E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61950" y="1338262"/>
            <a:ext cx="8483600" cy="4716463"/>
          </a:xfrm>
          <a:prstGeom prst="rect">
            <a:avLst/>
          </a:prstGeom>
          <a:solidFill>
            <a:srgbClr val="66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&quot;Growth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76A5DD5-2959-4EEA-922F-A2A9662FB79E}" type="slidenum">
              <a:rPr lang="en-US" kern="0" smtClean="0">
                <a:cs typeface="Arial" charset="0"/>
              </a:rPr>
              <a:pPr>
                <a:defRPr/>
              </a:pPr>
              <a:t>‹#›</a:t>
            </a:fld>
            <a:endParaRPr lang="en-US" kern="0" dirty="0">
              <a:cs typeface="Arial" charset="0"/>
            </a:endParaRPr>
          </a:p>
        </p:txBody>
      </p:sp>
      <p:pic>
        <p:nvPicPr>
          <p:cNvPr id="6" name="Picture 11" descr="percent-icon-orange.png"/>
          <p:cNvPicPr>
            <a:picLocks noChangeAspect="1"/>
          </p:cNvPicPr>
          <p:nvPr userDrawn="1"/>
        </p:nvPicPr>
        <p:blipFill>
          <a:blip r:embed="rId2" cstate="print"/>
          <a:srcRect l="-661" r="2"/>
          <a:stretch>
            <a:fillRect/>
          </a:stretch>
        </p:blipFill>
        <p:spPr bwMode="auto">
          <a:xfrm>
            <a:off x="356197" y="1919190"/>
            <a:ext cx="3726259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4661092" y="3236976"/>
            <a:ext cx="4114800" cy="822960"/>
          </a:xfrm>
        </p:spPr>
        <p:txBody>
          <a:bodyPr>
            <a:noAutofit/>
          </a:bodyPr>
          <a:lstStyle>
            <a:lvl1pPr>
              <a:defRPr sz="320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&quot;Proof Point Person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76A5DD5-2959-4EEA-922F-A2A9662FB79E}" type="slidenum">
              <a:rPr lang="en-US" kern="0" smtClean="0">
                <a:cs typeface="Arial" charset="0"/>
              </a:rPr>
              <a:pPr>
                <a:defRPr/>
              </a:pPr>
              <a:t>‹#›</a:t>
            </a:fld>
            <a:endParaRPr lang="en-US" kern="0" dirty="0">
              <a:cs typeface="Arial" charset="0"/>
            </a:endParaRPr>
          </a:p>
        </p:txBody>
      </p:sp>
      <p:pic>
        <p:nvPicPr>
          <p:cNvPr id="7" name="Picture 11" descr="2man_orange.wmf"/>
          <p:cNvPicPr>
            <a:picLocks noChangeAspect="1"/>
          </p:cNvPicPr>
          <p:nvPr userDrawn="1"/>
        </p:nvPicPr>
        <p:blipFill>
          <a:blip r:embed="rId2" cstate="print"/>
          <a:srcRect l="-1729"/>
          <a:stretch>
            <a:fillRect/>
          </a:stretch>
        </p:blipFill>
        <p:spPr bwMode="auto">
          <a:xfrm>
            <a:off x="377462" y="1908557"/>
            <a:ext cx="3105830" cy="347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4661092" y="3236976"/>
            <a:ext cx="4114800" cy="822960"/>
          </a:xfrm>
        </p:spPr>
        <p:txBody>
          <a:bodyPr>
            <a:noAutofit/>
          </a:bodyPr>
          <a:lstStyle>
            <a:lvl1pPr>
              <a:defRPr sz="320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&quot;the Buzz/Discussion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76A5DD5-2959-4EEA-922F-A2A9662FB79E}" type="slidenum">
              <a:rPr lang="en-US" kern="0" smtClean="0">
                <a:cs typeface="Arial" charset="0"/>
              </a:rPr>
              <a:pPr>
                <a:defRPr/>
              </a:pPr>
              <a:t>‹#›</a:t>
            </a:fld>
            <a:endParaRPr lang="en-US" kern="0" dirty="0">
              <a:cs typeface="Arial" charset="0"/>
            </a:endParaRPr>
          </a:p>
        </p:txBody>
      </p:sp>
      <p:grpSp>
        <p:nvGrpSpPr>
          <p:cNvPr id="7" name="Group 6"/>
          <p:cNvGrpSpPr>
            <a:grpSpLocks/>
          </p:cNvGrpSpPr>
          <p:nvPr userDrawn="1"/>
        </p:nvGrpSpPr>
        <p:grpSpPr bwMode="auto">
          <a:xfrm>
            <a:off x="303031" y="2029058"/>
            <a:ext cx="4023360" cy="3383280"/>
            <a:chOff x="708917" y="1445885"/>
            <a:chExt cx="5680753" cy="5049917"/>
          </a:xfrm>
        </p:grpSpPr>
        <p:pic>
          <p:nvPicPr>
            <p:cNvPr id="8" name="Picture 12" descr="2word_ballons_orange.wmf"/>
            <p:cNvPicPr>
              <a:picLocks noChangeAspect="1"/>
            </p:cNvPicPr>
            <p:nvPr/>
          </p:nvPicPr>
          <p:blipFill>
            <a:blip r:embed="rId2" cstate="print"/>
            <a:srcRect l="-606" b="-7410"/>
            <a:stretch>
              <a:fillRect/>
            </a:stretch>
          </p:blipFill>
          <p:spPr bwMode="auto">
            <a:xfrm>
              <a:off x="708917" y="1445885"/>
              <a:ext cx="5680753" cy="5049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1439254" y="5534064"/>
              <a:ext cx="523938" cy="344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 pitchFamily="34" charset="0"/>
              </a:endParaRPr>
            </a:p>
          </p:txBody>
        </p:sp>
      </p:grp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4661092" y="3236976"/>
            <a:ext cx="4114800" cy="822960"/>
          </a:xfrm>
        </p:spPr>
        <p:txBody>
          <a:bodyPr>
            <a:noAutofit/>
          </a:bodyPr>
          <a:lstStyle>
            <a:lvl1pPr>
              <a:defRPr sz="320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&quot;Dollar sign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76A5DD5-2959-4EEA-922F-A2A9662FB79E}" type="slidenum">
              <a:rPr lang="en-US" kern="0" smtClean="0">
                <a:cs typeface="Arial" charset="0"/>
              </a:rPr>
              <a:pPr>
                <a:defRPr/>
              </a:pPr>
              <a:t>‹#›</a:t>
            </a:fld>
            <a:endParaRPr lang="en-US" kern="0" dirty="0">
              <a:cs typeface="Arial" charset="0"/>
            </a:endParaRPr>
          </a:p>
        </p:txBody>
      </p:sp>
      <p:pic>
        <p:nvPicPr>
          <p:cNvPr id="11" name="Picture 11" descr="2%_bubble_orange.wmf"/>
          <p:cNvPicPr>
            <a:picLocks noChangeAspect="1"/>
          </p:cNvPicPr>
          <p:nvPr userDrawn="1"/>
        </p:nvPicPr>
        <p:blipFill>
          <a:blip r:embed="rId2" cstate="print"/>
          <a:srcRect l="-912" r="2"/>
          <a:stretch>
            <a:fillRect/>
          </a:stretch>
        </p:blipFill>
        <p:spPr bwMode="auto">
          <a:xfrm>
            <a:off x="334930" y="1894571"/>
            <a:ext cx="3931920" cy="3519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4661092" y="3236976"/>
            <a:ext cx="4114800" cy="822960"/>
          </a:xfrm>
        </p:spPr>
        <p:txBody>
          <a:bodyPr>
            <a:noAutofit/>
          </a:bodyPr>
          <a:lstStyle>
            <a:lvl1pPr>
              <a:defRPr sz="320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&quot;Globe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76A5DD5-2959-4EEA-922F-A2A9662FB79E}" type="slidenum">
              <a:rPr lang="en-US" kern="0" smtClean="0">
                <a:cs typeface="Arial" charset="0"/>
              </a:rPr>
              <a:pPr>
                <a:defRPr/>
              </a:pPr>
              <a:t>‹#›</a:t>
            </a:fld>
            <a:endParaRPr lang="en-US" kern="0" dirty="0">
              <a:cs typeface="Arial" charset="0"/>
            </a:endParaRPr>
          </a:p>
        </p:txBody>
      </p:sp>
      <p:pic>
        <p:nvPicPr>
          <p:cNvPr id="6" name="Picture 11" descr="globe-icon-orange.png"/>
          <p:cNvPicPr>
            <a:picLocks noChangeAspect="1"/>
          </p:cNvPicPr>
          <p:nvPr userDrawn="1"/>
        </p:nvPicPr>
        <p:blipFill>
          <a:blip r:embed="rId2" cstate="print"/>
          <a:srcRect l="-1033" r="2"/>
          <a:stretch>
            <a:fillRect/>
          </a:stretch>
        </p:blipFill>
        <p:spPr bwMode="auto">
          <a:xfrm>
            <a:off x="313664" y="1886301"/>
            <a:ext cx="3607874" cy="356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661092" y="3236976"/>
            <a:ext cx="4114800" cy="822960"/>
          </a:xfrm>
        </p:spPr>
        <p:txBody>
          <a:bodyPr>
            <a:noAutofit/>
          </a:bodyPr>
          <a:lstStyle>
            <a:lvl1pPr>
              <a:defRPr sz="320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Break &quot;Globe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 hidden="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76A5DD5-2959-4EEA-922F-A2A9662FB79E}" type="slidenum">
              <a:rPr lang="en-US" kern="0" smtClean="0">
                <a:cs typeface="Arial" charset="0"/>
              </a:rPr>
              <a:pPr>
                <a:defRPr/>
              </a:pPr>
              <a:t>‹#›</a:t>
            </a:fld>
            <a:endParaRPr lang="en-US" kern="0" dirty="0">
              <a:cs typeface="Arial" charset="0"/>
            </a:endParaRP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4661092" y="3236976"/>
            <a:ext cx="4114800" cy="822960"/>
          </a:xfrm>
        </p:spPr>
        <p:txBody>
          <a:bodyPr>
            <a:noAutofit/>
          </a:bodyPr>
          <a:lstStyle>
            <a:lvl1pPr>
              <a:defRPr sz="320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59" y="1579417"/>
            <a:ext cx="2999752" cy="39252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339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4"/>
          <p:cNvSpPr>
            <a:spLocks noGrp="1"/>
          </p:cNvSpPr>
          <p:nvPr>
            <p:ph type="title"/>
          </p:nvPr>
        </p:nvSpPr>
        <p:spPr>
          <a:xfrm>
            <a:off x="243271" y="216688"/>
            <a:ext cx="827532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52425" y="1123950"/>
            <a:ext cx="8486775" cy="0"/>
          </a:xfrm>
          <a:prstGeom prst="line">
            <a:avLst/>
          </a:prstGeom>
          <a:ln w="19050">
            <a:solidFill>
              <a:srgbClr val="75757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6616" y="6248400"/>
            <a:ext cx="8486775" cy="0"/>
          </a:xfrm>
          <a:prstGeom prst="line">
            <a:avLst/>
          </a:prstGeom>
          <a:ln w="19050">
            <a:solidFill>
              <a:srgbClr val="75757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48332" y="6572250"/>
            <a:ext cx="534987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76A5DD5-2959-4EEA-922F-A2A9662FB79E}" type="slidenum">
              <a:rPr lang="en-US" kern="0" smtClean="0"/>
              <a:pPr>
                <a:defRPr/>
              </a:pPr>
              <a:t>‹#›</a:t>
            </a:fld>
            <a:endParaRPr lang="en-US" kern="0" dirty="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76149" y="6612173"/>
            <a:ext cx="1520825" cy="131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64005" tIns="32003" rIns="64005" bIns="32003"/>
          <a:lstStyle/>
          <a:p>
            <a:pPr>
              <a:lnSpc>
                <a:spcPct val="90000"/>
              </a:lnSpc>
              <a:spcAft>
                <a:spcPct val="10000"/>
              </a:spcAft>
              <a:defRPr/>
            </a:pPr>
            <a:r>
              <a:rPr lang="en-US" sz="500" dirty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© 2012 Fiserv, Inc. or its affiliates</a:t>
            </a:r>
            <a:r>
              <a:rPr lang="en-US" sz="500" dirty="0" smtClean="0">
                <a:solidFill>
                  <a:srgbClr val="80808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500" dirty="0">
              <a:solidFill>
                <a:srgbClr val="8080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34"/>
          <p:cNvPicPr>
            <a:picLocks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8275809" y="6400800"/>
            <a:ext cx="571499" cy="292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38163" y="1338263"/>
            <a:ext cx="8001000" cy="4716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95" r:id="rId9"/>
    <p:sldLayoutId id="2147483696" r:id="rId10"/>
    <p:sldLayoutId id="2147483694" r:id="rId11"/>
    <p:sldLayoutId id="2147483667" r:id="rId12"/>
    <p:sldLayoutId id="2147483672" r:id="rId13"/>
    <p:sldLayoutId id="2147483676" r:id="rId14"/>
    <p:sldLayoutId id="2147483671" r:id="rId15"/>
    <p:sldLayoutId id="2147483675" r:id="rId16"/>
    <p:sldLayoutId id="2147483668" r:id="rId17"/>
    <p:sldLayoutId id="2147483680" r:id="rId18"/>
    <p:sldLayoutId id="2147483669" r:id="rId19"/>
    <p:sldLayoutId id="2147483690" r:id="rId20"/>
    <p:sldLayoutId id="2147483682" r:id="rId21"/>
    <p:sldLayoutId id="2147483681" r:id="rId22"/>
    <p:sldLayoutId id="2147483683" r:id="rId23"/>
    <p:sldLayoutId id="2147483687" r:id="rId24"/>
    <p:sldLayoutId id="2147483684" r:id="rId25"/>
    <p:sldLayoutId id="2147483685" r:id="rId26"/>
    <p:sldLayoutId id="2147483686" r:id="rId27"/>
    <p:sldLayoutId id="2147483693" r:id="rId28"/>
    <p:sldLayoutId id="2147483689" r:id="rId29"/>
    <p:sldLayoutId id="2147483691" r:id="rId30"/>
    <p:sldLayoutId id="2147483673" r:id="rId31"/>
    <p:sldLayoutId id="2147483678" r:id="rId32"/>
    <p:sldLayoutId id="2147483679" r:id="rId33"/>
    <p:sldLayoutId id="2147483674" r:id="rId3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SzPct val="90000"/>
        <a:buFont typeface="Arial" pitchFamily="34" charset="0"/>
        <a:buChar char="•"/>
        <a:defRPr sz="20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spcBef>
          <a:spcPct val="20000"/>
        </a:spcBef>
        <a:buSzPct val="80000"/>
        <a:buFont typeface="Arial" pitchFamily="34" charset="0"/>
        <a:buChar char="•"/>
        <a:defRPr sz="18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2pPr>
      <a:lvl3pPr marL="627063" indent="-169863" algn="l" defTabSz="914400" rtl="0" eaLnBrk="1" latinLnBrk="0" hangingPunct="1">
        <a:spcBef>
          <a:spcPct val="20000"/>
        </a:spcBef>
        <a:buSzPct val="90000"/>
        <a:buFont typeface="Arial" pitchFamily="34" charset="0"/>
        <a:buChar char="•"/>
        <a:defRPr sz="16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3pPr>
      <a:lvl4pPr marL="1543050" indent="-171450" algn="l" defTabSz="914400" rtl="0" eaLnBrk="1" latinLnBrk="0" hangingPunct="1">
        <a:spcBef>
          <a:spcPct val="20000"/>
        </a:spcBef>
        <a:buSzPct val="90000"/>
        <a:buFont typeface="Univers LT 55" pitchFamily="2" charset="0"/>
        <a:buChar char="»"/>
        <a:defRPr sz="1400" kern="1200">
          <a:solidFill>
            <a:srgbClr val="333333"/>
          </a:solidFill>
          <a:latin typeface="Univers LT 55" pitchFamily="2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3261" y="658929"/>
            <a:ext cx="8568230" cy="822960"/>
          </a:xfrm>
        </p:spPr>
        <p:txBody>
          <a:bodyPr/>
          <a:lstStyle/>
          <a:p>
            <a:r>
              <a:rPr lang="en-US" sz="3200" b="1" dirty="0" smtClean="0"/>
              <a:t>The Blessing and the Curse</a:t>
            </a:r>
            <a:endParaRPr lang="en-US" sz="3200" b="1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/>
          </p:nvPr>
        </p:nvSpPr>
        <p:spPr>
          <a:xfrm>
            <a:off x="530352" y="2023872"/>
            <a:ext cx="8231263" cy="1666980"/>
          </a:xfrm>
        </p:spPr>
        <p:txBody>
          <a:bodyPr/>
          <a:lstStyle/>
          <a:p>
            <a:r>
              <a:rPr lang="en-US" sz="2800" b="1" dirty="0" smtClean="0"/>
              <a:t>Technology in Retail Payment Innovations</a:t>
            </a:r>
          </a:p>
          <a:p>
            <a:r>
              <a:rPr lang="en-US" sz="2800" dirty="0" smtClean="0"/>
              <a:t>Retail Payments Risk Forum</a:t>
            </a:r>
          </a:p>
          <a:p>
            <a:r>
              <a:rPr lang="en-US" sz="2800" dirty="0" smtClean="0"/>
              <a:t>October 16, 2012</a:t>
            </a:r>
            <a:endParaRPr lang="en-US" sz="2800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>
          <a:xfrm>
            <a:off x="530352" y="4985433"/>
            <a:ext cx="4274404" cy="1448617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/>
              <a:t>Murray Walton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Chief Risk Officer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Fiserv, Inc.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>
          <a:xfrm>
            <a:off x="292100" y="215150"/>
            <a:ext cx="8275638" cy="823913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+mn-lt"/>
                <a:cs typeface="Arial" charset="0"/>
              </a:rPr>
              <a:t>Technology as a Weapon Against Fraud</a:t>
            </a:r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247650" y="6572250"/>
            <a:ext cx="534988" cy="209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DEE1ED7-D4C3-4420-9CDE-8CC23E772701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82138" y="1584903"/>
            <a:ext cx="8312727" cy="45526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47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Transaction Validation:   </a:t>
            </a:r>
            <a:r>
              <a:rPr lang="en-US" sz="2400" dirty="0" smtClean="0">
                <a:cs typeface="Arial" charset="0"/>
              </a:rPr>
              <a:t>Two levels…</a:t>
            </a:r>
          </a:p>
          <a:p>
            <a:pPr marL="0" marR="0" lvl="0" indent="47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buClrTx/>
              <a:buSzPct val="90000"/>
              <a:buFont typeface="Arial" pitchFamily="34" charset="0"/>
              <a:buNone/>
              <a:tabLst/>
              <a:defRPr/>
            </a:pPr>
            <a:endParaRPr lang="en-US" sz="2400" dirty="0" smtClean="0">
              <a:cs typeface="Arial" charset="0"/>
            </a:endParaRPr>
          </a:p>
          <a:p>
            <a:pPr marL="465138" marR="0" lvl="0" indent="-2317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buClrTx/>
              <a:buSzPct val="90000"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cs typeface="Arial" charset="0"/>
              </a:rPr>
              <a:t>Enforcement of rules and limits – straightforward administration of rules about periodic limits on number and value of transactions</a:t>
            </a:r>
          </a:p>
          <a:p>
            <a:pPr marL="465138" marR="0" lvl="0" indent="-2317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buClrTx/>
              <a:buSzPct val="90000"/>
              <a:buFont typeface="Arial" pitchFamily="34" charset="0"/>
              <a:buChar char="•"/>
              <a:tabLst/>
              <a:defRPr/>
            </a:pPr>
            <a:endParaRPr lang="en-US" sz="2400" dirty="0" smtClean="0">
              <a:cs typeface="Arial" charset="0"/>
            </a:endParaRPr>
          </a:p>
          <a:p>
            <a:pPr marL="465138" marR="0" lvl="0" indent="-2317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buClrTx/>
              <a:buSzPct val="90000"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cs typeface="Arial" charset="0"/>
              </a:rPr>
              <a:t>Detection and management of fraud – where the network effect accelerates identifying and resolving suspect transactions, and utilizes accumulated learning for the common benefit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465138" lvl="0" indent="-231775" fontAlgn="base">
              <a:buSzPct val="90000"/>
              <a:buFont typeface="Arial" pitchFamily="34" charset="0"/>
              <a:buChar char="•"/>
              <a:defRPr/>
            </a:pPr>
            <a:endParaRPr lang="en-US" sz="2400" dirty="0" smtClean="0">
              <a:cs typeface="Arial" charset="0"/>
            </a:endParaRPr>
          </a:p>
          <a:p>
            <a:pPr marL="0" marR="0" lvl="0" indent="47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buClrTx/>
              <a:buSzPct val="90000"/>
              <a:buFont typeface="Arial" pitchFamily="34" charset="0"/>
              <a:buNone/>
              <a:tabLst/>
              <a:defRPr/>
            </a:pPr>
            <a:endParaRPr lang="en-US" sz="2400" dirty="0" smtClean="0">
              <a:cs typeface="Arial" charset="0"/>
            </a:endParaRPr>
          </a:p>
          <a:p>
            <a:pPr marL="0" marR="0" lvl="0" indent="47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buClrTx/>
              <a:buSzPct val="90000"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>
          <a:xfrm>
            <a:off x="292100" y="215150"/>
            <a:ext cx="8275638" cy="823913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+mn-lt"/>
                <a:cs typeface="Arial" charset="0"/>
              </a:rPr>
              <a:t>Technology as a Weapon Against Fraud</a:t>
            </a:r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247650" y="6572250"/>
            <a:ext cx="534988" cy="209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DEE1ED7-D4C3-4420-9CDE-8CC23E772701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82138" y="1584903"/>
            <a:ext cx="8312727" cy="37851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47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Transaction Validation:   </a:t>
            </a:r>
            <a:r>
              <a:rPr lang="en-US" sz="2400" noProof="0" dirty="0" smtClean="0">
                <a:cs typeface="Arial" charset="0"/>
              </a:rPr>
              <a:t>Our experience</a:t>
            </a:r>
            <a:r>
              <a:rPr lang="en-US" sz="2400" dirty="0" smtClean="0">
                <a:cs typeface="Arial" charset="0"/>
              </a:rPr>
              <a:t>…</a:t>
            </a:r>
          </a:p>
          <a:p>
            <a:pPr marL="465138" indent="-231775" fontAlgn="base">
              <a:spcAft>
                <a:spcPts val="1200"/>
              </a:spcAft>
              <a:buSzPct val="90000"/>
              <a:buFont typeface="Arial" pitchFamily="34" charset="0"/>
              <a:buChar char="•"/>
            </a:pPr>
            <a:r>
              <a:rPr lang="en-US" sz="2400" dirty="0" smtClean="0">
                <a:cs typeface="Arial" charset="0"/>
              </a:rPr>
              <a:t>35% of detected frauds involve a payee already on our negative list due to prior network experience  </a:t>
            </a:r>
          </a:p>
          <a:p>
            <a:pPr marL="465138" lvl="0" indent="-231775" fontAlgn="base">
              <a:spcAft>
                <a:spcPts val="1200"/>
              </a:spcAft>
              <a:buSzPct val="90000"/>
              <a:buFont typeface="Arial" pitchFamily="34" charset="0"/>
              <a:buChar char="•"/>
            </a:pPr>
            <a:r>
              <a:rPr lang="en-US" sz="2400" dirty="0" smtClean="0">
                <a:cs typeface="Arial" charset="0"/>
              </a:rPr>
              <a:t>New Payees Represent Heightened Risk:  New payees represent &lt;20% of transaction volume but &gt;90% of fraud</a:t>
            </a:r>
          </a:p>
          <a:p>
            <a:pPr marL="465138" lvl="0" indent="-231775" fontAlgn="base">
              <a:spcAft>
                <a:spcPts val="1200"/>
              </a:spcAft>
              <a:buSzPct val="90000"/>
              <a:buFont typeface="Arial" pitchFamily="34" charset="0"/>
              <a:buChar char="•"/>
            </a:pPr>
            <a:r>
              <a:rPr lang="en-US" sz="2400" dirty="0" smtClean="0">
                <a:cs typeface="Arial" charset="0"/>
              </a:rPr>
              <a:t>New Customers Represent Heightened Risk:  First 60-90 days pose the greatest fraud risk – lower limits are justified, as are strong Know-Your-Customer rules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>
          <a:xfrm>
            <a:off x="292100" y="215150"/>
            <a:ext cx="8275638" cy="823913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+mn-lt"/>
                <a:cs typeface="Arial" charset="0"/>
              </a:rPr>
              <a:t>Technology as a Weapon Against Fraud</a:t>
            </a:r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247650" y="6572250"/>
            <a:ext cx="534988" cy="209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DEE1ED7-D4C3-4420-9CDE-8CC23E772701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82138" y="1584903"/>
            <a:ext cx="8312727" cy="41674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4763" algn="l" defTabSz="914400" rtl="0" eaLnBrk="1" fontAlgn="base" latinLnBrk="0" hangingPunct="1">
              <a:lnSpc>
                <a:spcPct val="100000"/>
              </a:lnSpc>
              <a:spcAft>
                <a:spcPts val="6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Transaction Validation:   </a:t>
            </a:r>
            <a:r>
              <a:rPr lang="en-US" sz="2400" noProof="0" dirty="0" smtClean="0">
                <a:cs typeface="Arial" charset="0"/>
              </a:rPr>
              <a:t>Our experience</a:t>
            </a:r>
            <a:r>
              <a:rPr lang="en-US" sz="2400" dirty="0" smtClean="0">
                <a:cs typeface="Arial" charset="0"/>
              </a:rPr>
              <a:t>…</a:t>
            </a:r>
          </a:p>
          <a:p>
            <a:pPr marL="465138" indent="-231775" fontAlgn="base">
              <a:spcAft>
                <a:spcPts val="600"/>
              </a:spcAft>
              <a:buSzPct val="90000"/>
              <a:buFont typeface="Arial" pitchFamily="34" charset="0"/>
              <a:buChar char="•"/>
            </a:pPr>
            <a:r>
              <a:rPr lang="en-US" sz="2400" dirty="0" smtClean="0">
                <a:cs typeface="Arial" charset="0"/>
              </a:rPr>
              <a:t>Remitter behaviors (payment timing, payee industry mix, overall payment volume) evolve very slowly – any change is a red flag</a:t>
            </a:r>
          </a:p>
          <a:p>
            <a:pPr marL="465138" lvl="0" indent="-231775" fontAlgn="base">
              <a:spcAft>
                <a:spcPts val="600"/>
              </a:spcAft>
              <a:buSzPct val="90000"/>
              <a:buFont typeface="Arial" pitchFamily="34" charset="0"/>
              <a:buChar char="•"/>
            </a:pPr>
            <a:r>
              <a:rPr lang="en-US" sz="2400" dirty="0" smtClean="0">
                <a:cs typeface="Arial" charset="0"/>
              </a:rPr>
              <a:t>Changes to customer profile correlate closely enough to fraud to justify heightened scrutiny of transactions following any change</a:t>
            </a:r>
          </a:p>
          <a:p>
            <a:pPr marL="465138" lvl="0" indent="-231775" fontAlgn="base">
              <a:spcAft>
                <a:spcPts val="600"/>
              </a:spcAft>
              <a:buSzPct val="90000"/>
              <a:buFont typeface="Arial" pitchFamily="34" charset="0"/>
              <a:buChar char="•"/>
            </a:pPr>
            <a:r>
              <a:rPr lang="en-US" sz="2400" dirty="0" smtClean="0">
                <a:cs typeface="Arial" charset="0"/>
              </a:rPr>
              <a:t>This is real science – over 12 months and $32.8 billion in payments, we experienced total loss of $96 thousand (0.03%)</a:t>
            </a:r>
          </a:p>
          <a:p>
            <a:pPr marL="0" marR="0" lvl="0" indent="47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buClrTx/>
              <a:buSzPct val="90000"/>
              <a:buFont typeface="Arial" pitchFamily="34" charset="0"/>
              <a:buNone/>
              <a:tabLst/>
              <a:defRPr/>
            </a:pPr>
            <a:endParaRPr lang="en-US" sz="2400" dirty="0" smtClean="0">
              <a:cs typeface="Arial" charset="0"/>
            </a:endParaRPr>
          </a:p>
          <a:p>
            <a:pPr marL="0" marR="0" lvl="0" indent="47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buClrTx/>
              <a:buSzPct val="90000"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>
          <a:xfrm>
            <a:off x="292100" y="231775"/>
            <a:ext cx="8275638" cy="823913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+mn-lt"/>
                <a:cs typeface="Arial" charset="0"/>
              </a:rPr>
              <a:t>Technology is a Blessing and a Curse</a:t>
            </a:r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247650" y="6572250"/>
            <a:ext cx="534988" cy="209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DEE1ED7-D4C3-4420-9CDE-8CC23E772701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  <p:sp>
        <p:nvSpPr>
          <p:cNvPr id="29700" name="Content Placeholder 4"/>
          <p:cNvSpPr>
            <a:spLocks noGrp="1"/>
          </p:cNvSpPr>
          <p:nvPr>
            <p:ph sz="quarter" idx="12"/>
          </p:nvPr>
        </p:nvSpPr>
        <p:spPr>
          <a:xfrm>
            <a:off x="290513" y="1349375"/>
            <a:ext cx="4697123" cy="4552661"/>
          </a:xfrm>
        </p:spPr>
        <p:txBody>
          <a:bodyPr anchor="ctr">
            <a:normAutofit fontScale="85000" lnSpcReduction="20000"/>
          </a:bodyPr>
          <a:lstStyle/>
          <a:p>
            <a:pPr fontAlgn="base"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US" sz="2800" dirty="0" smtClean="0">
                <a:latin typeface="+mn-lt"/>
                <a:cs typeface="Arial" charset="0"/>
              </a:rPr>
              <a:t>Payments innovation must be embraced for its many benefits:  </a:t>
            </a:r>
            <a:r>
              <a:rPr lang="en-US" sz="2800" dirty="0" smtClean="0">
                <a:solidFill>
                  <a:srgbClr val="FF6600"/>
                </a:solidFill>
                <a:latin typeface="+mn-lt"/>
                <a:cs typeface="Arial" charset="0"/>
              </a:rPr>
              <a:t>Competitiveness, Economics and Resilience</a:t>
            </a:r>
          </a:p>
          <a:p>
            <a:pPr fontAlgn="base"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US" sz="2800" dirty="0" smtClean="0">
                <a:latin typeface="+mn-lt"/>
                <a:cs typeface="Arial" charset="0"/>
              </a:rPr>
              <a:t>Payments innovation must be managed for its potential downsides:  </a:t>
            </a:r>
            <a:r>
              <a:rPr lang="en-US" sz="2800" dirty="0" smtClean="0">
                <a:solidFill>
                  <a:srgbClr val="FF6600"/>
                </a:solidFill>
                <a:latin typeface="+mn-lt"/>
                <a:cs typeface="Arial" charset="0"/>
              </a:rPr>
              <a:t>Stability, Fraud and Legal/Regulatory Issues</a:t>
            </a:r>
          </a:p>
          <a:p>
            <a:pPr fontAlgn="base"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US" sz="2800" dirty="0" smtClean="0">
                <a:latin typeface="+mn-lt"/>
                <a:cs typeface="Arial" charset="0"/>
              </a:rPr>
              <a:t>The </a:t>
            </a:r>
            <a:r>
              <a:rPr lang="en-US" sz="2800" dirty="0" smtClean="0">
                <a:solidFill>
                  <a:srgbClr val="FF6600"/>
                </a:solidFill>
                <a:latin typeface="+mn-lt"/>
                <a:cs typeface="Arial" charset="0"/>
              </a:rPr>
              <a:t>Network Effect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Arial" charset="0"/>
              </a:rPr>
              <a:t>and the </a:t>
            </a:r>
            <a:r>
              <a:rPr lang="en-US" sz="2800" dirty="0" smtClean="0">
                <a:solidFill>
                  <a:srgbClr val="FF6600"/>
                </a:solidFill>
                <a:latin typeface="+mn-lt"/>
                <a:cs typeface="Arial" charset="0"/>
              </a:rPr>
              <a:t>Power of Big Data </a:t>
            </a:r>
            <a:r>
              <a:rPr lang="en-US" sz="2800" dirty="0" smtClean="0">
                <a:solidFill>
                  <a:schemeClr val="tx1"/>
                </a:solidFill>
                <a:latin typeface="+mn-lt"/>
                <a:cs typeface="Arial" charset="0"/>
              </a:rPr>
              <a:t>that empower payments innovation are also the key to managing its risks</a:t>
            </a:r>
            <a:endParaRPr lang="en-US" sz="2800" dirty="0" smtClean="0">
              <a:latin typeface="+mn-lt"/>
              <a:cs typeface="Arial" charset="0"/>
            </a:endParaRPr>
          </a:p>
        </p:txBody>
      </p:sp>
      <p:pic>
        <p:nvPicPr>
          <p:cNvPr id="7" name="Picture 6" descr="balancing_a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9150" y="1583940"/>
            <a:ext cx="3376700" cy="4234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>
          <a:xfrm>
            <a:off x="292100" y="231775"/>
            <a:ext cx="8275638" cy="823913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+mn-lt"/>
                <a:cs typeface="Arial" charset="0"/>
              </a:rPr>
              <a:t>Retail Payments Innovations – The Revolution</a:t>
            </a:r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247650" y="6572250"/>
            <a:ext cx="534988" cy="209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DEE1ED7-D4C3-4420-9CDE-8CC23E772701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29700" name="Content Placeholder 4"/>
          <p:cNvSpPr>
            <a:spLocks noGrp="1"/>
          </p:cNvSpPr>
          <p:nvPr>
            <p:ph sz="quarter" idx="12"/>
          </p:nvPr>
        </p:nvSpPr>
        <p:spPr>
          <a:xfrm>
            <a:off x="290513" y="1382625"/>
            <a:ext cx="4580745" cy="4552661"/>
          </a:xfrm>
        </p:spPr>
        <p:txBody>
          <a:bodyPr anchor="ctr">
            <a:normAutofit/>
          </a:bodyPr>
          <a:lstStyle/>
          <a:p>
            <a:pPr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rgbClr val="FF6600"/>
                </a:solidFill>
                <a:latin typeface="+mn-lt"/>
                <a:cs typeface="Arial" charset="0"/>
              </a:rPr>
              <a:t>Retail Payments </a:t>
            </a:r>
            <a:r>
              <a:rPr lang="en-US" sz="2400" b="1" dirty="0" smtClean="0">
                <a:solidFill>
                  <a:srgbClr val="FF6600"/>
                </a:solidFill>
                <a:latin typeface="+mn-lt"/>
                <a:cs typeface="Arial" charset="0"/>
              </a:rPr>
              <a:t>Then</a:t>
            </a:r>
          </a:p>
          <a:p>
            <a:pPr marL="460375" fontAlgn="base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  <a:latin typeface="+mn-lt"/>
                <a:cs typeface="Arial" charset="0"/>
              </a:rPr>
              <a:t>Bank-dominated</a:t>
            </a:r>
          </a:p>
          <a:p>
            <a:pPr marL="460375" fontAlgn="base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  <a:latin typeface="+mn-lt"/>
                <a:cs typeface="Arial" charset="0"/>
              </a:rPr>
              <a:t>Paper-based</a:t>
            </a:r>
          </a:p>
          <a:p>
            <a:pPr marL="460375" fontAlgn="base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  <a:latin typeface="+mn-lt"/>
                <a:cs typeface="Arial" charset="0"/>
              </a:rPr>
              <a:t>Batch-processed</a:t>
            </a:r>
          </a:p>
          <a:p>
            <a:pPr marL="460375" fontAlgn="base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rgbClr val="FF6600"/>
                </a:solidFill>
                <a:latin typeface="+mn-lt"/>
                <a:cs typeface="Arial" charset="0"/>
              </a:rPr>
              <a:t>Retail Payments </a:t>
            </a:r>
            <a:r>
              <a:rPr lang="en-US" sz="2400" b="1" dirty="0" smtClean="0">
                <a:solidFill>
                  <a:srgbClr val="FF6600"/>
                </a:solidFill>
                <a:latin typeface="+mn-lt"/>
                <a:cs typeface="Arial" charset="0"/>
              </a:rPr>
              <a:t>Now</a:t>
            </a:r>
          </a:p>
          <a:p>
            <a:pPr marL="460375" fontAlgn="base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  <a:latin typeface="+mn-lt"/>
                <a:cs typeface="Arial" charset="0"/>
              </a:rPr>
              <a:t>Diverse providers</a:t>
            </a:r>
          </a:p>
          <a:p>
            <a:pPr marL="460375" fontAlgn="base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  <a:latin typeface="+mn-lt"/>
                <a:cs typeface="Arial" charset="0"/>
              </a:rPr>
              <a:t>More channels, devices</a:t>
            </a:r>
          </a:p>
          <a:p>
            <a:pPr marL="460375" fontAlgn="base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  <a:latin typeface="+mn-lt"/>
                <a:cs typeface="Arial" charset="0"/>
              </a:rPr>
              <a:t>Network-based</a:t>
            </a:r>
          </a:p>
          <a:p>
            <a:pPr marL="460375" fontAlgn="base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chemeClr val="tx1"/>
                </a:solidFill>
                <a:latin typeface="+mn-lt"/>
                <a:cs typeface="Arial" charset="0"/>
              </a:rPr>
              <a:t>Real-time</a:t>
            </a:r>
          </a:p>
        </p:txBody>
      </p:sp>
      <p:pic>
        <p:nvPicPr>
          <p:cNvPr id="6" name="Picture 5" descr="Wire Transfer 3.jpg"/>
          <p:cNvPicPr>
            <a:picLocks noChangeAspect="1"/>
          </p:cNvPicPr>
          <p:nvPr/>
        </p:nvPicPr>
        <p:blipFill>
          <a:blip r:embed="rId3" cstate="print"/>
          <a:srcRect r="11955"/>
          <a:stretch>
            <a:fillRect/>
          </a:stretch>
        </p:blipFill>
        <p:spPr>
          <a:xfrm>
            <a:off x="4750004" y="1313414"/>
            <a:ext cx="3778833" cy="4716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>
          <a:xfrm>
            <a:off x="292100" y="231775"/>
            <a:ext cx="8275638" cy="823913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+mn-lt"/>
                <a:cs typeface="Arial" charset="0"/>
              </a:rPr>
              <a:t>Retail Payments Innovation Drivers</a:t>
            </a:r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247650" y="6572250"/>
            <a:ext cx="534988" cy="209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DEE1ED7-D4C3-4420-9CDE-8CC23E772701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  <p:sp>
        <p:nvSpPr>
          <p:cNvPr id="29700" name="Content Placeholder 4"/>
          <p:cNvSpPr>
            <a:spLocks noGrp="1"/>
          </p:cNvSpPr>
          <p:nvPr>
            <p:ph sz="quarter" idx="12"/>
          </p:nvPr>
        </p:nvSpPr>
        <p:spPr>
          <a:xfrm>
            <a:off x="307141" y="1366000"/>
            <a:ext cx="5495143" cy="4552661"/>
          </a:xfrm>
        </p:spPr>
        <p:txBody>
          <a:bodyPr anchor="ctr">
            <a:normAutofit/>
          </a:bodyPr>
          <a:lstStyle/>
          <a:p>
            <a:pPr marL="460375" fontAlgn="base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  <a:latin typeface="+mn-lt"/>
                <a:cs typeface="Arial" charset="0"/>
              </a:rPr>
              <a:t>Three Big Drivers, One Big Outcome</a:t>
            </a:r>
          </a:p>
          <a:p>
            <a:pPr marL="460375" fontAlgn="base">
              <a:spcBef>
                <a:spcPts val="0"/>
              </a:spcBef>
              <a:buNone/>
            </a:pPr>
            <a:endParaRPr lang="en-US" sz="2400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460375" fontAlgn="base">
              <a:spcBef>
                <a:spcPts val="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FF6600"/>
                </a:solidFill>
                <a:latin typeface="+mn-lt"/>
                <a:cs typeface="Arial" charset="0"/>
              </a:rPr>
              <a:t>Competitiveness </a:t>
            </a:r>
          </a:p>
          <a:p>
            <a:pPr marL="676275" indent="4763" fontAlgn="base">
              <a:spcBef>
                <a:spcPts val="0"/>
              </a:spcBef>
              <a:buNone/>
            </a:pPr>
            <a:r>
              <a:rPr lang="en-US" sz="2400" dirty="0" smtClean="0">
                <a:latin typeface="+mn-lt"/>
                <a:cs typeface="Arial" charset="0"/>
              </a:rPr>
              <a:t>…and self-defense</a:t>
            </a:r>
          </a:p>
          <a:p>
            <a:pPr marL="460375" fontAlgn="base">
              <a:spcBef>
                <a:spcPts val="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FF6600"/>
                </a:solidFill>
                <a:latin typeface="+mn-lt"/>
                <a:cs typeface="Arial" charset="0"/>
              </a:rPr>
              <a:t>Economics</a:t>
            </a:r>
          </a:p>
          <a:p>
            <a:pPr marL="681038" indent="0" fontAlgn="base">
              <a:spcBef>
                <a:spcPts val="0"/>
              </a:spcBef>
              <a:buNone/>
            </a:pPr>
            <a:r>
              <a:rPr lang="en-US" sz="2400" dirty="0" smtClean="0">
                <a:latin typeface="+mn-lt"/>
                <a:cs typeface="Arial" charset="0"/>
              </a:rPr>
              <a:t>…and bragging rights</a:t>
            </a:r>
          </a:p>
          <a:p>
            <a:pPr marL="460375" fontAlgn="base">
              <a:spcBef>
                <a:spcPts val="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FF6600"/>
                </a:solidFill>
                <a:latin typeface="+mn-lt"/>
                <a:cs typeface="Arial" charset="0"/>
              </a:rPr>
              <a:t>Resilience</a:t>
            </a:r>
          </a:p>
          <a:p>
            <a:pPr marL="676275" indent="4763" fontAlgn="base">
              <a:spcBef>
                <a:spcPts val="0"/>
              </a:spcBef>
              <a:buNone/>
            </a:pPr>
            <a:r>
              <a:rPr lang="en-US" sz="2400" dirty="0" smtClean="0">
                <a:latin typeface="+mn-lt"/>
                <a:cs typeface="Arial" charset="0"/>
              </a:rPr>
              <a:t>…and complexity</a:t>
            </a:r>
          </a:p>
          <a:p>
            <a:pPr marL="460375" fontAlgn="base">
              <a:spcBef>
                <a:spcPts val="0"/>
              </a:spcBef>
              <a:buFont typeface="Arial" charset="0"/>
              <a:buChar char="•"/>
            </a:pPr>
            <a:endParaRPr lang="en-US" sz="2400" dirty="0" smtClean="0">
              <a:latin typeface="+mn-lt"/>
              <a:cs typeface="Arial" charset="0"/>
            </a:endParaRPr>
          </a:p>
          <a:p>
            <a:pPr marL="233363" indent="0" fontAlgn="base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1"/>
                </a:solidFill>
                <a:latin typeface="+mn-lt"/>
                <a:cs typeface="Arial" charset="0"/>
              </a:rPr>
              <a:t>The price of progress is risk, more and different than before</a:t>
            </a:r>
          </a:p>
        </p:txBody>
      </p:sp>
      <p:pic>
        <p:nvPicPr>
          <p:cNvPr id="7" name="Picture 6" descr="Heads &amp; Tails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847"/>
          <a:stretch>
            <a:fillRect/>
          </a:stretch>
        </p:blipFill>
        <p:spPr bwMode="auto">
          <a:xfrm>
            <a:off x="6284838" y="1500188"/>
            <a:ext cx="1728787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Heads &amp; Tails.bmp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544"/>
          <a:stretch>
            <a:fillRect/>
          </a:stretch>
        </p:blipFill>
        <p:spPr bwMode="auto">
          <a:xfrm>
            <a:off x="6316588" y="3749675"/>
            <a:ext cx="17399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5770488" y="3516313"/>
            <a:ext cx="2828925" cy="0"/>
          </a:xfrm>
          <a:prstGeom prst="line">
            <a:avLst/>
          </a:prstGeom>
          <a:ln w="508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>
          <a:xfrm>
            <a:off x="292099" y="231775"/>
            <a:ext cx="8635769" cy="823913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+mn-lt"/>
                <a:cs typeface="Arial" charset="0"/>
              </a:rPr>
              <a:t>Impacts of Payments Innovation</a:t>
            </a:r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247650" y="6572250"/>
            <a:ext cx="534988" cy="209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DEE1ED7-D4C3-4420-9CDE-8CC23E772701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  <p:sp>
        <p:nvSpPr>
          <p:cNvPr id="29700" name="Content Placeholder 4"/>
          <p:cNvSpPr>
            <a:spLocks noGrp="1"/>
          </p:cNvSpPr>
          <p:nvPr>
            <p:ph sz="quarter" idx="12"/>
          </p:nvPr>
        </p:nvSpPr>
        <p:spPr>
          <a:xfrm>
            <a:off x="290513" y="1349375"/>
            <a:ext cx="4929880" cy="4785418"/>
          </a:xfrm>
        </p:spPr>
        <p:txBody>
          <a:bodyPr anchor="ctr">
            <a:noAutofit/>
          </a:bodyPr>
          <a:lstStyle/>
          <a:p>
            <a:pPr fontAlgn="base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rgbClr val="FF6600"/>
                </a:solidFill>
                <a:latin typeface="+mn-lt"/>
                <a:cs typeface="Arial" charset="0"/>
              </a:rPr>
              <a:t>Delivery Complexity: 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cs typeface="Arial" charset="0"/>
              </a:rPr>
              <a:t>M</a:t>
            </a:r>
            <a:r>
              <a:rPr lang="en-US" sz="2400" dirty="0" smtClean="0">
                <a:latin typeface="+mn-lt"/>
                <a:cs typeface="Arial" charset="0"/>
              </a:rPr>
              <a:t>ore parties involved, and greater dependence on those we don’t control – but whose performance determines reliability and security</a:t>
            </a:r>
          </a:p>
          <a:p>
            <a:pPr fontAlgn="base"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>
                <a:solidFill>
                  <a:srgbClr val="FF6600"/>
                </a:solidFill>
                <a:latin typeface="+mn-lt"/>
                <a:cs typeface="Arial" charset="0"/>
              </a:rPr>
              <a:t>Democratization: 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cs typeface="Arial" charset="0"/>
              </a:rPr>
              <a:t>Then vs. now, there is pervasive access to a truly global payments system – including by those whose motives or capacity may not make them responsible participants in the ecosystem</a:t>
            </a:r>
          </a:p>
        </p:txBody>
      </p:sp>
      <p:pic>
        <p:nvPicPr>
          <p:cNvPr id="9" name="Picture 8" descr="complexity.jpg"/>
          <p:cNvPicPr>
            <a:picLocks noChangeAspect="1"/>
          </p:cNvPicPr>
          <p:nvPr/>
        </p:nvPicPr>
        <p:blipFill>
          <a:blip r:embed="rId3" cstate="print"/>
          <a:srcRect l="2541" r="1454" b="1576"/>
          <a:stretch>
            <a:fillRect/>
          </a:stretch>
        </p:blipFill>
        <p:spPr bwMode="auto">
          <a:xfrm>
            <a:off x="5370021" y="1446416"/>
            <a:ext cx="3176155" cy="453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>
          <a:xfrm>
            <a:off x="292099" y="231775"/>
            <a:ext cx="8635769" cy="823913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+mn-lt"/>
                <a:cs typeface="Arial" charset="0"/>
              </a:rPr>
              <a:t>Impacts of Payments Innovation</a:t>
            </a:r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247650" y="6572250"/>
            <a:ext cx="534988" cy="209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DEE1ED7-D4C3-4420-9CDE-8CC23E772701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  <p:sp>
        <p:nvSpPr>
          <p:cNvPr id="29700" name="Content Placeholder 4"/>
          <p:cNvSpPr>
            <a:spLocks noGrp="1"/>
          </p:cNvSpPr>
          <p:nvPr>
            <p:ph sz="quarter" idx="12"/>
          </p:nvPr>
        </p:nvSpPr>
        <p:spPr>
          <a:xfrm>
            <a:off x="290513" y="1366003"/>
            <a:ext cx="4929880" cy="4785418"/>
          </a:xfrm>
        </p:spPr>
        <p:txBody>
          <a:bodyPr anchor="ctr">
            <a:normAutofit/>
          </a:bodyPr>
          <a:lstStyle/>
          <a:p>
            <a:pPr fontAlgn="base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rgbClr val="FF6600"/>
                </a:solidFill>
                <a:latin typeface="+mn-lt"/>
                <a:cs typeface="Arial" charset="0"/>
              </a:rPr>
              <a:t>De-Personalization: 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cs typeface="Arial" charset="0"/>
              </a:rPr>
              <a:t>Then vs. now, service is delivered machine to machine, not face to face, increasing the potential for deception</a:t>
            </a:r>
          </a:p>
          <a:p>
            <a:pPr fontAlgn="base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rgbClr val="FF6600"/>
                </a:solidFill>
                <a:latin typeface="+mn-lt"/>
                <a:cs typeface="Arial" charset="0"/>
              </a:rPr>
              <a:t>Higher Velocity:  </a:t>
            </a:r>
            <a:r>
              <a:rPr lang="en-US" sz="2400" dirty="0" smtClean="0">
                <a:latin typeface="+mn-lt"/>
                <a:cs typeface="Arial" charset="0"/>
              </a:rPr>
              <a:t>Then vs. now, greater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cs typeface="Arial" charset="0"/>
              </a:rPr>
              <a:t>convenience and speed, and less time to detect fraud by conventional human scrutiny</a:t>
            </a:r>
            <a:endParaRPr lang="en-US" sz="2400" dirty="0" smtClean="0">
              <a:latin typeface="+mn-lt"/>
              <a:cs typeface="Arial" charset="0"/>
            </a:endParaRPr>
          </a:p>
          <a:p>
            <a:pPr fontAlgn="base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rgbClr val="FF6600"/>
                </a:solidFill>
                <a:latin typeface="+mn-lt"/>
                <a:cs typeface="Arial" charset="0"/>
              </a:rPr>
              <a:t>Law and Regulation:  </a:t>
            </a:r>
            <a:r>
              <a:rPr lang="en-US" sz="2400" dirty="0" smtClean="0">
                <a:solidFill>
                  <a:schemeClr val="tx1"/>
                </a:solidFill>
                <a:latin typeface="+mn-lt"/>
                <a:cs typeface="Arial" charset="0"/>
              </a:rPr>
              <a:t>Not evolving as fast as technology and innovation</a:t>
            </a:r>
            <a:endParaRPr lang="en-US" sz="2400" dirty="0" smtClean="0">
              <a:latin typeface="+mn-lt"/>
              <a:cs typeface="Arial" charset="0"/>
            </a:endParaRPr>
          </a:p>
        </p:txBody>
      </p:sp>
      <p:pic>
        <p:nvPicPr>
          <p:cNvPr id="6" name="Picture 5" descr="Connectiv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887884" y="2227813"/>
            <a:ext cx="4222863" cy="2992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>
          <a:xfrm>
            <a:off x="292100" y="215150"/>
            <a:ext cx="8275638" cy="823913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+mn-lt"/>
                <a:cs typeface="Arial" charset="0"/>
              </a:rPr>
              <a:t>Risk Impacts of Payments Innovation </a:t>
            </a:r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247650" y="6572250"/>
            <a:ext cx="534988" cy="209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DEE1ED7-D4C3-4420-9CDE-8CC23E772701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  <p:sp>
        <p:nvSpPr>
          <p:cNvPr id="29700" name="Content Placeholder 4"/>
          <p:cNvSpPr>
            <a:spLocks noGrp="1"/>
          </p:cNvSpPr>
          <p:nvPr>
            <p:ph sz="quarter" idx="12"/>
          </p:nvPr>
        </p:nvSpPr>
        <p:spPr>
          <a:xfrm>
            <a:off x="290513" y="1349375"/>
            <a:ext cx="8504352" cy="4685665"/>
          </a:xfrm>
        </p:spPr>
        <p:txBody>
          <a:bodyPr anchor="ctr">
            <a:normAutofit/>
          </a:bodyPr>
          <a:lstStyle/>
          <a:p>
            <a:pPr marL="0" indent="4763" fontAlgn="base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solidFill>
                  <a:schemeClr val="tx1"/>
                </a:solidFill>
                <a:latin typeface="+mn-lt"/>
                <a:cs typeface="Arial" charset="0"/>
              </a:rPr>
              <a:t>Potential risks of payments innovation distill down to:  </a:t>
            </a:r>
          </a:p>
          <a:p>
            <a:pPr marL="460375" fontAlgn="base"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rgbClr val="FF6600"/>
                </a:solidFill>
                <a:latin typeface="+mn-lt"/>
                <a:cs typeface="Arial" charset="0"/>
              </a:rPr>
              <a:t>Stability.  </a:t>
            </a:r>
            <a:r>
              <a:rPr lang="en-US" sz="2400" dirty="0" smtClean="0">
                <a:latin typeface="+mn-lt"/>
                <a:cs typeface="Arial" charset="0"/>
              </a:rPr>
              <a:t>How to operate with levels of availability that meet user expectations?</a:t>
            </a:r>
          </a:p>
          <a:p>
            <a:pPr marL="460375" fontAlgn="base"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rgbClr val="FF6600"/>
                </a:solidFill>
                <a:latin typeface="+mn-lt"/>
                <a:cs typeface="Arial" charset="0"/>
              </a:rPr>
              <a:t>Fraud.  </a:t>
            </a:r>
            <a:r>
              <a:rPr lang="en-US" sz="2400" dirty="0" smtClean="0">
                <a:latin typeface="+mn-lt"/>
                <a:cs typeface="Arial" charset="0"/>
              </a:rPr>
              <a:t>How to manage loss levels to meet owner and regulator expectations?</a:t>
            </a:r>
          </a:p>
          <a:p>
            <a:pPr marL="460375" fontAlgn="base"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rgbClr val="FF6600"/>
                </a:solidFill>
                <a:latin typeface="+mn-lt"/>
                <a:cs typeface="Arial" charset="0"/>
              </a:rPr>
              <a:t>Redress.  </a:t>
            </a:r>
            <a:r>
              <a:rPr lang="en-US" sz="2400" dirty="0" smtClean="0">
                <a:latin typeface="+mn-lt"/>
                <a:cs typeface="Arial" charset="0"/>
              </a:rPr>
              <a:t>How to solve issues that arise?</a:t>
            </a:r>
          </a:p>
          <a:p>
            <a:pPr marL="0" indent="4763" fontAlgn="base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latin typeface="+mn-lt"/>
                <a:cs typeface="Arial" charset="0"/>
              </a:rPr>
              <a:t>Technology is an ally in two of the three dimensions, although it is only part of the answer – solid process and sharp people are also indispensable to effective risk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>
          <a:xfrm>
            <a:off x="292100" y="215150"/>
            <a:ext cx="8275638" cy="823913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+mn-lt"/>
                <a:cs typeface="Arial" charset="0"/>
              </a:rPr>
              <a:t>Technology as a Driver of Stability</a:t>
            </a:r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247650" y="6572250"/>
            <a:ext cx="534988" cy="209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DEE1ED7-D4C3-4420-9CDE-8CC23E772701}" type="slidenum">
              <a:rPr lang="en-US" smtClean="0">
                <a:cs typeface="Arial" charset="0"/>
              </a:rPr>
              <a:pPr/>
              <a:t>7</a:t>
            </a:fld>
            <a:endParaRPr lang="en-US" smtClean="0">
              <a:cs typeface="Arial" charset="0"/>
            </a:endParaRPr>
          </a:p>
        </p:txBody>
      </p:sp>
      <p:sp>
        <p:nvSpPr>
          <p:cNvPr id="29700" name="Content Placeholder 4"/>
          <p:cNvSpPr>
            <a:spLocks noGrp="1"/>
          </p:cNvSpPr>
          <p:nvPr>
            <p:ph sz="quarter" idx="12"/>
          </p:nvPr>
        </p:nvSpPr>
        <p:spPr>
          <a:xfrm>
            <a:off x="290513" y="1349375"/>
            <a:ext cx="8504352" cy="4552661"/>
          </a:xfrm>
        </p:spPr>
        <p:txBody>
          <a:bodyPr anchor="ctr">
            <a:normAutofit/>
          </a:bodyPr>
          <a:lstStyle/>
          <a:p>
            <a:pPr fontAlgn="base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latin typeface="+mn-lt"/>
                <a:cs typeface="Arial" charset="0"/>
              </a:rPr>
              <a:t>Resilience contributors:</a:t>
            </a:r>
            <a:endParaRPr lang="en-US" sz="2400" dirty="0" smtClean="0">
              <a:solidFill>
                <a:srgbClr val="FF6600"/>
              </a:solidFill>
              <a:latin typeface="+mn-lt"/>
              <a:cs typeface="Arial" charset="0"/>
            </a:endParaRPr>
          </a:p>
          <a:p>
            <a:pPr marL="460375" fontAlgn="base"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rgbClr val="FF6600"/>
                </a:solidFill>
                <a:latin typeface="+mn-lt"/>
                <a:cs typeface="Arial" charset="0"/>
              </a:rPr>
              <a:t>Application Integrity</a:t>
            </a:r>
          </a:p>
          <a:p>
            <a:pPr marL="460375" fontAlgn="base"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rgbClr val="FF6600"/>
                </a:solidFill>
                <a:latin typeface="+mn-lt"/>
                <a:cs typeface="Arial" charset="0"/>
              </a:rPr>
              <a:t>Platform Architecture</a:t>
            </a:r>
          </a:p>
          <a:p>
            <a:pPr marL="460375" fontAlgn="base"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rgbClr val="FF6600"/>
                </a:solidFill>
                <a:latin typeface="+mn-lt"/>
                <a:cs typeface="Arial" charset="0"/>
              </a:rPr>
              <a:t>Network Reliability</a:t>
            </a:r>
            <a:endParaRPr lang="en-US" sz="2400" dirty="0" smtClean="0">
              <a:latin typeface="+mn-lt"/>
              <a:cs typeface="Arial" charset="0"/>
            </a:endParaRPr>
          </a:p>
          <a:p>
            <a:pPr marL="460375" fontAlgn="base"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rgbClr val="FF6600"/>
                </a:solidFill>
                <a:latin typeface="+mn-lt"/>
                <a:cs typeface="Arial" charset="0"/>
              </a:rPr>
              <a:t>Security Depth</a:t>
            </a:r>
            <a:endParaRPr lang="en-US" sz="2400" dirty="0" smtClean="0">
              <a:latin typeface="+mn-lt"/>
              <a:cs typeface="Arial" charset="0"/>
            </a:endParaRPr>
          </a:p>
          <a:p>
            <a:pPr marL="0" indent="4763" fontAlgn="base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 smtClean="0">
                <a:latin typeface="+mn-lt"/>
                <a:cs typeface="Arial" charset="0"/>
              </a:rPr>
              <a:t>Resilience is verifiable through due diligence and vendor management, and can be validated against third party standards such as FFIEC and PCI</a:t>
            </a:r>
          </a:p>
        </p:txBody>
      </p:sp>
      <p:pic>
        <p:nvPicPr>
          <p:cNvPr id="7" name="Picture 6" descr="Bouncing Ball.bmp"/>
          <p:cNvPicPr>
            <a:picLocks noChangeAspect="1"/>
          </p:cNvPicPr>
          <p:nvPr/>
        </p:nvPicPr>
        <p:blipFill>
          <a:blip r:embed="rId3" cstate="print"/>
          <a:srcRect l="18933"/>
          <a:stretch>
            <a:fillRect/>
          </a:stretch>
        </p:blipFill>
        <p:spPr>
          <a:xfrm>
            <a:off x="5403279" y="1695796"/>
            <a:ext cx="2900318" cy="2660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>
          <a:xfrm>
            <a:off x="292100" y="215150"/>
            <a:ext cx="8275638" cy="823913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+mn-lt"/>
                <a:cs typeface="Arial" charset="0"/>
              </a:rPr>
              <a:t>Technology as a Weapon Against Fraud</a:t>
            </a:r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247650" y="6572250"/>
            <a:ext cx="534988" cy="209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DEE1ED7-D4C3-4420-9CDE-8CC23E772701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  <p:sp>
        <p:nvSpPr>
          <p:cNvPr id="29700" name="Content Placeholder 4"/>
          <p:cNvSpPr>
            <a:spLocks noGrp="1"/>
          </p:cNvSpPr>
          <p:nvPr>
            <p:ph sz="quarter" idx="12"/>
          </p:nvPr>
        </p:nvSpPr>
        <p:spPr>
          <a:xfrm>
            <a:off x="598525" y="3158834"/>
            <a:ext cx="4605250" cy="2826327"/>
          </a:xfrm>
        </p:spPr>
        <p:txBody>
          <a:bodyPr anchor="ctr">
            <a:normAutofit/>
          </a:bodyPr>
          <a:lstStyle/>
          <a:p>
            <a:pPr marL="460375" fontAlgn="base"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rgbClr val="FF6600"/>
                </a:solidFill>
                <a:latin typeface="+mn-lt"/>
                <a:cs typeface="Arial" charset="0"/>
              </a:rPr>
              <a:t>User authentication</a:t>
            </a:r>
          </a:p>
          <a:p>
            <a:pPr marL="460375" fontAlgn="base"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rgbClr val="FF6600"/>
                </a:solidFill>
                <a:latin typeface="+mn-lt"/>
                <a:cs typeface="Arial" charset="0"/>
              </a:rPr>
              <a:t>Device authentication</a:t>
            </a:r>
          </a:p>
          <a:p>
            <a:pPr marL="460375" fontAlgn="base"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rgbClr val="FF6600"/>
                </a:solidFill>
                <a:latin typeface="+mn-lt"/>
                <a:cs typeface="Arial" charset="0"/>
              </a:rPr>
              <a:t>Transaction validation</a:t>
            </a:r>
            <a:endParaRPr lang="en-US" sz="2400" dirty="0" smtClean="0">
              <a:latin typeface="+mn-lt"/>
              <a:cs typeface="Arial" charset="0"/>
            </a:endParaRPr>
          </a:p>
        </p:txBody>
      </p:sp>
      <p:pic>
        <p:nvPicPr>
          <p:cNvPr id="6" name="Picture 5" descr="MFA Secure Da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9280" y="3086758"/>
            <a:ext cx="2448113" cy="2448113"/>
          </a:xfrm>
          <a:prstGeom prst="rect">
            <a:avLst/>
          </a:prstGeom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482138" y="1634778"/>
            <a:ext cx="8312727" cy="45526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47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Complexity, democratization, de-personalization, and velocity increase the number of fraud vectors and complicate the task of fraud detection. </a:t>
            </a:r>
          </a:p>
          <a:p>
            <a:pPr marL="0" marR="0" lvl="0" indent="47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Compensating technologies: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>
          <a:xfrm>
            <a:off x="292100" y="215150"/>
            <a:ext cx="8275638" cy="823913"/>
          </a:xfrm>
        </p:spPr>
        <p:txBody>
          <a:bodyPr/>
          <a:lstStyle/>
          <a:p>
            <a:pPr eaLnBrk="1" hangingPunct="1"/>
            <a:r>
              <a:rPr lang="en-US" b="1" dirty="0" smtClean="0">
                <a:latin typeface="+mn-lt"/>
                <a:cs typeface="Arial" charset="0"/>
              </a:rPr>
              <a:t>Technology as a Weapon Against Fraud</a:t>
            </a:r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247650" y="6572250"/>
            <a:ext cx="534988" cy="2095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DEE1ED7-D4C3-4420-9CDE-8CC23E772701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82138" y="1546160"/>
            <a:ext cx="8312727" cy="44057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47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buClrTx/>
              <a:buSzPct val="90000"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User Authentication:   </a:t>
            </a:r>
          </a:p>
          <a:p>
            <a:pPr marL="465138" marR="0" lvl="0" indent="-2317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buClrTx/>
              <a:buSzPct val="90000"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cs typeface="Arial" charset="0"/>
              </a:rPr>
              <a:t>Strong passwords, changed regularly</a:t>
            </a:r>
          </a:p>
          <a:p>
            <a:pPr marL="465138" marR="0" lvl="0" indent="-2317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buClrTx/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Tokens,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including out-of-band and biometrics</a:t>
            </a:r>
          </a:p>
          <a:p>
            <a:pPr marL="465138" marR="0" lvl="0" indent="-231775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buClrTx/>
              <a:buSzPct val="90000"/>
              <a:buFont typeface="Arial" pitchFamily="34" charset="0"/>
              <a:buChar char="•"/>
              <a:tabLst/>
              <a:defRPr/>
            </a:pPr>
            <a:r>
              <a:rPr lang="en-US" sz="2400" baseline="0" dirty="0" smtClean="0">
                <a:cs typeface="Arial" charset="0"/>
              </a:rPr>
              <a:t>Strong</a:t>
            </a:r>
            <a:r>
              <a:rPr lang="en-US" sz="2400" dirty="0" smtClean="0">
                <a:cs typeface="Arial" charset="0"/>
              </a:rPr>
              <a:t> challenge questions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0" marR="0" lvl="0" indent="47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buClrTx/>
              <a:buSzPct val="90000"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0" marR="0" lvl="0" indent="476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buClrTx/>
              <a:buSzPct val="90000"/>
              <a:buFont typeface="Arial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FF6600"/>
                </a:solidFill>
                <a:cs typeface="Arial" charset="0"/>
              </a:rPr>
              <a:t>Device Authentication:</a:t>
            </a:r>
          </a:p>
          <a:p>
            <a:pPr marL="465138" lvl="0" indent="-231775" fontAlgn="base">
              <a:buSzPct val="90000"/>
              <a:buFont typeface="Arial" pitchFamily="34" charset="0"/>
              <a:buChar char="•"/>
              <a:defRPr/>
            </a:pPr>
            <a:r>
              <a:rPr lang="en-US" sz="2400" dirty="0" smtClean="0">
                <a:cs typeface="Arial" charset="0"/>
              </a:rPr>
              <a:t>Device profile/PC fingerprint</a:t>
            </a:r>
          </a:p>
          <a:p>
            <a:pPr marL="465138" lvl="0" indent="-231775" fontAlgn="base">
              <a:buSzPct val="90000"/>
              <a:buFont typeface="Arial" pitchFamily="34" charset="0"/>
              <a:buChar char="•"/>
              <a:defRPr/>
            </a:pPr>
            <a:r>
              <a:rPr lang="en-US" sz="2400" dirty="0" smtClean="0">
                <a:cs typeface="Arial" charset="0"/>
              </a:rPr>
              <a:t>Health check</a:t>
            </a:r>
          </a:p>
          <a:p>
            <a:pPr marL="465138" lvl="0" indent="-231775" fontAlgn="base">
              <a:buSzPct val="90000"/>
              <a:buFont typeface="Arial" pitchFamily="34" charset="0"/>
              <a:buChar char="•"/>
              <a:defRPr/>
            </a:pPr>
            <a:r>
              <a:rPr lang="en-US" sz="2400" dirty="0" smtClean="0">
                <a:cs typeface="Arial" charset="0"/>
              </a:rPr>
              <a:t>Certificate</a:t>
            </a:r>
          </a:p>
          <a:p>
            <a:pPr marL="465138" lvl="0" indent="-231775" fontAlgn="base">
              <a:buSzPct val="90000"/>
              <a:buFont typeface="Arial" pitchFamily="34" charset="0"/>
              <a:buChar char="•"/>
              <a:defRPr/>
            </a:pPr>
            <a:r>
              <a:rPr lang="en-US" sz="2400" dirty="0" smtClean="0">
                <a:cs typeface="Arial" charset="0"/>
              </a:rPr>
              <a:t>Geo-location (IP address)</a:t>
            </a:r>
          </a:p>
          <a:p>
            <a:pPr marL="465138" lvl="0" indent="-231775" fontAlgn="base">
              <a:buSzPct val="90000"/>
              <a:buFont typeface="Arial" pitchFamily="34" charset="0"/>
              <a:buChar char="•"/>
              <a:defRPr/>
            </a:pPr>
            <a:r>
              <a:rPr lang="en-US" sz="2400" dirty="0" smtClean="0">
                <a:cs typeface="Arial" charset="0"/>
              </a:rPr>
              <a:t>Proxy-</a:t>
            </a:r>
            <a:r>
              <a:rPr lang="en-US" sz="2400" dirty="0" err="1" smtClean="0">
                <a:cs typeface="Arial" charset="0"/>
              </a:rPr>
              <a:t>Anonymizer</a:t>
            </a:r>
            <a:r>
              <a:rPr lang="en-US" sz="2400" dirty="0" smtClean="0">
                <a:cs typeface="Arial" charset="0"/>
              </a:rPr>
              <a:t> detection</a:t>
            </a:r>
          </a:p>
          <a:p>
            <a:pPr marL="465138" lvl="0" indent="-231775" fontAlgn="base">
              <a:buSzPct val="90000"/>
              <a:buFont typeface="Arial" pitchFamily="34" charset="0"/>
              <a:buChar char="•"/>
              <a:defRPr/>
            </a:pPr>
            <a:r>
              <a:rPr lang="en-US" sz="2400" dirty="0" smtClean="0">
                <a:cs typeface="Arial" charset="0"/>
              </a:rPr>
              <a:t>Strong challenge questions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pic>
        <p:nvPicPr>
          <p:cNvPr id="9" name="Picture 8" descr="Identity-Theft-Fingerpr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10604" y="2726553"/>
            <a:ext cx="2492540" cy="3445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2012 Fiserv Corporate template">
      <a:dk1>
        <a:sysClr val="windowText" lastClr="000000"/>
      </a:dk1>
      <a:lt1>
        <a:sysClr val="window" lastClr="FFFFFF"/>
      </a:lt1>
      <a:dk2>
        <a:srgbClr val="FF6600"/>
      </a:dk2>
      <a:lt2>
        <a:srgbClr val="333333"/>
      </a:lt2>
      <a:accent1>
        <a:srgbClr val="6699CC"/>
      </a:accent1>
      <a:accent2>
        <a:srgbClr val="666666"/>
      </a:accent2>
      <a:accent3>
        <a:srgbClr val="FFC626"/>
      </a:accent3>
      <a:accent4>
        <a:srgbClr val="99CC00"/>
      </a:accent4>
      <a:accent5>
        <a:srgbClr val="E6E6E6"/>
      </a:accent5>
      <a:accent6>
        <a:srgbClr val="C000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4103</TotalTime>
  <Words>1543</Words>
  <Application>Microsoft Office PowerPoint</Application>
  <PresentationFormat>On-screen Show (4:3)</PresentationFormat>
  <Paragraphs>161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The Blessing and the Curse</vt:lpstr>
      <vt:lpstr>Retail Payments Innovations – The Revolution</vt:lpstr>
      <vt:lpstr>Retail Payments Innovation Drivers</vt:lpstr>
      <vt:lpstr>Impacts of Payments Innovation</vt:lpstr>
      <vt:lpstr>Impacts of Payments Innovation</vt:lpstr>
      <vt:lpstr>Risk Impacts of Payments Innovation </vt:lpstr>
      <vt:lpstr>Technology as a Driver of Stability</vt:lpstr>
      <vt:lpstr>Technology as a Weapon Against Fraud</vt:lpstr>
      <vt:lpstr>Technology as a Weapon Against Fraud</vt:lpstr>
      <vt:lpstr>Technology as a Weapon Against Fraud</vt:lpstr>
      <vt:lpstr>Technology as a Weapon Against Fraud</vt:lpstr>
      <vt:lpstr>Technology as a Weapon Against Fraud</vt:lpstr>
      <vt:lpstr>Technology is a Blessing and a Curse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Murray Walton</dc:creator>
  <cp:lastModifiedBy>f1mmk98</cp:lastModifiedBy>
  <cp:revision>1351</cp:revision>
  <cp:lastPrinted>2012-03-12T15:46:35Z</cp:lastPrinted>
  <dcterms:created xsi:type="dcterms:W3CDTF">2012-01-19T07:28:42Z</dcterms:created>
  <dcterms:modified xsi:type="dcterms:W3CDTF">2012-10-15T14:03:17Z</dcterms:modified>
</cp:coreProperties>
</file>