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59" r:id="rId2"/>
    <p:sldId id="357" r:id="rId3"/>
    <p:sldId id="402" r:id="rId4"/>
    <p:sldId id="403" r:id="rId5"/>
    <p:sldId id="404" r:id="rId6"/>
    <p:sldId id="410" r:id="rId7"/>
    <p:sldId id="411" r:id="rId8"/>
    <p:sldId id="412" r:id="rId9"/>
  </p:sldIdLst>
  <p:sldSz cx="9144000" cy="6858000" type="screen4x3"/>
  <p:notesSz cx="7010400" cy="9296400"/>
  <p:defaultTextStyle>
    <a:defPPr>
      <a:defRPr lang="en-US"/>
    </a:defPPr>
    <a:lvl1pPr algn="l" rtl="0" eaLnBrk="0" fontAlgn="base" hangingPunct="0">
      <a:spcBef>
        <a:spcPct val="0"/>
      </a:spcBef>
      <a:spcAft>
        <a:spcPct val="0"/>
      </a:spcAft>
      <a:defRPr sz="3200" kern="1200">
        <a:solidFill>
          <a:schemeClr val="tx1"/>
        </a:solidFill>
        <a:latin typeface="Times"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charset="0"/>
        <a:ea typeface="ＭＳ Ｐゴシック" pitchFamily="34" charset="-128"/>
        <a:cs typeface="+mn-cs"/>
      </a:defRPr>
    </a:lvl5pPr>
    <a:lvl6pPr marL="2286000" algn="l" defTabSz="914400" rtl="0" eaLnBrk="1" latinLnBrk="0" hangingPunct="1">
      <a:defRPr sz="3200" kern="1200">
        <a:solidFill>
          <a:schemeClr val="tx1"/>
        </a:solidFill>
        <a:latin typeface="Times" charset="0"/>
        <a:ea typeface="ＭＳ Ｐゴシック" pitchFamily="34" charset="-128"/>
        <a:cs typeface="+mn-cs"/>
      </a:defRPr>
    </a:lvl6pPr>
    <a:lvl7pPr marL="2743200" algn="l" defTabSz="914400" rtl="0" eaLnBrk="1" latinLnBrk="0" hangingPunct="1">
      <a:defRPr sz="3200" kern="1200">
        <a:solidFill>
          <a:schemeClr val="tx1"/>
        </a:solidFill>
        <a:latin typeface="Times" charset="0"/>
        <a:ea typeface="ＭＳ Ｐゴシック" pitchFamily="34" charset="-128"/>
        <a:cs typeface="+mn-cs"/>
      </a:defRPr>
    </a:lvl7pPr>
    <a:lvl8pPr marL="3200400" algn="l" defTabSz="914400" rtl="0" eaLnBrk="1" latinLnBrk="0" hangingPunct="1">
      <a:defRPr sz="3200" kern="1200">
        <a:solidFill>
          <a:schemeClr val="tx1"/>
        </a:solidFill>
        <a:latin typeface="Times" charset="0"/>
        <a:ea typeface="ＭＳ Ｐゴシック" pitchFamily="34" charset="-128"/>
        <a:cs typeface="+mn-cs"/>
      </a:defRPr>
    </a:lvl8pPr>
    <a:lvl9pPr marL="3657600" algn="l" defTabSz="914400" rtl="0" eaLnBrk="1" latinLnBrk="0" hangingPunct="1">
      <a:defRPr sz="3200" kern="1200">
        <a:solidFill>
          <a:schemeClr val="tx1"/>
        </a:solidFill>
        <a:latin typeface="Times"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543B"/>
    <a:srgbClr val="004E0D"/>
    <a:srgbClr val="ACE3A3"/>
    <a:srgbClr val="7DA577"/>
    <a:srgbClr val="92C08A"/>
    <a:srgbClr val="002A07"/>
    <a:srgbClr val="E9E6B3"/>
    <a:srgbClr val="FFFCC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150" autoAdjust="0"/>
  </p:normalViewPr>
  <p:slideViewPr>
    <p:cSldViewPr>
      <p:cViewPr>
        <p:scale>
          <a:sx n="80" d="100"/>
          <a:sy n="80" d="100"/>
        </p:scale>
        <p:origin x="-86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024"/>
    </p:cViewPr>
  </p:sorterViewPr>
  <p:notesViewPr>
    <p:cSldViewPr>
      <p:cViewPr>
        <p:scale>
          <a:sx n="100" d="100"/>
          <a:sy n="100" d="100"/>
        </p:scale>
        <p:origin x="-246" y="1266"/>
      </p:cViewPr>
      <p:guideLst>
        <p:guide orient="horz" pos="2929"/>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945" tIns="46472" rIns="92945" bIns="46472" numCol="1" anchor="t" anchorCtr="0" compatLnSpc="1">
            <a:prstTxWarp prst="textNoShape">
              <a:avLst/>
            </a:prstTxWarp>
          </a:bodyPr>
          <a:lstStyle>
            <a:lvl1pPr defTabSz="930275">
              <a:defRPr sz="1200">
                <a:ea typeface="+mn-ea"/>
              </a:defRPr>
            </a:lvl1pPr>
          </a:lstStyle>
          <a:p>
            <a:pPr>
              <a:defRPr/>
            </a:pPr>
            <a:endParaRPr lang="en-US"/>
          </a:p>
        </p:txBody>
      </p:sp>
      <p:sp>
        <p:nvSpPr>
          <p:cNvPr id="6349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2945" tIns="46472" rIns="92945" bIns="46472" numCol="1" anchor="t" anchorCtr="0" compatLnSpc="1">
            <a:prstTxWarp prst="textNoShape">
              <a:avLst/>
            </a:prstTxWarp>
          </a:bodyPr>
          <a:lstStyle>
            <a:lvl1pPr algn="r" defTabSz="930275">
              <a:defRPr sz="1200">
                <a:ea typeface="+mn-ea"/>
              </a:defRPr>
            </a:lvl1pPr>
          </a:lstStyle>
          <a:p>
            <a:pPr>
              <a:defRPr/>
            </a:pPr>
            <a:endParaRPr lang="en-US"/>
          </a:p>
        </p:txBody>
      </p:sp>
      <p:sp>
        <p:nvSpPr>
          <p:cNvPr id="6349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2945" tIns="46472" rIns="92945" bIns="46472" numCol="1" anchor="b" anchorCtr="0" compatLnSpc="1">
            <a:prstTxWarp prst="textNoShape">
              <a:avLst/>
            </a:prstTxWarp>
          </a:bodyPr>
          <a:lstStyle>
            <a:lvl1pPr defTabSz="930275">
              <a:defRPr sz="1200">
                <a:ea typeface="+mn-ea"/>
              </a:defRPr>
            </a:lvl1pPr>
          </a:lstStyle>
          <a:p>
            <a:pPr>
              <a:defRPr/>
            </a:pPr>
            <a:endParaRPr lang="en-US"/>
          </a:p>
        </p:txBody>
      </p:sp>
      <p:sp>
        <p:nvSpPr>
          <p:cNvPr id="6349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2945" tIns="46472" rIns="92945" bIns="46472" numCol="1" anchor="b" anchorCtr="0" compatLnSpc="1">
            <a:prstTxWarp prst="textNoShape">
              <a:avLst/>
            </a:prstTxWarp>
          </a:bodyPr>
          <a:lstStyle>
            <a:lvl1pPr algn="r" defTabSz="930275">
              <a:defRPr sz="1200"/>
            </a:lvl1pPr>
          </a:lstStyle>
          <a:p>
            <a:pPr>
              <a:defRPr/>
            </a:pPr>
            <a:fld id="{CACFABA1-38B9-4F56-B61D-6FFF8039C1A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945" tIns="46472" rIns="92945" bIns="46472" numCol="1" anchor="t" anchorCtr="0" compatLnSpc="1">
            <a:prstTxWarp prst="textNoShape">
              <a:avLst/>
            </a:prstTxWarp>
          </a:bodyPr>
          <a:lstStyle>
            <a:lvl1pPr defTabSz="930275">
              <a:defRPr sz="1200">
                <a:ea typeface="+mn-ea"/>
              </a:defRPr>
            </a:lvl1pPr>
          </a:lstStyle>
          <a:p>
            <a:pPr>
              <a:defRPr/>
            </a:pPr>
            <a:endParaRPr lang="en-US"/>
          </a:p>
        </p:txBody>
      </p:sp>
      <p:sp>
        <p:nvSpPr>
          <p:cNvPr id="7171"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945" tIns="46472" rIns="92945" bIns="46472" numCol="1" anchor="t" anchorCtr="0" compatLnSpc="1">
            <a:prstTxWarp prst="textNoShape">
              <a:avLst/>
            </a:prstTxWarp>
          </a:bodyPr>
          <a:lstStyle>
            <a:lvl1pPr algn="r" defTabSz="930275">
              <a:defRPr sz="1200">
                <a:ea typeface="+mn-ea"/>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9163" y="4432300"/>
            <a:ext cx="5138737" cy="4183063"/>
          </a:xfrm>
          <a:prstGeom prst="rect">
            <a:avLst/>
          </a:prstGeom>
          <a:noFill/>
          <a:ln w="9525">
            <a:noFill/>
            <a:miter lim="800000"/>
            <a:headEnd/>
            <a:tailEnd/>
          </a:ln>
          <a:effectLst/>
        </p:spPr>
        <p:txBody>
          <a:bodyPr vert="horz" wrap="square" lIns="92945" tIns="46472" rIns="92945" bIns="4647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945" tIns="46472" rIns="92945" bIns="46472" numCol="1" anchor="b" anchorCtr="0" compatLnSpc="1">
            <a:prstTxWarp prst="textNoShape">
              <a:avLst/>
            </a:prstTxWarp>
          </a:bodyPr>
          <a:lstStyle>
            <a:lvl1pPr defTabSz="930275">
              <a:defRPr sz="1200">
                <a:ea typeface="+mn-ea"/>
              </a:defRPr>
            </a:lvl1pPr>
          </a:lstStyle>
          <a:p>
            <a:pPr>
              <a:defRPr/>
            </a:pPr>
            <a:endParaRPr lang="en-US"/>
          </a:p>
        </p:txBody>
      </p:sp>
      <p:sp>
        <p:nvSpPr>
          <p:cNvPr id="7175"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945" tIns="46472" rIns="92945" bIns="46472" numCol="1" anchor="b" anchorCtr="0" compatLnSpc="1">
            <a:prstTxWarp prst="textNoShape">
              <a:avLst/>
            </a:prstTxWarp>
          </a:bodyPr>
          <a:lstStyle>
            <a:lvl1pPr algn="r" defTabSz="930275">
              <a:defRPr sz="1200"/>
            </a:lvl1pPr>
          </a:lstStyle>
          <a:p>
            <a:pPr>
              <a:defRPr/>
            </a:pPr>
            <a:fld id="{A84AF492-6956-478F-924C-08FDA8173B8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7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7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7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7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7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121A00D-AC94-4153-95FD-BC08377D31D3}" type="slidenum">
              <a:rPr lang="en-US" smtClean="0"/>
              <a:pPr/>
              <a:t>1</a:t>
            </a:fld>
            <a:endParaRPr lang="en-US" smtClean="0"/>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ln>
        </p:spPr>
        <p:txBody>
          <a:bodyPr/>
          <a:lstStyle/>
          <a:p>
            <a:pPr eaLnBrk="1" hangingPunct="1">
              <a:buFontTx/>
              <a:buChar char="•"/>
            </a:pPr>
            <a:endParaRPr lang="en-US" sz="1200" smtClean="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507229A-6870-4EF4-A9C9-32284D0A6C39}" type="slidenum">
              <a:rPr lang="en-US" smtClean="0"/>
              <a:pPr/>
              <a:t>2</a:t>
            </a:fld>
            <a:endParaRPr lang="en-US" smtClean="0"/>
          </a:p>
        </p:txBody>
      </p:sp>
      <p:sp>
        <p:nvSpPr>
          <p:cNvPr id="39939" name="Rectangle 2"/>
          <p:cNvSpPr>
            <a:spLocks noGrp="1" noRot="1" noChangeAspect="1" noChangeArrowheads="1" noTextEdit="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ln>
        </p:spPr>
        <p:txBody>
          <a:bodyPr lIns="91498" tIns="45750" rIns="91498" bIns="45750"/>
          <a:lstStyle/>
          <a:p>
            <a:pPr eaLnBrk="1" hangingPunct="1"/>
            <a:endParaRPr lang="en-US" i="1" dirty="0" smtClean="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dirty="0"/>
          </a:p>
        </p:txBody>
      </p:sp>
      <p:sp>
        <p:nvSpPr>
          <p:cNvPr id="4" name="Slide Number Placeholder 3"/>
          <p:cNvSpPr>
            <a:spLocks noGrp="1"/>
          </p:cNvSpPr>
          <p:nvPr>
            <p:ph type="sldNum" sz="quarter" idx="10"/>
          </p:nvPr>
        </p:nvSpPr>
        <p:spPr/>
        <p:txBody>
          <a:bodyPr/>
          <a:lstStyle/>
          <a:p>
            <a:pPr>
              <a:defRPr/>
            </a:pPr>
            <a:fld id="{A84AF492-6956-478F-924C-08FDA8173B83}"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84AF492-6956-478F-924C-08FDA8173B83}"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A84AF492-6956-478F-924C-08FDA8173B83}"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500" dirty="0"/>
          </a:p>
        </p:txBody>
      </p:sp>
      <p:sp>
        <p:nvSpPr>
          <p:cNvPr id="4" name="Slide Number Placeholder 3"/>
          <p:cNvSpPr>
            <a:spLocks noGrp="1"/>
          </p:cNvSpPr>
          <p:nvPr>
            <p:ph type="sldNum" sz="quarter" idx="5"/>
          </p:nvPr>
        </p:nvSpPr>
        <p:spPr/>
        <p:txBody>
          <a:bodyPr/>
          <a:lstStyle/>
          <a:p>
            <a:pPr>
              <a:defRPr/>
            </a:pPr>
            <a:fld id="{C75170CB-66AF-46B4-90D2-60A76E0FA778}"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84AF492-6956-478F-924C-08FDA8173B83}"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 name="Group 45"/>
          <p:cNvGrpSpPr>
            <a:grpSpLocks/>
          </p:cNvGrpSpPr>
          <p:nvPr userDrawn="1"/>
        </p:nvGrpSpPr>
        <p:grpSpPr bwMode="auto">
          <a:xfrm>
            <a:off x="0" y="0"/>
            <a:ext cx="9144000" cy="6842125"/>
            <a:chOff x="0" y="0"/>
            <a:chExt cx="5760" cy="4310"/>
          </a:xfrm>
        </p:grpSpPr>
        <p:pic>
          <p:nvPicPr>
            <p:cNvPr id="4" name="Picture 43" descr="4.tiff                                                         0005D750Macintosh HD                   BF690962:"/>
            <p:cNvPicPr>
              <a:picLocks noChangeAspect="1" noChangeArrowheads="1"/>
            </p:cNvPicPr>
            <p:nvPr userDrawn="1"/>
          </p:nvPicPr>
          <p:blipFill>
            <a:blip r:embed="rId2"/>
            <a:srcRect l="642" t="995" r="642" b="995"/>
            <a:stretch>
              <a:fillRect/>
            </a:stretch>
          </p:blipFill>
          <p:spPr bwMode="auto">
            <a:xfrm>
              <a:off x="0" y="0"/>
              <a:ext cx="5760" cy="4310"/>
            </a:xfrm>
            <a:prstGeom prst="rect">
              <a:avLst/>
            </a:prstGeom>
            <a:noFill/>
            <a:ln w="9525">
              <a:noFill/>
              <a:miter lim="800000"/>
              <a:headEnd/>
              <a:tailEnd/>
            </a:ln>
          </p:spPr>
        </p:pic>
        <p:pic>
          <p:nvPicPr>
            <p:cNvPr id="5" name="Picture 44" descr="4.tiff                                                         0005D750Macintosh HD                   BF690962:"/>
            <p:cNvPicPr>
              <a:picLocks noChangeAspect="1" noChangeArrowheads="1"/>
            </p:cNvPicPr>
            <p:nvPr userDrawn="1"/>
          </p:nvPicPr>
          <p:blipFill>
            <a:blip r:embed="rId2"/>
            <a:srcRect l="36838" t="27124" r="22031" b="19778"/>
            <a:stretch>
              <a:fillRect/>
            </a:stretch>
          </p:blipFill>
          <p:spPr bwMode="auto">
            <a:xfrm>
              <a:off x="3272" y="1728"/>
              <a:ext cx="2400" cy="2335"/>
            </a:xfrm>
            <a:prstGeom prst="rect">
              <a:avLst/>
            </a:prstGeom>
            <a:noFill/>
            <a:ln w="9525">
              <a:noFill/>
              <a:miter lim="800000"/>
              <a:headEnd/>
              <a:tailEnd/>
            </a:ln>
          </p:spPr>
        </p:pic>
      </p:grpSp>
      <p:pic>
        <p:nvPicPr>
          <p:cNvPr id="6" name="Picture 46"/>
          <p:cNvPicPr>
            <a:picLocks noChangeAspect="1" noChangeArrowheads="1"/>
          </p:cNvPicPr>
          <p:nvPr userDrawn="1"/>
        </p:nvPicPr>
        <p:blipFill>
          <a:blip r:embed="rId3"/>
          <a:srcRect/>
          <a:stretch>
            <a:fillRect/>
          </a:stretch>
        </p:blipFill>
        <p:spPr bwMode="auto">
          <a:xfrm>
            <a:off x="7226300" y="5588000"/>
            <a:ext cx="1676400" cy="798513"/>
          </a:xfrm>
          <a:prstGeom prst="rect">
            <a:avLst/>
          </a:prstGeom>
          <a:noFill/>
          <a:ln w="9525">
            <a:noFill/>
            <a:miter lim="800000"/>
            <a:headEnd/>
            <a:tailEnd/>
          </a:ln>
        </p:spPr>
      </p:pic>
      <p:sp>
        <p:nvSpPr>
          <p:cNvPr id="4112" name="Rectangle 16"/>
          <p:cNvSpPr>
            <a:spLocks noGrp="1" noChangeArrowheads="1"/>
          </p:cNvSpPr>
          <p:nvPr>
            <p:ph type="ctrTitle"/>
          </p:nvPr>
        </p:nvSpPr>
        <p:spPr>
          <a:xfrm>
            <a:off x="457200" y="1219200"/>
            <a:ext cx="7010400" cy="1905000"/>
          </a:xfrm>
        </p:spPr>
        <p:txBody>
          <a:bodyPr anchor="t"/>
          <a:lstStyle>
            <a:lvl1pPr algn="r">
              <a:lnSpc>
                <a:spcPct val="150000"/>
              </a:lnSpc>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7200" y="292100"/>
            <a:ext cx="2197100" cy="5651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5900" y="292100"/>
            <a:ext cx="6438900" cy="5651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5900" y="1447800"/>
            <a:ext cx="4216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4700" y="1447800"/>
            <a:ext cx="4216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4"/>
          <p:cNvGrpSpPr>
            <a:grpSpLocks/>
          </p:cNvGrpSpPr>
          <p:nvPr userDrawn="1"/>
        </p:nvGrpSpPr>
        <p:grpSpPr bwMode="auto">
          <a:xfrm>
            <a:off x="0" y="0"/>
            <a:ext cx="9144000" cy="6861175"/>
            <a:chOff x="0" y="0"/>
            <a:chExt cx="5760" cy="4322"/>
          </a:xfrm>
        </p:grpSpPr>
        <p:pic>
          <p:nvPicPr>
            <p:cNvPr id="1030" name="Picture 42" descr="5.tiff                                                         0005D750Macintosh HD                   BF690962:"/>
            <p:cNvPicPr>
              <a:picLocks noChangeAspect="1" noChangeArrowheads="1"/>
            </p:cNvPicPr>
            <p:nvPr userDrawn="1"/>
          </p:nvPicPr>
          <p:blipFill>
            <a:blip r:embed="rId13"/>
            <a:srcRect l="642" t="1132" r="856" b="1132"/>
            <a:stretch>
              <a:fillRect/>
            </a:stretch>
          </p:blipFill>
          <p:spPr bwMode="auto">
            <a:xfrm>
              <a:off x="0" y="0"/>
              <a:ext cx="5760" cy="4322"/>
            </a:xfrm>
            <a:prstGeom prst="rect">
              <a:avLst/>
            </a:prstGeom>
            <a:noFill/>
            <a:ln w="9525">
              <a:noFill/>
              <a:miter lim="800000"/>
              <a:headEnd/>
              <a:tailEnd/>
            </a:ln>
          </p:spPr>
        </p:pic>
        <p:sp>
          <p:nvSpPr>
            <p:cNvPr id="1067" name="Rectangle 43"/>
            <p:cNvSpPr>
              <a:spLocks noChangeArrowheads="1"/>
            </p:cNvSpPr>
            <p:nvPr userDrawn="1"/>
          </p:nvSpPr>
          <p:spPr bwMode="auto">
            <a:xfrm>
              <a:off x="4368" y="3504"/>
              <a:ext cx="1296" cy="576"/>
            </a:xfrm>
            <a:prstGeom prst="rect">
              <a:avLst/>
            </a:prstGeom>
            <a:solidFill>
              <a:schemeClr val="bg1"/>
            </a:solidFill>
            <a:ln w="9525">
              <a:noFill/>
              <a:miter lim="800000"/>
              <a:headEnd/>
              <a:tailEnd/>
            </a:ln>
            <a:effectLst/>
          </p:spPr>
          <p:txBody>
            <a:bodyPr wrap="none" anchor="ctr"/>
            <a:lstStyle/>
            <a:p>
              <a:pPr>
                <a:defRPr/>
              </a:pPr>
              <a:endParaRPr lang="en-US">
                <a:ea typeface="+mn-ea"/>
              </a:endParaRPr>
            </a:p>
          </p:txBody>
        </p:sp>
      </p:grpSp>
      <p:sp>
        <p:nvSpPr>
          <p:cNvPr id="1027" name="Rectangle 15"/>
          <p:cNvSpPr>
            <a:spLocks noGrp="1" noChangeArrowheads="1"/>
          </p:cNvSpPr>
          <p:nvPr>
            <p:ph type="title"/>
          </p:nvPr>
        </p:nvSpPr>
        <p:spPr bwMode="auto">
          <a:xfrm>
            <a:off x="228600" y="292100"/>
            <a:ext cx="87757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16"/>
          <p:cNvSpPr>
            <a:spLocks noGrp="1" noChangeArrowheads="1"/>
          </p:cNvSpPr>
          <p:nvPr>
            <p:ph type="body" idx="1"/>
          </p:nvPr>
        </p:nvSpPr>
        <p:spPr bwMode="auto">
          <a:xfrm>
            <a:off x="215900" y="1447800"/>
            <a:ext cx="8585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1" name="Rectangle 17"/>
          <p:cNvSpPr>
            <a:spLocks noGrp="1" noChangeArrowheads="1"/>
          </p:cNvSpPr>
          <p:nvPr>
            <p:ph type="ftr" sz="quarter" idx="3"/>
          </p:nvPr>
        </p:nvSpPr>
        <p:spPr bwMode="auto">
          <a:xfrm>
            <a:off x="114300" y="5943600"/>
            <a:ext cx="86868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b="1">
                <a:solidFill>
                  <a:srgbClr val="002A07"/>
                </a:solidFill>
                <a:latin typeface="+mn-lt"/>
                <a:ea typeface="+mn-ea"/>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sz="3200" b="1">
          <a:solidFill>
            <a:schemeClr val="tx1"/>
          </a:solidFill>
          <a:latin typeface="+mj-lt"/>
          <a:ea typeface="ＭＳ Ｐゴシック" pitchFamily="34" charset="-128"/>
          <a:cs typeface="+mj-cs"/>
        </a:defRPr>
      </a:lvl1pPr>
      <a:lvl2pPr algn="l" rtl="0" eaLnBrk="0" fontAlgn="base" hangingPunct="0">
        <a:spcBef>
          <a:spcPct val="0"/>
        </a:spcBef>
        <a:spcAft>
          <a:spcPct val="0"/>
        </a:spcAft>
        <a:defRPr sz="3200" b="1">
          <a:solidFill>
            <a:schemeClr val="tx1"/>
          </a:solidFill>
          <a:latin typeface="Arial" charset="0"/>
          <a:ea typeface="ＭＳ Ｐゴシック" pitchFamily="34" charset="-128"/>
        </a:defRPr>
      </a:lvl2pPr>
      <a:lvl3pPr algn="l" rtl="0" eaLnBrk="0" fontAlgn="base" hangingPunct="0">
        <a:spcBef>
          <a:spcPct val="0"/>
        </a:spcBef>
        <a:spcAft>
          <a:spcPct val="0"/>
        </a:spcAft>
        <a:defRPr sz="3200" b="1">
          <a:solidFill>
            <a:schemeClr val="tx1"/>
          </a:solidFill>
          <a:latin typeface="Arial" charset="0"/>
          <a:ea typeface="ＭＳ Ｐゴシック" pitchFamily="34" charset="-128"/>
        </a:defRPr>
      </a:lvl3pPr>
      <a:lvl4pPr algn="l" rtl="0" eaLnBrk="0" fontAlgn="base" hangingPunct="0">
        <a:spcBef>
          <a:spcPct val="0"/>
        </a:spcBef>
        <a:spcAft>
          <a:spcPct val="0"/>
        </a:spcAft>
        <a:defRPr sz="3200" b="1">
          <a:solidFill>
            <a:schemeClr val="tx1"/>
          </a:solidFill>
          <a:latin typeface="Arial" charset="0"/>
          <a:ea typeface="ＭＳ Ｐゴシック" pitchFamily="34" charset="-128"/>
        </a:defRPr>
      </a:lvl4pPr>
      <a:lvl5pPr algn="l" rtl="0" eaLnBrk="0" fontAlgn="base" hangingPunct="0">
        <a:spcBef>
          <a:spcPct val="0"/>
        </a:spcBef>
        <a:spcAft>
          <a:spcPct val="0"/>
        </a:spcAft>
        <a:defRPr sz="3200" b="1">
          <a:solidFill>
            <a:schemeClr val="tx1"/>
          </a:solidFill>
          <a:latin typeface="Arial" charset="0"/>
          <a:ea typeface="ＭＳ Ｐゴシック" pitchFamily="34" charset="-128"/>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228600" indent="-228600" algn="l" rtl="0" eaLnBrk="0" fontAlgn="base" hangingPunct="0">
        <a:spcBef>
          <a:spcPct val="20000"/>
        </a:spcBef>
        <a:spcAft>
          <a:spcPct val="0"/>
        </a:spcAft>
        <a:buClr>
          <a:srgbClr val="19543B"/>
        </a:buClr>
        <a:buFont typeface="Times" charset="0"/>
        <a:buChar char="•"/>
        <a:defRPr sz="2000" b="1">
          <a:solidFill>
            <a:schemeClr val="tx1"/>
          </a:solidFill>
          <a:latin typeface="+mn-lt"/>
          <a:ea typeface="ＭＳ Ｐゴシック" pitchFamily="34" charset="-128"/>
          <a:cs typeface="+mn-cs"/>
        </a:defRPr>
      </a:lvl1pPr>
      <a:lvl2pPr marL="444500" indent="-214313" algn="l" rtl="0" eaLnBrk="0" fontAlgn="base" hangingPunct="0">
        <a:spcBef>
          <a:spcPct val="20000"/>
        </a:spcBef>
        <a:spcAft>
          <a:spcPct val="0"/>
        </a:spcAft>
        <a:buClr>
          <a:srgbClr val="19543B"/>
        </a:buClr>
        <a:buFont typeface="Times" charset="0"/>
        <a:buChar char="•"/>
        <a:defRPr b="1">
          <a:solidFill>
            <a:srgbClr val="595959"/>
          </a:solidFill>
          <a:latin typeface="+mn-lt"/>
          <a:ea typeface="ＭＳ Ｐゴシック" charset="-128"/>
        </a:defRPr>
      </a:lvl2pPr>
      <a:lvl3pPr marL="647700" indent="-190500" algn="l" rtl="0" eaLnBrk="0" fontAlgn="base" hangingPunct="0">
        <a:spcBef>
          <a:spcPct val="20000"/>
        </a:spcBef>
        <a:spcAft>
          <a:spcPct val="0"/>
        </a:spcAft>
        <a:buClr>
          <a:srgbClr val="19543B"/>
        </a:buClr>
        <a:buFont typeface="Times" charset="0"/>
        <a:buChar char="•"/>
        <a:defRPr sz="1600">
          <a:solidFill>
            <a:schemeClr val="tx1"/>
          </a:solidFill>
          <a:latin typeface="+mn-lt"/>
          <a:ea typeface="ＭＳ Ｐゴシック" charset="-128"/>
        </a:defRPr>
      </a:lvl3pPr>
      <a:lvl4pPr marL="874713" indent="-215900" algn="l" rtl="0" eaLnBrk="0" fontAlgn="base" hangingPunct="0">
        <a:spcBef>
          <a:spcPct val="20000"/>
        </a:spcBef>
        <a:spcAft>
          <a:spcPct val="0"/>
        </a:spcAft>
        <a:buClr>
          <a:srgbClr val="19543B"/>
        </a:buClr>
        <a:buFont typeface="Times" charset="0"/>
        <a:buChar char="•"/>
        <a:defRPr sz="1400" b="1">
          <a:solidFill>
            <a:srgbClr val="595959"/>
          </a:solidFill>
          <a:latin typeface="+mn-lt"/>
          <a:ea typeface="ＭＳ Ｐゴシック" charset="-128"/>
        </a:defRPr>
      </a:lvl4pPr>
      <a:lvl5pPr marL="1092200" indent="-215900" algn="l" rtl="0" eaLnBrk="0" fontAlgn="base" hangingPunct="0">
        <a:spcBef>
          <a:spcPct val="20000"/>
        </a:spcBef>
        <a:spcAft>
          <a:spcPct val="0"/>
        </a:spcAft>
        <a:buClr>
          <a:srgbClr val="19543B"/>
        </a:buClr>
        <a:buFont typeface="Times" charset="0"/>
        <a:buChar char="•"/>
        <a:defRPr sz="1400" b="1">
          <a:solidFill>
            <a:schemeClr val="bg2"/>
          </a:solidFill>
          <a:latin typeface="+mn-lt"/>
          <a:ea typeface="ＭＳ Ｐゴシック" charset="-128"/>
        </a:defRPr>
      </a:lvl5pPr>
      <a:lvl6pPr marL="1549400" indent="-215900" algn="l" rtl="0" fontAlgn="base">
        <a:spcBef>
          <a:spcPct val="20000"/>
        </a:spcBef>
        <a:spcAft>
          <a:spcPct val="0"/>
        </a:spcAft>
        <a:buClr>
          <a:srgbClr val="19543B"/>
        </a:buClr>
        <a:buFont typeface="Times" charset="0"/>
        <a:buChar char="•"/>
        <a:defRPr sz="1400" b="1">
          <a:solidFill>
            <a:schemeClr val="bg2"/>
          </a:solidFill>
          <a:latin typeface="+mn-lt"/>
          <a:ea typeface="ＭＳ Ｐゴシック" charset="-128"/>
        </a:defRPr>
      </a:lvl6pPr>
      <a:lvl7pPr marL="2006600" indent="-215900" algn="l" rtl="0" fontAlgn="base">
        <a:spcBef>
          <a:spcPct val="20000"/>
        </a:spcBef>
        <a:spcAft>
          <a:spcPct val="0"/>
        </a:spcAft>
        <a:buClr>
          <a:srgbClr val="19543B"/>
        </a:buClr>
        <a:buFont typeface="Times" charset="0"/>
        <a:buChar char="•"/>
        <a:defRPr sz="1400" b="1">
          <a:solidFill>
            <a:schemeClr val="bg2"/>
          </a:solidFill>
          <a:latin typeface="+mn-lt"/>
          <a:ea typeface="ＭＳ Ｐゴシック" charset="-128"/>
        </a:defRPr>
      </a:lvl7pPr>
      <a:lvl8pPr marL="2463800" indent="-215900" algn="l" rtl="0" fontAlgn="base">
        <a:spcBef>
          <a:spcPct val="20000"/>
        </a:spcBef>
        <a:spcAft>
          <a:spcPct val="0"/>
        </a:spcAft>
        <a:buClr>
          <a:srgbClr val="19543B"/>
        </a:buClr>
        <a:buFont typeface="Times" charset="0"/>
        <a:buChar char="•"/>
        <a:defRPr sz="1400" b="1">
          <a:solidFill>
            <a:schemeClr val="bg2"/>
          </a:solidFill>
          <a:latin typeface="+mn-lt"/>
          <a:ea typeface="ＭＳ Ｐゴシック" charset="-128"/>
        </a:defRPr>
      </a:lvl8pPr>
      <a:lvl9pPr marL="2921000" indent="-215900" algn="l" rtl="0" fontAlgn="base">
        <a:spcBef>
          <a:spcPct val="20000"/>
        </a:spcBef>
        <a:spcAft>
          <a:spcPct val="0"/>
        </a:spcAft>
        <a:buClr>
          <a:srgbClr val="19543B"/>
        </a:buClr>
        <a:buFont typeface="Times" charset="0"/>
        <a:buChar char="•"/>
        <a:defRPr sz="1400" b="1">
          <a:solidFill>
            <a:schemeClr val="bg2"/>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wmf"/><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wmf"/><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752600"/>
            <a:ext cx="7162800" cy="838200"/>
          </a:xfrm>
        </p:spPr>
        <p:txBody>
          <a:bodyPr>
            <a:normAutofit/>
          </a:bodyPr>
          <a:lstStyle/>
          <a:p>
            <a:pPr algn="l" eaLnBrk="1" hangingPunct="1">
              <a:defRPr/>
            </a:pPr>
            <a:r>
              <a:rPr lang="en-US" dirty="0" smtClean="0"/>
              <a:t>Road to Compliance</a:t>
            </a:r>
          </a:p>
        </p:txBody>
      </p:sp>
      <p:sp>
        <p:nvSpPr>
          <p:cNvPr id="3075" name="Text Box 12"/>
          <p:cNvSpPr txBox="1">
            <a:spLocks noChangeArrowheads="1"/>
          </p:cNvSpPr>
          <p:nvPr/>
        </p:nvSpPr>
        <p:spPr bwMode="auto">
          <a:xfrm>
            <a:off x="914400" y="3200400"/>
            <a:ext cx="7010400" cy="1698625"/>
          </a:xfrm>
          <a:prstGeom prst="rect">
            <a:avLst/>
          </a:prstGeom>
          <a:noFill/>
          <a:ln w="9525">
            <a:noFill/>
            <a:miter lim="800000"/>
            <a:headEnd/>
            <a:tailEnd/>
          </a:ln>
        </p:spPr>
        <p:txBody>
          <a:bodyPr>
            <a:spAutoFit/>
          </a:bodyPr>
          <a:lstStyle/>
          <a:p>
            <a:pPr>
              <a:spcAft>
                <a:spcPct val="20000"/>
              </a:spcAft>
            </a:pPr>
            <a:endParaRPr lang="en-US" sz="1800" b="1" dirty="0">
              <a:latin typeface="Arial" charset="0"/>
            </a:endParaRPr>
          </a:p>
          <a:p>
            <a:pPr>
              <a:spcAft>
                <a:spcPct val="20000"/>
              </a:spcAft>
            </a:pPr>
            <a:r>
              <a:rPr lang="en-US" sz="1800" b="1" dirty="0">
                <a:latin typeface="Arial" charset="0"/>
              </a:rPr>
              <a:t>Presented By: </a:t>
            </a:r>
          </a:p>
          <a:p>
            <a:pPr lvl="1">
              <a:spcAft>
                <a:spcPct val="20000"/>
              </a:spcAft>
            </a:pPr>
            <a:r>
              <a:rPr lang="en-US" sz="1800" dirty="0" err="1">
                <a:latin typeface="Arial" charset="0"/>
              </a:rPr>
              <a:t>Azba</a:t>
            </a:r>
            <a:r>
              <a:rPr lang="en-US" sz="1800" dirty="0">
                <a:latin typeface="Arial" charset="0"/>
              </a:rPr>
              <a:t> </a:t>
            </a:r>
            <a:r>
              <a:rPr lang="en-US" sz="1800" dirty="0" err="1">
                <a:latin typeface="Arial" charset="0"/>
              </a:rPr>
              <a:t>Habib</a:t>
            </a:r>
            <a:endParaRPr lang="en-US" sz="1800" dirty="0">
              <a:latin typeface="Arial" charset="0"/>
            </a:endParaRPr>
          </a:p>
          <a:p>
            <a:pPr lvl="1">
              <a:spcAft>
                <a:spcPct val="20000"/>
              </a:spcAft>
            </a:pPr>
            <a:r>
              <a:rPr lang="en-US" sz="1800" dirty="0">
                <a:latin typeface="Arial" charset="0"/>
              </a:rPr>
              <a:t>Associate Counsel, Federal Reserve Bank of Atlanta</a:t>
            </a:r>
          </a:p>
          <a:p>
            <a:pPr lvl="1">
              <a:spcAft>
                <a:spcPct val="20000"/>
              </a:spcAft>
            </a:pPr>
            <a:r>
              <a:rPr lang="en-US" sz="1800" dirty="0" smtClean="0">
                <a:latin typeface="Arial" charset="0"/>
              </a:rPr>
              <a:t>September 6, 2012</a:t>
            </a:r>
            <a:endParaRPr lang="en-US" sz="1800" dirty="0">
              <a:latin typeface="Arial" charset="0"/>
            </a:endParaRPr>
          </a:p>
        </p:txBody>
      </p:sp>
      <p:sp>
        <p:nvSpPr>
          <p:cNvPr id="3076" name="TextBox 4"/>
          <p:cNvSpPr txBox="1">
            <a:spLocks noChangeArrowheads="1"/>
          </p:cNvSpPr>
          <p:nvPr/>
        </p:nvSpPr>
        <p:spPr bwMode="auto">
          <a:xfrm>
            <a:off x="838200" y="2514600"/>
            <a:ext cx="7315200" cy="938213"/>
          </a:xfrm>
          <a:prstGeom prst="rect">
            <a:avLst/>
          </a:prstGeom>
          <a:noFill/>
          <a:ln w="9525">
            <a:noFill/>
            <a:miter lim="800000"/>
            <a:headEnd/>
            <a:tailEnd/>
          </a:ln>
        </p:spPr>
        <p:txBody>
          <a:bodyPr>
            <a:spAutoFit/>
          </a:bodyPr>
          <a:lstStyle/>
          <a:p>
            <a:r>
              <a:rPr lang="en-US" sz="2300" i="1" dirty="0" smtClean="0">
                <a:latin typeface="Arial" charset="0"/>
              </a:rPr>
              <a:t>A Closer Look at </a:t>
            </a:r>
            <a:r>
              <a:rPr lang="en-US" sz="2300" i="1" dirty="0" err="1" smtClean="0">
                <a:latin typeface="Arial" charset="0"/>
              </a:rPr>
              <a:t>FedGlobal</a:t>
            </a:r>
            <a:r>
              <a:rPr lang="en-US" sz="2300" i="1" dirty="0" smtClean="0">
                <a:latin typeface="Arial" charset="0"/>
              </a:rPr>
              <a:t> ACH Payments</a:t>
            </a:r>
            <a:endParaRPr lang="en-US" sz="2300" i="1" dirty="0">
              <a:latin typeface="Arial" charset="0"/>
            </a:endParaRPr>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2"/>
          <p:cNvSpPr>
            <a:spLocks noGrp="1" noChangeArrowheads="1"/>
          </p:cNvSpPr>
          <p:nvPr>
            <p:ph type="body" idx="1"/>
          </p:nvPr>
        </p:nvSpPr>
        <p:spPr/>
        <p:txBody>
          <a:bodyPr/>
          <a:lstStyle/>
          <a:p>
            <a:pPr indent="0">
              <a:defRPr/>
            </a:pPr>
            <a:r>
              <a:rPr lang="en-US" b="0" dirty="0" smtClean="0"/>
              <a:t> The views presented are those of the individual presenter and do not reflect the views of the Federal Reserve Bank of Atlanta, the Retail Payments Office, the Board of Governors, or any person or entity.</a:t>
            </a:r>
          </a:p>
          <a:p>
            <a:pPr indent="0">
              <a:defRPr/>
            </a:pPr>
            <a:endParaRPr lang="en-US" b="0" dirty="0" smtClean="0"/>
          </a:p>
          <a:p>
            <a:pPr indent="0">
              <a:defRPr/>
            </a:pPr>
            <a:r>
              <a:rPr lang="en-US" b="0" dirty="0" smtClean="0"/>
              <a:t> The content of this presentation is intended to serve as general information and not as legal counsel or as expert advice about IT. If the issues in this presentation interest you, you should consult your own legal counsel and/or IT professional.</a:t>
            </a:r>
          </a:p>
          <a:p>
            <a:pPr eaLnBrk="1" hangingPunct="1">
              <a:defRPr/>
            </a:pPr>
            <a:endParaRPr lang="en-US" dirty="0" smtClean="0"/>
          </a:p>
        </p:txBody>
      </p:sp>
      <p:sp>
        <p:nvSpPr>
          <p:cNvPr id="4099" name="Rectangle 43"/>
          <p:cNvSpPr>
            <a:spLocks noGrp="1" noChangeArrowheads="1"/>
          </p:cNvSpPr>
          <p:nvPr>
            <p:ph type="title"/>
          </p:nvPr>
        </p:nvSpPr>
        <p:spPr/>
        <p:txBody>
          <a:bodyPr/>
          <a:lstStyle/>
          <a:p>
            <a:pPr eaLnBrk="1" hangingPunct="1"/>
            <a:r>
              <a:rPr lang="en-US" smtClean="0"/>
              <a:t>The Really Big Disclaimer</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FedGlobal</a:t>
            </a:r>
            <a:r>
              <a:rPr lang="en-US" dirty="0" smtClean="0"/>
              <a:t> – Overview</a:t>
            </a:r>
            <a:endParaRPr lang="en-US" dirty="0"/>
          </a:p>
        </p:txBody>
      </p:sp>
      <p:sp>
        <p:nvSpPr>
          <p:cNvPr id="3" name="Content Placeholder 2"/>
          <p:cNvSpPr>
            <a:spLocks noGrp="1"/>
          </p:cNvSpPr>
          <p:nvPr>
            <p:ph idx="1"/>
          </p:nvPr>
        </p:nvSpPr>
        <p:spPr/>
        <p:txBody>
          <a:bodyPr/>
          <a:lstStyle/>
          <a:p>
            <a:r>
              <a:rPr lang="en-US" sz="1600" dirty="0" smtClean="0"/>
              <a:t>International ACH payments service offered by the FRBs to FIs</a:t>
            </a:r>
          </a:p>
          <a:p>
            <a:r>
              <a:rPr lang="en-US" sz="1600" dirty="0" smtClean="0"/>
              <a:t>Relies on open bank-to-bank system</a:t>
            </a:r>
          </a:p>
          <a:p>
            <a:r>
              <a:rPr lang="en-US" sz="1600" dirty="0" smtClean="0"/>
              <a:t>Allows for cross-border ACH credit payments to 35 countries and debits to Canada</a:t>
            </a:r>
          </a:p>
          <a:p>
            <a:r>
              <a:rPr lang="en-US" sz="1600" dirty="0" smtClean="0"/>
              <a:t>No inbound debits</a:t>
            </a:r>
          </a:p>
          <a:p>
            <a:r>
              <a:rPr lang="en-US" sz="1600" dirty="0" smtClean="0"/>
              <a:t>FRBs ≠ RTPs</a:t>
            </a:r>
          </a:p>
          <a:p>
            <a:endParaRPr lang="en-US" sz="1800" dirty="0" smtClean="0"/>
          </a:p>
          <a:p>
            <a:pPr>
              <a:buNone/>
            </a:pPr>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dirty="0"/>
          </a:p>
        </p:txBody>
      </p:sp>
      <p:graphicFrame>
        <p:nvGraphicFramePr>
          <p:cNvPr id="5" name="Table 4"/>
          <p:cNvGraphicFramePr>
            <a:graphicFrameLocks noGrp="1"/>
          </p:cNvGraphicFramePr>
          <p:nvPr/>
        </p:nvGraphicFramePr>
        <p:xfrm>
          <a:off x="1447800" y="3048000"/>
          <a:ext cx="5486400" cy="2568856"/>
        </p:xfrm>
        <a:graphic>
          <a:graphicData uri="http://schemas.openxmlformats.org/drawingml/2006/table">
            <a:tbl>
              <a:tblPr firstRow="1" bandRow="1">
                <a:tableStyleId>{5C22544A-7EE6-4342-B048-85BDC9FD1C3A}</a:tableStyleId>
              </a:tblPr>
              <a:tblGrid>
                <a:gridCol w="1577340"/>
                <a:gridCol w="3909060"/>
              </a:tblGrid>
              <a:tr h="339548">
                <a:tc>
                  <a:txBody>
                    <a:bodyPr/>
                    <a:lstStyle/>
                    <a:p>
                      <a:r>
                        <a:rPr lang="en-US" sz="1400" dirty="0" smtClean="0">
                          <a:solidFill>
                            <a:schemeClr val="tx1"/>
                          </a:solidFill>
                        </a:rPr>
                        <a:t>Regions</a:t>
                      </a:r>
                      <a:endParaRPr lang="en-US" sz="1400" dirty="0">
                        <a:solidFill>
                          <a:schemeClr val="tx1"/>
                        </a:solidFill>
                      </a:endParaRPr>
                    </a:p>
                  </a:txBody>
                  <a:tcPr/>
                </a:tc>
                <a:tc>
                  <a:txBody>
                    <a:bodyPr/>
                    <a:lstStyle/>
                    <a:p>
                      <a:r>
                        <a:rPr lang="en-US" sz="1400" dirty="0" smtClean="0">
                          <a:solidFill>
                            <a:schemeClr val="tx1"/>
                          </a:solidFill>
                        </a:rPr>
                        <a:t>Countries</a:t>
                      </a:r>
                      <a:endParaRPr lang="en-US" sz="1400" dirty="0">
                        <a:solidFill>
                          <a:schemeClr val="tx1"/>
                        </a:solidFill>
                      </a:endParaRPr>
                    </a:p>
                  </a:txBody>
                  <a:tcPr/>
                </a:tc>
              </a:tr>
              <a:tr h="339548">
                <a:tc>
                  <a:txBody>
                    <a:bodyPr/>
                    <a:lstStyle/>
                    <a:p>
                      <a:r>
                        <a:rPr lang="en-US" sz="1400" dirty="0" smtClean="0"/>
                        <a:t>North</a:t>
                      </a:r>
                      <a:r>
                        <a:rPr lang="en-US" sz="1400" baseline="0" dirty="0" smtClean="0"/>
                        <a:t> America</a:t>
                      </a:r>
                      <a:endParaRPr lang="en-US" sz="1400" dirty="0"/>
                    </a:p>
                  </a:txBody>
                  <a:tcPr/>
                </a:tc>
                <a:tc>
                  <a:txBody>
                    <a:bodyPr/>
                    <a:lstStyle/>
                    <a:p>
                      <a:r>
                        <a:rPr lang="en-US" sz="1400" dirty="0" smtClean="0"/>
                        <a:t>Canada</a:t>
                      </a:r>
                      <a:endParaRPr lang="en-US" sz="1400" dirty="0"/>
                    </a:p>
                  </a:txBody>
                  <a:tcPr/>
                </a:tc>
              </a:tr>
              <a:tr h="987183">
                <a:tc>
                  <a:txBody>
                    <a:bodyPr/>
                    <a:lstStyle/>
                    <a:p>
                      <a:r>
                        <a:rPr lang="en-US" sz="1400" dirty="0" smtClean="0"/>
                        <a:t>Europe </a:t>
                      </a:r>
                      <a:endParaRPr lang="en-US" sz="1400" dirty="0"/>
                    </a:p>
                  </a:txBody>
                  <a:tcPr/>
                </a:tc>
                <a:tc>
                  <a:txBody>
                    <a:bodyPr/>
                    <a:lstStyle/>
                    <a:p>
                      <a:pPr lvl="0"/>
                      <a:r>
                        <a:rPr lang="en-US" sz="1400" kern="1200" dirty="0" smtClean="0">
                          <a:solidFill>
                            <a:schemeClr val="dk1"/>
                          </a:solidFill>
                          <a:latin typeface="+mn-lt"/>
                          <a:ea typeface="+mn-ea"/>
                          <a:cs typeface="+mn-cs"/>
                        </a:rPr>
                        <a:t>Austria,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Belgium,</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Cyprus,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Czech Republic,</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Denmark,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Finland,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France,</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Germany,</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Greece,</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Ireland,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Italy,</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Luxembourg,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Malta,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Netherlands,</a:t>
                      </a:r>
                      <a:r>
                        <a:rPr lang="en-US" sz="1400" kern="1200" baseline="0" dirty="0" smtClean="0">
                          <a:solidFill>
                            <a:schemeClr val="dk1"/>
                          </a:solidFill>
                          <a:latin typeface="+mn-lt"/>
                          <a:ea typeface="+mn-ea"/>
                          <a:cs typeface="+mn-cs"/>
                        </a:rPr>
                        <a:t> P</a:t>
                      </a:r>
                      <a:r>
                        <a:rPr lang="en-US" sz="1400" kern="1200" dirty="0" smtClean="0">
                          <a:solidFill>
                            <a:schemeClr val="dk1"/>
                          </a:solidFill>
                          <a:latin typeface="+mn-lt"/>
                          <a:ea typeface="+mn-ea"/>
                          <a:cs typeface="+mn-cs"/>
                        </a:rPr>
                        <a:t>oland,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Portugal,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Slovakia,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Slovenia,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Spain,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Sweden,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Switzerland,</a:t>
                      </a:r>
                      <a:r>
                        <a:rPr lang="en-US" sz="1400" kern="1200" baseline="0" dirty="0" smtClean="0">
                          <a:solidFill>
                            <a:schemeClr val="dk1"/>
                          </a:solidFill>
                          <a:latin typeface="+mn-lt"/>
                          <a:ea typeface="+mn-ea"/>
                          <a:cs typeface="+mn-cs"/>
                        </a:rPr>
                        <a:t> and </a:t>
                      </a:r>
                      <a:r>
                        <a:rPr lang="en-US" sz="1400" kern="1200" dirty="0" smtClean="0">
                          <a:solidFill>
                            <a:schemeClr val="dk1"/>
                          </a:solidFill>
                          <a:latin typeface="+mn-lt"/>
                          <a:ea typeface="+mn-ea"/>
                          <a:cs typeface="+mn-cs"/>
                        </a:rPr>
                        <a:t>United Kingdom</a:t>
                      </a:r>
                    </a:p>
                  </a:txBody>
                  <a:tcPr/>
                </a:tc>
              </a:tr>
              <a:tr h="669796">
                <a:tc>
                  <a:txBody>
                    <a:bodyPr/>
                    <a:lstStyle/>
                    <a:p>
                      <a:r>
                        <a:rPr lang="en-US" sz="1400" dirty="0" smtClean="0"/>
                        <a:t>Latin America </a:t>
                      </a:r>
                      <a:endParaRPr lang="en-US" sz="1400" dirty="0"/>
                    </a:p>
                  </a:txBody>
                  <a:tcPr/>
                </a:tc>
                <a:tc>
                  <a:txBody>
                    <a:bodyPr/>
                    <a:lstStyle/>
                    <a:p>
                      <a:r>
                        <a:rPr lang="en-US" sz="1400" kern="1200" dirty="0" smtClean="0">
                          <a:solidFill>
                            <a:schemeClr val="dk1"/>
                          </a:solidFill>
                          <a:latin typeface="+mn-lt"/>
                          <a:ea typeface="+mn-ea"/>
                          <a:cs typeface="+mn-cs"/>
                        </a:rPr>
                        <a:t>Argentina,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Brazil,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Colombia,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Costa Rica,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El Salvador,</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Guatemala,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Honduras,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Mexico,</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Nicaragua,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Panama,</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Peru,</a:t>
                      </a:r>
                      <a:r>
                        <a:rPr lang="en-US" sz="1400" kern="1200" baseline="0" dirty="0" smtClean="0">
                          <a:solidFill>
                            <a:schemeClr val="dk1"/>
                          </a:solidFill>
                          <a:latin typeface="+mn-lt"/>
                          <a:ea typeface="+mn-ea"/>
                          <a:cs typeface="+mn-cs"/>
                        </a:rPr>
                        <a:t> and </a:t>
                      </a:r>
                      <a:r>
                        <a:rPr lang="en-US" sz="1400" kern="1200" dirty="0" smtClean="0">
                          <a:solidFill>
                            <a:schemeClr val="dk1"/>
                          </a:solidFill>
                          <a:latin typeface="+mn-lt"/>
                          <a:ea typeface="+mn-ea"/>
                          <a:cs typeface="+mn-cs"/>
                        </a:rPr>
                        <a:t>Uruguay</a:t>
                      </a:r>
                      <a:endParaRPr lang="en-US" sz="1400" kern="1200" dirty="0">
                        <a:solidFill>
                          <a:schemeClr val="dk1"/>
                        </a:solidFill>
                        <a:latin typeface="+mn-lt"/>
                        <a:ea typeface="+mn-ea"/>
                        <a:cs typeface="+mn-cs"/>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FedGlobal</a:t>
            </a:r>
            <a:r>
              <a:rPr lang="en-US" dirty="0" smtClean="0"/>
              <a:t> – Service Options</a:t>
            </a:r>
            <a:endParaRPr lang="en-US" dirty="0"/>
          </a:p>
        </p:txBody>
      </p:sp>
      <p:sp>
        <p:nvSpPr>
          <p:cNvPr id="3" name="Content Placeholder 2"/>
          <p:cNvSpPr>
            <a:spLocks noGrp="1"/>
          </p:cNvSpPr>
          <p:nvPr>
            <p:ph idx="1"/>
          </p:nvPr>
        </p:nvSpPr>
        <p:spPr/>
        <p:txBody>
          <a:bodyPr/>
          <a:lstStyle/>
          <a:p>
            <a:r>
              <a:rPr lang="en-US" dirty="0" smtClean="0"/>
              <a:t>Delivery Choices</a:t>
            </a:r>
          </a:p>
          <a:p>
            <a:pPr lvl="1"/>
            <a:r>
              <a:rPr lang="en-US" sz="1600" u="sng" dirty="0" smtClean="0"/>
              <a:t>Account to Account (A2A</a:t>
            </a:r>
            <a:r>
              <a:rPr lang="en-US" sz="1600" dirty="0" smtClean="0"/>
              <a:t>) – between two bank accounts</a:t>
            </a:r>
          </a:p>
          <a:p>
            <a:pPr lvl="1"/>
            <a:r>
              <a:rPr lang="en-US" sz="1600" u="sng" dirty="0" smtClean="0"/>
              <a:t>Account to Receiver (A2R</a:t>
            </a:r>
            <a:r>
              <a:rPr lang="en-US" sz="1600" dirty="0" smtClean="0"/>
              <a:t>) – between a bank account and receiver at a financial institution or a trusted third-party provider </a:t>
            </a:r>
          </a:p>
          <a:p>
            <a:pPr lvl="1"/>
            <a:endParaRPr lang="en-US" dirty="0" smtClean="0"/>
          </a:p>
          <a:p>
            <a:r>
              <a:rPr lang="en-US" dirty="0" smtClean="0"/>
              <a:t>Foreign Exchange Options</a:t>
            </a:r>
          </a:p>
          <a:p>
            <a:pPr lvl="1"/>
            <a:r>
              <a:rPr lang="en-US" sz="1600" u="sng" dirty="0" smtClean="0"/>
              <a:t>Fixed to Variable (FV</a:t>
            </a:r>
            <a:r>
              <a:rPr lang="en-US" sz="1600" dirty="0" smtClean="0"/>
              <a:t>) – converts U.S. dollars to a variable amount of destination currency</a:t>
            </a:r>
          </a:p>
          <a:p>
            <a:pPr lvl="1"/>
            <a:r>
              <a:rPr lang="en-US" sz="1600" u="sng" dirty="0" smtClean="0"/>
              <a:t>Fixed to Fixed U.S. Dollars (FF-USD</a:t>
            </a:r>
            <a:r>
              <a:rPr lang="en-US" sz="1600" dirty="0" smtClean="0"/>
              <a:t>) – allows payments to be sent and received in U.S. dollars</a:t>
            </a:r>
          </a:p>
          <a:p>
            <a:pPr lvl="1"/>
            <a:r>
              <a:rPr lang="en-US" sz="1600" u="sng" dirty="0" smtClean="0"/>
              <a:t>Fixed to Fixed Foreign Currency (F3X</a:t>
            </a:r>
            <a:r>
              <a:rPr lang="en-US" sz="1600" dirty="0" smtClean="0"/>
              <a:t>) – allows payments to be sent and received in the same foreign currency; USODFI manages FX conversion and settlement with foreign correspondent</a:t>
            </a:r>
            <a:endParaRPr lang="en-US" dirty="0" smtClean="0">
              <a:solidFill>
                <a:schemeClr val="tx1">
                  <a:lumMod val="50000"/>
                  <a:lumOff val="50000"/>
                </a:schemeClr>
              </a:solidFill>
            </a:endParaRPr>
          </a:p>
          <a:p>
            <a:pPr lvl="1"/>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FedGlobal</a:t>
            </a:r>
            <a:r>
              <a:rPr lang="en-US" dirty="0" smtClean="0"/>
              <a:t> – Counterparty Relationships </a:t>
            </a:r>
            <a:endParaRPr lang="en-US" dirty="0"/>
          </a:p>
        </p:txBody>
      </p:sp>
      <p:graphicFrame>
        <p:nvGraphicFramePr>
          <p:cNvPr id="5" name="Content Placeholder 4"/>
          <p:cNvGraphicFramePr>
            <a:graphicFrameLocks noGrp="1"/>
          </p:cNvGraphicFramePr>
          <p:nvPr>
            <p:ph idx="1"/>
          </p:nvPr>
        </p:nvGraphicFramePr>
        <p:xfrm>
          <a:off x="457200" y="1752600"/>
          <a:ext cx="8077200" cy="3652520"/>
        </p:xfrm>
        <a:graphic>
          <a:graphicData uri="http://schemas.openxmlformats.org/drawingml/2006/table">
            <a:tbl>
              <a:tblPr firstRow="1" bandRow="1">
                <a:tableStyleId>{5C22544A-7EE6-4342-B048-85BDC9FD1C3A}</a:tableStyleId>
              </a:tblPr>
              <a:tblGrid>
                <a:gridCol w="1496426"/>
                <a:gridCol w="1338908"/>
                <a:gridCol w="2126500"/>
                <a:gridCol w="1102630"/>
                <a:gridCol w="2012736"/>
              </a:tblGrid>
              <a:tr h="947771">
                <a:tc>
                  <a:txBody>
                    <a:bodyPr/>
                    <a:lstStyle/>
                    <a:p>
                      <a:r>
                        <a:rPr lang="en-US" sz="1700" b="1" dirty="0" smtClean="0">
                          <a:solidFill>
                            <a:schemeClr val="tx1"/>
                          </a:solidFill>
                        </a:rPr>
                        <a:t>Services</a:t>
                      </a:r>
                      <a:endParaRPr lang="en-US" sz="1700" b="1" dirty="0">
                        <a:solidFill>
                          <a:schemeClr val="tx1"/>
                        </a:solidFill>
                      </a:endParaRPr>
                    </a:p>
                  </a:txBody>
                  <a:tcPr/>
                </a:tc>
                <a:tc>
                  <a:txBody>
                    <a:bodyPr/>
                    <a:lstStyle/>
                    <a:p>
                      <a:r>
                        <a:rPr lang="en-US" sz="1700" b="1" dirty="0" smtClean="0">
                          <a:solidFill>
                            <a:schemeClr val="tx1"/>
                          </a:solidFill>
                        </a:rPr>
                        <a:t>US</a:t>
                      </a:r>
                      <a:r>
                        <a:rPr lang="en-US" sz="1700" b="1" baseline="0" dirty="0" smtClean="0">
                          <a:solidFill>
                            <a:schemeClr val="tx1"/>
                          </a:solidFill>
                        </a:rPr>
                        <a:t>GO</a:t>
                      </a:r>
                      <a:endParaRPr lang="en-US" sz="1700" b="1" dirty="0">
                        <a:solidFill>
                          <a:schemeClr val="tx1"/>
                        </a:solidFill>
                      </a:endParaRPr>
                    </a:p>
                  </a:txBody>
                  <a:tcPr/>
                </a:tc>
                <a:tc>
                  <a:txBody>
                    <a:bodyPr/>
                    <a:lstStyle/>
                    <a:p>
                      <a:r>
                        <a:rPr lang="en-US" sz="1700" b="1" dirty="0" smtClean="0">
                          <a:solidFill>
                            <a:schemeClr val="tx1"/>
                          </a:solidFill>
                        </a:rPr>
                        <a:t>FGO</a:t>
                      </a:r>
                      <a:endParaRPr lang="en-US" sz="1700" b="1" dirty="0">
                        <a:solidFill>
                          <a:schemeClr val="tx1"/>
                        </a:solidFill>
                      </a:endParaRPr>
                    </a:p>
                  </a:txBody>
                  <a:tcPr/>
                </a:tc>
                <a:tc>
                  <a:txBody>
                    <a:bodyPr/>
                    <a:lstStyle/>
                    <a:p>
                      <a:r>
                        <a:rPr lang="en-US" sz="1700" b="1" dirty="0" smtClean="0">
                          <a:solidFill>
                            <a:schemeClr val="tx1"/>
                          </a:solidFill>
                        </a:rPr>
                        <a:t>Service Provider</a:t>
                      </a:r>
                      <a:endParaRPr lang="en-US" sz="1700" b="1" dirty="0">
                        <a:solidFill>
                          <a:schemeClr val="tx1"/>
                        </a:solidFill>
                      </a:endParaRPr>
                    </a:p>
                  </a:txBody>
                  <a:tcPr/>
                </a:tc>
                <a:tc>
                  <a:txBody>
                    <a:bodyPr/>
                    <a:lstStyle/>
                    <a:p>
                      <a:r>
                        <a:rPr lang="en-US" sz="1700" b="1" dirty="0" smtClean="0">
                          <a:solidFill>
                            <a:schemeClr val="tx1"/>
                          </a:solidFill>
                        </a:rPr>
                        <a:t>Clearing</a:t>
                      </a:r>
                      <a:r>
                        <a:rPr lang="en-US" sz="1700" b="1" baseline="0" dirty="0" smtClean="0">
                          <a:solidFill>
                            <a:schemeClr val="tx1"/>
                          </a:solidFill>
                        </a:rPr>
                        <a:t> </a:t>
                      </a:r>
                      <a:r>
                        <a:rPr lang="en-US" sz="1700" b="1" dirty="0" smtClean="0">
                          <a:solidFill>
                            <a:schemeClr val="tx1"/>
                          </a:solidFill>
                        </a:rPr>
                        <a:t>and Settlement System</a:t>
                      </a:r>
                      <a:endParaRPr lang="en-US" sz="1700" b="1" dirty="0">
                        <a:solidFill>
                          <a:schemeClr val="tx1"/>
                        </a:solidFill>
                      </a:endParaRPr>
                    </a:p>
                  </a:txBody>
                  <a:tcPr/>
                </a:tc>
              </a:tr>
              <a:tr h="631847">
                <a:tc>
                  <a:txBody>
                    <a:bodyPr/>
                    <a:lstStyle/>
                    <a:p>
                      <a:r>
                        <a:rPr lang="en-US" sz="1600" dirty="0" smtClean="0"/>
                        <a:t>Canada</a:t>
                      </a:r>
                    </a:p>
                  </a:txBody>
                  <a:tcPr/>
                </a:tc>
                <a:tc>
                  <a:txBody>
                    <a:bodyPr/>
                    <a:lstStyle/>
                    <a:p>
                      <a:r>
                        <a:rPr lang="en-US" sz="1600" dirty="0" smtClean="0"/>
                        <a:t>FRBA</a:t>
                      </a:r>
                      <a:endParaRPr lang="en-US" sz="1600" dirty="0"/>
                    </a:p>
                  </a:txBody>
                  <a:tcPr/>
                </a:tc>
                <a:tc>
                  <a:txBody>
                    <a:bodyPr/>
                    <a:lstStyle/>
                    <a:p>
                      <a:r>
                        <a:rPr lang="en-US" sz="1600" dirty="0" smtClean="0"/>
                        <a:t>Bank of Nova Scotia (“</a:t>
                      </a:r>
                      <a:r>
                        <a:rPr lang="en-US" sz="1600" dirty="0" err="1" smtClean="0"/>
                        <a:t>Scotiabank</a:t>
                      </a:r>
                      <a:r>
                        <a:rPr lang="en-US" sz="1600" dirty="0" smtClean="0"/>
                        <a:t>”)</a:t>
                      </a:r>
                      <a:endParaRPr lang="en-US" sz="1600" dirty="0"/>
                    </a:p>
                  </a:txBody>
                  <a:tcPr/>
                </a:tc>
                <a:tc>
                  <a:txBody>
                    <a:bodyPr/>
                    <a:lstStyle/>
                    <a:p>
                      <a:r>
                        <a:rPr lang="en-US" sz="1600" dirty="0" smtClean="0"/>
                        <a:t>n/a</a:t>
                      </a:r>
                      <a:endParaRPr lang="en-US" sz="1600" dirty="0"/>
                    </a:p>
                  </a:txBody>
                  <a:tcPr/>
                </a:tc>
                <a:tc>
                  <a:txBody>
                    <a:bodyPr/>
                    <a:lstStyle/>
                    <a:p>
                      <a:r>
                        <a:rPr lang="en-US" sz="1600" dirty="0" smtClean="0"/>
                        <a:t>ACSS</a:t>
                      </a:r>
                      <a:endParaRPr lang="en-US" sz="1600" dirty="0"/>
                    </a:p>
                  </a:txBody>
                  <a:tcPr/>
                </a:tc>
              </a:tr>
              <a:tr h="631847">
                <a:tc>
                  <a:txBody>
                    <a:bodyPr/>
                    <a:lstStyle/>
                    <a:p>
                      <a:r>
                        <a:rPr lang="en-US" sz="1600" dirty="0" smtClean="0"/>
                        <a:t>Mexico</a:t>
                      </a:r>
                      <a:endParaRPr lang="en-US" sz="1600" dirty="0"/>
                    </a:p>
                  </a:txBody>
                  <a:tcPr/>
                </a:tc>
                <a:tc>
                  <a:txBody>
                    <a:bodyPr/>
                    <a:lstStyle/>
                    <a:p>
                      <a:r>
                        <a:rPr lang="en-US" sz="1600" dirty="0" smtClean="0"/>
                        <a:t>FRBA</a:t>
                      </a:r>
                      <a:endParaRPr lang="en-US" sz="1600" dirty="0"/>
                    </a:p>
                  </a:txBody>
                  <a:tcPr/>
                </a:tc>
                <a:tc>
                  <a:txBody>
                    <a:bodyPr/>
                    <a:lstStyle/>
                    <a:p>
                      <a:r>
                        <a:rPr lang="en-US" sz="1600" dirty="0" err="1" smtClean="0"/>
                        <a:t>Banco</a:t>
                      </a:r>
                      <a:r>
                        <a:rPr lang="en-US" sz="1600" baseline="0" dirty="0" smtClean="0"/>
                        <a:t> de Mexico (“</a:t>
                      </a:r>
                      <a:r>
                        <a:rPr lang="en-US" sz="1600" baseline="0" dirty="0" err="1" smtClean="0"/>
                        <a:t>Banxico</a:t>
                      </a:r>
                      <a:r>
                        <a:rPr lang="en-US" sz="1600" baseline="0" dirty="0" smtClean="0"/>
                        <a:t>”)</a:t>
                      </a:r>
                      <a:endParaRPr lang="en-US" sz="1600" dirty="0"/>
                    </a:p>
                  </a:txBody>
                  <a:tcPr/>
                </a:tc>
                <a:tc>
                  <a:txBody>
                    <a:bodyPr/>
                    <a:lstStyle/>
                    <a:p>
                      <a:r>
                        <a:rPr lang="en-US" sz="1600" dirty="0" smtClean="0"/>
                        <a:t>n/a</a:t>
                      </a:r>
                      <a:endParaRPr lang="en-US" sz="1600" dirty="0"/>
                    </a:p>
                  </a:txBody>
                  <a:tcPr/>
                </a:tc>
                <a:tc>
                  <a:txBody>
                    <a:bodyPr/>
                    <a:lstStyle/>
                    <a:p>
                      <a:r>
                        <a:rPr lang="en-US" sz="1600" dirty="0" smtClean="0"/>
                        <a:t>SPEI</a:t>
                      </a:r>
                      <a:endParaRPr lang="en-US" sz="1600" dirty="0"/>
                    </a:p>
                  </a:txBody>
                  <a:tcPr/>
                </a:tc>
              </a:tr>
              <a:tr h="631847">
                <a:tc>
                  <a:txBody>
                    <a:bodyPr/>
                    <a:lstStyle/>
                    <a:p>
                      <a:r>
                        <a:rPr lang="en-US" sz="1600" dirty="0" smtClean="0"/>
                        <a:t>Panama</a:t>
                      </a:r>
                      <a:endParaRPr lang="en-US" sz="1600" dirty="0"/>
                    </a:p>
                  </a:txBody>
                  <a:tcPr/>
                </a:tc>
                <a:tc>
                  <a:txBody>
                    <a:bodyPr/>
                    <a:lstStyle/>
                    <a:p>
                      <a:r>
                        <a:rPr lang="en-US" sz="1600" dirty="0" smtClean="0"/>
                        <a:t>FRBA</a:t>
                      </a:r>
                      <a:endParaRPr lang="en-US" sz="1600" dirty="0"/>
                    </a:p>
                  </a:txBody>
                  <a:tcPr/>
                </a:tc>
                <a:tc>
                  <a:txBody>
                    <a:bodyPr/>
                    <a:lstStyle/>
                    <a:p>
                      <a:r>
                        <a:rPr lang="en-US" sz="1600" dirty="0" err="1" smtClean="0"/>
                        <a:t>Banco</a:t>
                      </a:r>
                      <a:r>
                        <a:rPr lang="en-US" sz="1600" dirty="0" smtClean="0"/>
                        <a:t> </a:t>
                      </a:r>
                      <a:r>
                        <a:rPr lang="en-US" sz="1600" dirty="0" err="1" smtClean="0"/>
                        <a:t>Nacional</a:t>
                      </a:r>
                      <a:r>
                        <a:rPr lang="en-US" sz="1600" dirty="0" smtClean="0"/>
                        <a:t> de Panama</a:t>
                      </a:r>
                      <a:endParaRPr lang="en-US" sz="1600" dirty="0"/>
                    </a:p>
                  </a:txBody>
                  <a:tcPr/>
                </a:tc>
                <a:tc>
                  <a:txBody>
                    <a:bodyPr/>
                    <a:lstStyle/>
                    <a:p>
                      <a:r>
                        <a:rPr lang="en-US" sz="1600" dirty="0" err="1" smtClean="0"/>
                        <a:t>Telered</a:t>
                      </a:r>
                      <a:endParaRPr lang="en-US" sz="1600" dirty="0"/>
                    </a:p>
                  </a:txBody>
                  <a:tcPr/>
                </a:tc>
                <a:tc>
                  <a:txBody>
                    <a:bodyPr/>
                    <a:lstStyle/>
                    <a:p>
                      <a:r>
                        <a:rPr lang="en-US" sz="1600" dirty="0" smtClean="0"/>
                        <a:t>ACH </a:t>
                      </a:r>
                      <a:r>
                        <a:rPr lang="en-US" sz="1600" dirty="0" err="1" smtClean="0"/>
                        <a:t>Directo</a:t>
                      </a:r>
                      <a:endParaRPr lang="en-US" sz="1600" dirty="0"/>
                    </a:p>
                  </a:txBody>
                  <a:tcPr/>
                </a:tc>
              </a:tr>
              <a:tr h="404604">
                <a:tc>
                  <a:txBody>
                    <a:bodyPr/>
                    <a:lstStyle/>
                    <a:p>
                      <a:r>
                        <a:rPr lang="en-US" sz="1600" dirty="0" smtClean="0"/>
                        <a:t>Europe</a:t>
                      </a:r>
                      <a:endParaRPr lang="en-US" sz="1600" dirty="0"/>
                    </a:p>
                  </a:txBody>
                  <a:tcPr/>
                </a:tc>
                <a:tc>
                  <a:txBody>
                    <a:bodyPr/>
                    <a:lstStyle/>
                    <a:p>
                      <a:r>
                        <a:rPr lang="en-US" sz="1600" dirty="0" smtClean="0"/>
                        <a:t>FRBA</a:t>
                      </a:r>
                      <a:endParaRPr lang="en-US" sz="1600" dirty="0"/>
                    </a:p>
                  </a:txBody>
                  <a:tcPr/>
                </a:tc>
                <a:tc>
                  <a:txBody>
                    <a:bodyPr/>
                    <a:lstStyle/>
                    <a:p>
                      <a:r>
                        <a:rPr lang="en-US" sz="1600" dirty="0" smtClean="0"/>
                        <a:t>DZ Bank</a:t>
                      </a:r>
                      <a:endParaRPr lang="en-US" sz="1600" dirty="0"/>
                    </a:p>
                  </a:txBody>
                  <a:tcPr/>
                </a:tc>
                <a:tc>
                  <a:txBody>
                    <a:bodyPr/>
                    <a:lstStyle/>
                    <a:p>
                      <a:r>
                        <a:rPr lang="en-US" sz="1600" dirty="0" err="1" smtClean="0"/>
                        <a:t>Equens</a:t>
                      </a:r>
                      <a:endParaRPr lang="en-US" sz="1600" dirty="0"/>
                    </a:p>
                  </a:txBody>
                  <a:tcPr/>
                </a:tc>
                <a:tc>
                  <a:txBody>
                    <a:bodyPr/>
                    <a:lstStyle/>
                    <a:p>
                      <a:r>
                        <a:rPr lang="en-US" sz="1600" dirty="0" smtClean="0"/>
                        <a:t>Multiple</a:t>
                      </a:r>
                      <a:r>
                        <a:rPr lang="en-US" sz="1600" baseline="0" dirty="0" smtClean="0"/>
                        <a:t> </a:t>
                      </a:r>
                      <a:endParaRPr lang="en-US" sz="1600" dirty="0"/>
                    </a:p>
                  </a:txBody>
                  <a:tcPr/>
                </a:tc>
              </a:tr>
              <a:tr h="404604">
                <a:tc>
                  <a:txBody>
                    <a:bodyPr/>
                    <a:lstStyle/>
                    <a:p>
                      <a:r>
                        <a:rPr lang="en-US" sz="1600" dirty="0" smtClean="0"/>
                        <a:t>Latin America</a:t>
                      </a:r>
                      <a:endParaRPr lang="en-US" sz="1600" dirty="0"/>
                    </a:p>
                  </a:txBody>
                  <a:tcPr/>
                </a:tc>
                <a:tc>
                  <a:txBody>
                    <a:bodyPr/>
                    <a:lstStyle/>
                    <a:p>
                      <a:r>
                        <a:rPr lang="en-US" sz="1600" dirty="0" smtClean="0"/>
                        <a:t>FRBA</a:t>
                      </a:r>
                      <a:endParaRPr lang="en-US" sz="1600" dirty="0"/>
                    </a:p>
                  </a:txBody>
                  <a:tcPr/>
                </a:tc>
                <a:tc>
                  <a:txBody>
                    <a:bodyPr/>
                    <a:lstStyle/>
                    <a:p>
                      <a:r>
                        <a:rPr lang="en-US" sz="1600" dirty="0" err="1" smtClean="0"/>
                        <a:t>Banco</a:t>
                      </a:r>
                      <a:r>
                        <a:rPr lang="en-US" sz="1600" dirty="0" smtClean="0"/>
                        <a:t> </a:t>
                      </a:r>
                      <a:r>
                        <a:rPr lang="en-US" sz="1600" dirty="0" err="1" smtClean="0"/>
                        <a:t>Rendimento</a:t>
                      </a:r>
                      <a:endParaRPr lang="en-US" sz="1600" dirty="0"/>
                    </a:p>
                  </a:txBody>
                  <a:tcPr/>
                </a:tc>
                <a:tc>
                  <a:txBody>
                    <a:bodyPr/>
                    <a:lstStyle/>
                    <a:p>
                      <a:r>
                        <a:rPr lang="en-US" sz="1600" dirty="0" smtClean="0"/>
                        <a:t>MFIC</a:t>
                      </a:r>
                      <a:endParaRPr lang="en-US" sz="1600" dirty="0"/>
                    </a:p>
                  </a:txBody>
                  <a:tcPr/>
                </a:tc>
                <a:tc>
                  <a:txBody>
                    <a:bodyPr/>
                    <a:lstStyle/>
                    <a:p>
                      <a:r>
                        <a:rPr lang="en-US" sz="1600" dirty="0" smtClean="0">
                          <a:solidFill>
                            <a:schemeClr val="tx1"/>
                          </a:solidFill>
                        </a:rPr>
                        <a:t>Proprietary</a:t>
                      </a:r>
                      <a:endParaRPr lang="en-US" sz="1600" dirty="0">
                        <a:solidFill>
                          <a:schemeClr val="tx1"/>
                        </a:solidFill>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itle 1"/>
          <p:cNvSpPr>
            <a:spLocks noGrp="1"/>
          </p:cNvSpPr>
          <p:nvPr>
            <p:ph type="title"/>
          </p:nvPr>
        </p:nvSpPr>
        <p:spPr>
          <a:xfrm>
            <a:off x="457200" y="274638"/>
            <a:ext cx="8229600" cy="487362"/>
          </a:xfrm>
        </p:spPr>
        <p:txBody>
          <a:bodyPr/>
          <a:lstStyle/>
          <a:p>
            <a:pPr algn="l"/>
            <a:r>
              <a:rPr lang="en-US" dirty="0" smtClean="0"/>
              <a:t>Settlement – FF &amp; FV</a:t>
            </a:r>
            <a:endParaRPr lang="en-US" dirty="0"/>
          </a:p>
        </p:txBody>
      </p:sp>
      <p:pic>
        <p:nvPicPr>
          <p:cNvPr id="43" name="Picture 2" descr="ODFI.jpg"/>
          <p:cNvPicPr>
            <a:picLocks noChangeAspect="1"/>
          </p:cNvPicPr>
          <p:nvPr/>
        </p:nvPicPr>
        <p:blipFill>
          <a:blip r:embed="rId3" cstate="print"/>
          <a:srcRect/>
          <a:stretch>
            <a:fillRect/>
          </a:stretch>
        </p:blipFill>
        <p:spPr bwMode="auto">
          <a:xfrm>
            <a:off x="1828800" y="4191000"/>
            <a:ext cx="973138" cy="592138"/>
          </a:xfrm>
          <a:prstGeom prst="rect">
            <a:avLst/>
          </a:prstGeom>
          <a:noFill/>
          <a:ln w="9525">
            <a:noFill/>
            <a:miter lim="800000"/>
            <a:headEnd/>
            <a:tailEnd/>
          </a:ln>
        </p:spPr>
      </p:pic>
      <p:pic>
        <p:nvPicPr>
          <p:cNvPr id="47" name="Picture 5" descr="Foreign Gateway Operator.jpg"/>
          <p:cNvPicPr>
            <a:picLocks noChangeAspect="1"/>
          </p:cNvPicPr>
          <p:nvPr/>
        </p:nvPicPr>
        <p:blipFill>
          <a:blip r:embed="rId4" cstate="print"/>
          <a:srcRect/>
          <a:stretch>
            <a:fillRect/>
          </a:stretch>
        </p:blipFill>
        <p:spPr bwMode="auto">
          <a:xfrm>
            <a:off x="5791200" y="2263775"/>
            <a:ext cx="1404938" cy="708025"/>
          </a:xfrm>
          <a:prstGeom prst="rect">
            <a:avLst/>
          </a:prstGeom>
          <a:noFill/>
          <a:ln w="9525">
            <a:noFill/>
            <a:miter lim="800000"/>
            <a:headEnd/>
            <a:tailEnd/>
          </a:ln>
        </p:spPr>
      </p:pic>
      <p:pic>
        <p:nvPicPr>
          <p:cNvPr id="49" name="Picture 7" descr="US Gateway Operator.jpg"/>
          <p:cNvPicPr>
            <a:picLocks noChangeAspect="1"/>
          </p:cNvPicPr>
          <p:nvPr/>
        </p:nvPicPr>
        <p:blipFill>
          <a:blip r:embed="rId5" cstate="print"/>
          <a:srcRect/>
          <a:stretch>
            <a:fillRect/>
          </a:stretch>
        </p:blipFill>
        <p:spPr bwMode="auto">
          <a:xfrm>
            <a:off x="1600200" y="2057400"/>
            <a:ext cx="1600200" cy="1114425"/>
          </a:xfrm>
          <a:prstGeom prst="rect">
            <a:avLst/>
          </a:prstGeom>
          <a:noFill/>
          <a:ln w="9525">
            <a:noFill/>
            <a:miter lim="800000"/>
            <a:headEnd/>
            <a:tailEnd/>
          </a:ln>
        </p:spPr>
      </p:pic>
      <p:sp>
        <p:nvSpPr>
          <p:cNvPr id="50" name="TextBox 49"/>
          <p:cNvSpPr txBox="1"/>
          <p:nvPr/>
        </p:nvSpPr>
        <p:spPr>
          <a:xfrm>
            <a:off x="1600200" y="2819400"/>
            <a:ext cx="1600200" cy="430213"/>
          </a:xfrm>
          <a:prstGeom prst="rect">
            <a:avLst/>
          </a:prstGeom>
          <a:solidFill>
            <a:schemeClr val="bg1"/>
          </a:solidFill>
        </p:spPr>
        <p:txBody>
          <a:bodyPr>
            <a:spAutoFit/>
          </a:bodyPr>
          <a:lstStyle/>
          <a:p>
            <a:pPr algn="ctr">
              <a:defRPr/>
            </a:pPr>
            <a:r>
              <a:rPr lang="en-US" sz="1100" b="1" dirty="0">
                <a:solidFill>
                  <a:schemeClr val="bg1">
                    <a:lumMod val="50000"/>
                  </a:schemeClr>
                </a:solidFill>
                <a:latin typeface="+mj-lt"/>
              </a:rPr>
              <a:t>FedGlobal</a:t>
            </a:r>
          </a:p>
          <a:p>
            <a:pPr algn="ctr">
              <a:defRPr/>
            </a:pPr>
            <a:endParaRPr lang="en-US" sz="1100" b="1" dirty="0">
              <a:solidFill>
                <a:schemeClr val="bg1">
                  <a:lumMod val="50000"/>
                </a:schemeClr>
              </a:solidFill>
              <a:latin typeface="+mj-lt"/>
            </a:endParaRPr>
          </a:p>
        </p:txBody>
      </p:sp>
      <p:grpSp>
        <p:nvGrpSpPr>
          <p:cNvPr id="51" name="Group 14"/>
          <p:cNvGrpSpPr>
            <a:grpSpLocks/>
          </p:cNvGrpSpPr>
          <p:nvPr/>
        </p:nvGrpSpPr>
        <p:grpSpPr bwMode="auto">
          <a:xfrm>
            <a:off x="3810000" y="1600200"/>
            <a:ext cx="839787" cy="792163"/>
            <a:chOff x="71741" y="4800570"/>
            <a:chExt cx="839462" cy="792472"/>
          </a:xfrm>
        </p:grpSpPr>
        <p:pic>
          <p:nvPicPr>
            <p:cNvPr id="52" name="Picture 6" descr="c:\Program Files\Microsoft Office\Media\CntCD1\ClipArt1\j0174149.wmf"/>
            <p:cNvPicPr>
              <a:picLocks noChangeAspect="1" noChangeArrowheads="1"/>
            </p:cNvPicPr>
            <p:nvPr/>
          </p:nvPicPr>
          <p:blipFill>
            <a:blip r:embed="rId6" cstate="print"/>
            <a:srcRect/>
            <a:stretch>
              <a:fillRect/>
            </a:stretch>
          </p:blipFill>
          <p:spPr bwMode="auto">
            <a:xfrm>
              <a:off x="71741" y="4800570"/>
              <a:ext cx="839462" cy="792472"/>
            </a:xfrm>
            <a:prstGeom prst="rect">
              <a:avLst/>
            </a:prstGeom>
            <a:noFill/>
            <a:ln w="9525">
              <a:noFill/>
              <a:miter lim="800000"/>
              <a:headEnd/>
              <a:tailEnd/>
            </a:ln>
          </p:spPr>
        </p:pic>
        <p:sp>
          <p:nvSpPr>
            <p:cNvPr id="53" name="TextBox 13"/>
            <p:cNvSpPr txBox="1">
              <a:spLocks noChangeArrowheads="1"/>
            </p:cNvSpPr>
            <p:nvPr/>
          </p:nvSpPr>
          <p:spPr bwMode="auto">
            <a:xfrm>
              <a:off x="149499" y="4953029"/>
              <a:ext cx="533400" cy="338686"/>
            </a:xfrm>
            <a:prstGeom prst="rect">
              <a:avLst/>
            </a:prstGeom>
            <a:noFill/>
            <a:ln w="9525">
              <a:noFill/>
              <a:miter lim="800000"/>
              <a:headEnd/>
              <a:tailEnd/>
            </a:ln>
          </p:spPr>
          <p:txBody>
            <a:bodyPr>
              <a:spAutoFit/>
            </a:bodyPr>
            <a:lstStyle/>
            <a:p>
              <a:r>
                <a:rPr lang="en-US" sz="1600" dirty="0">
                  <a:cs typeface="Arial" charset="0"/>
                </a:rPr>
                <a:t>IAT</a:t>
              </a:r>
            </a:p>
          </p:txBody>
        </p:sp>
      </p:grpSp>
      <p:pic>
        <p:nvPicPr>
          <p:cNvPr id="54" name="Picture 55" descr="Foreign RDFI.jpg"/>
          <p:cNvPicPr>
            <a:picLocks noChangeAspect="1"/>
          </p:cNvPicPr>
          <p:nvPr/>
        </p:nvPicPr>
        <p:blipFill>
          <a:blip r:embed="rId7" cstate="print"/>
          <a:srcRect/>
          <a:stretch>
            <a:fillRect/>
          </a:stretch>
        </p:blipFill>
        <p:spPr bwMode="auto">
          <a:xfrm>
            <a:off x="6172200" y="4114800"/>
            <a:ext cx="838200" cy="723900"/>
          </a:xfrm>
          <a:prstGeom prst="rect">
            <a:avLst/>
          </a:prstGeom>
          <a:noFill/>
          <a:ln w="9525">
            <a:noFill/>
            <a:miter lim="800000"/>
            <a:headEnd/>
            <a:tailEnd/>
          </a:ln>
        </p:spPr>
      </p:pic>
      <p:cxnSp>
        <p:nvCxnSpPr>
          <p:cNvPr id="55" name="Straight Arrow Connector 54"/>
          <p:cNvCxnSpPr/>
          <p:nvPr/>
        </p:nvCxnSpPr>
        <p:spPr>
          <a:xfrm rot="5400000">
            <a:off x="6135688" y="3543300"/>
            <a:ext cx="9890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p:cNvCxnSpPr/>
          <p:nvPr/>
        </p:nvCxnSpPr>
        <p:spPr>
          <a:xfrm>
            <a:off x="2971800" y="2590800"/>
            <a:ext cx="2743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rot="5400000" flipH="1" flipV="1">
            <a:off x="1830388" y="3581400"/>
            <a:ext cx="10652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8" name="TextBox 27"/>
          <p:cNvSpPr txBox="1">
            <a:spLocks noChangeArrowheads="1"/>
          </p:cNvSpPr>
          <p:nvPr/>
        </p:nvSpPr>
        <p:spPr bwMode="auto">
          <a:xfrm>
            <a:off x="914400" y="4343400"/>
            <a:ext cx="838200" cy="338554"/>
          </a:xfrm>
          <a:prstGeom prst="rect">
            <a:avLst/>
          </a:prstGeom>
          <a:noFill/>
          <a:ln w="9525">
            <a:noFill/>
            <a:miter lim="800000"/>
            <a:headEnd/>
            <a:tailEnd/>
          </a:ln>
        </p:spPr>
        <p:txBody>
          <a:bodyPr>
            <a:spAutoFit/>
          </a:bodyPr>
          <a:lstStyle/>
          <a:p>
            <a:r>
              <a:rPr lang="en-US" sz="1600" dirty="0"/>
              <a:t>$USD</a:t>
            </a:r>
          </a:p>
        </p:txBody>
      </p:sp>
      <p:sp>
        <p:nvSpPr>
          <p:cNvPr id="59" name="TextBox 30"/>
          <p:cNvSpPr txBox="1">
            <a:spLocks noChangeArrowheads="1"/>
          </p:cNvSpPr>
          <p:nvPr/>
        </p:nvSpPr>
        <p:spPr bwMode="auto">
          <a:xfrm>
            <a:off x="914400" y="2362200"/>
            <a:ext cx="914400" cy="338554"/>
          </a:xfrm>
          <a:prstGeom prst="rect">
            <a:avLst/>
          </a:prstGeom>
          <a:noFill/>
          <a:ln w="9525">
            <a:noFill/>
            <a:miter lim="800000"/>
            <a:headEnd/>
            <a:tailEnd/>
          </a:ln>
        </p:spPr>
        <p:txBody>
          <a:bodyPr>
            <a:spAutoFit/>
          </a:bodyPr>
          <a:lstStyle/>
          <a:p>
            <a:r>
              <a:rPr lang="en-US" sz="1600" dirty="0"/>
              <a:t>$USD</a:t>
            </a:r>
          </a:p>
        </p:txBody>
      </p:sp>
      <p:sp>
        <p:nvSpPr>
          <p:cNvPr id="60" name="TextBox 31"/>
          <p:cNvSpPr txBox="1">
            <a:spLocks noChangeArrowheads="1"/>
          </p:cNvSpPr>
          <p:nvPr/>
        </p:nvSpPr>
        <p:spPr bwMode="auto">
          <a:xfrm>
            <a:off x="5410200" y="3505200"/>
            <a:ext cx="1066800" cy="584775"/>
          </a:xfrm>
          <a:prstGeom prst="rect">
            <a:avLst/>
          </a:prstGeom>
          <a:noFill/>
          <a:ln w="9525">
            <a:noFill/>
            <a:miter lim="800000"/>
            <a:headEnd/>
            <a:tailEnd/>
          </a:ln>
        </p:spPr>
        <p:txBody>
          <a:bodyPr vert="horz" wrap="square">
            <a:spAutoFit/>
          </a:bodyPr>
          <a:lstStyle/>
          <a:p>
            <a:r>
              <a:rPr lang="en-US" sz="1600" dirty="0" smtClean="0"/>
              <a:t>Local currency</a:t>
            </a:r>
            <a:endParaRPr lang="en-US" sz="1600" dirty="0"/>
          </a:p>
        </p:txBody>
      </p:sp>
      <p:cxnSp>
        <p:nvCxnSpPr>
          <p:cNvPr id="61" name="Straight Arrow Connector 60"/>
          <p:cNvCxnSpPr/>
          <p:nvPr/>
        </p:nvCxnSpPr>
        <p:spPr>
          <a:xfrm rot="16200000" flipH="1">
            <a:off x="6362700" y="5067300"/>
            <a:ext cx="5334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2" name="TextBox 37"/>
          <p:cNvSpPr txBox="1">
            <a:spLocks noChangeArrowheads="1"/>
          </p:cNvSpPr>
          <p:nvPr/>
        </p:nvSpPr>
        <p:spPr bwMode="auto">
          <a:xfrm>
            <a:off x="5638800" y="5410200"/>
            <a:ext cx="1981200" cy="338554"/>
          </a:xfrm>
          <a:prstGeom prst="rect">
            <a:avLst/>
          </a:prstGeom>
          <a:noFill/>
          <a:ln w="9525">
            <a:noFill/>
            <a:miter lim="800000"/>
            <a:headEnd/>
            <a:tailEnd/>
          </a:ln>
        </p:spPr>
        <p:txBody>
          <a:bodyPr>
            <a:spAutoFit/>
          </a:bodyPr>
          <a:lstStyle/>
          <a:p>
            <a:pPr algn="ctr"/>
            <a:r>
              <a:rPr lang="en-US" sz="1600" dirty="0" smtClean="0"/>
              <a:t>Account </a:t>
            </a:r>
            <a:r>
              <a:rPr lang="en-US" sz="1600" dirty="0"/>
              <a:t>of Receiver</a:t>
            </a:r>
          </a:p>
        </p:txBody>
      </p:sp>
      <p:sp>
        <p:nvSpPr>
          <p:cNvPr id="63" name="Line Callout 1 62"/>
          <p:cNvSpPr/>
          <p:nvPr/>
        </p:nvSpPr>
        <p:spPr>
          <a:xfrm>
            <a:off x="7315200" y="1828800"/>
            <a:ext cx="609600" cy="304800"/>
          </a:xfrm>
          <a:prstGeom prst="borderCallout1">
            <a:avLst>
              <a:gd name="adj1" fmla="val 99571"/>
              <a:gd name="adj2" fmla="val 572"/>
              <a:gd name="adj3" fmla="val 129601"/>
              <a:gd name="adj4" fmla="val -24366"/>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r>
              <a:rPr lang="en-US" sz="1600" dirty="0" smtClean="0"/>
              <a:t>FX </a:t>
            </a:r>
          </a:p>
        </p:txBody>
      </p:sp>
      <p:sp>
        <p:nvSpPr>
          <p:cNvPr id="64" name="TextBox 37"/>
          <p:cNvSpPr txBox="1">
            <a:spLocks noChangeArrowheads="1"/>
          </p:cNvSpPr>
          <p:nvPr/>
        </p:nvSpPr>
        <p:spPr bwMode="auto">
          <a:xfrm>
            <a:off x="1371600" y="5373688"/>
            <a:ext cx="1981200" cy="584775"/>
          </a:xfrm>
          <a:prstGeom prst="rect">
            <a:avLst/>
          </a:prstGeom>
          <a:noFill/>
          <a:ln w="9525">
            <a:noFill/>
            <a:miter lim="800000"/>
            <a:headEnd/>
            <a:tailEnd/>
          </a:ln>
        </p:spPr>
        <p:txBody>
          <a:bodyPr>
            <a:spAutoFit/>
          </a:bodyPr>
          <a:lstStyle/>
          <a:p>
            <a:pPr algn="ctr"/>
            <a:r>
              <a:rPr lang="en-US" sz="1600" dirty="0"/>
              <a:t>USD account of Originator</a:t>
            </a:r>
          </a:p>
        </p:txBody>
      </p:sp>
      <p:cxnSp>
        <p:nvCxnSpPr>
          <p:cNvPr id="65" name="Straight Arrow Connector 64"/>
          <p:cNvCxnSpPr/>
          <p:nvPr/>
        </p:nvCxnSpPr>
        <p:spPr>
          <a:xfrm rot="5400000" flipH="1" flipV="1">
            <a:off x="2094707" y="5142706"/>
            <a:ext cx="53340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Straight Arrow Connector 65"/>
          <p:cNvCxnSpPr/>
          <p:nvPr/>
        </p:nvCxnSpPr>
        <p:spPr>
          <a:xfrm rot="5400000" flipH="1" flipV="1">
            <a:off x="2248694" y="5142706"/>
            <a:ext cx="533400" cy="1587"/>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cxnSp>
        <p:nvCxnSpPr>
          <p:cNvPr id="67" name="Straight Arrow Connector 66"/>
          <p:cNvCxnSpPr/>
          <p:nvPr/>
        </p:nvCxnSpPr>
        <p:spPr>
          <a:xfrm flipV="1">
            <a:off x="2514600" y="3048000"/>
            <a:ext cx="0" cy="1066800"/>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endCxn id="70" idx="1"/>
          </p:cNvCxnSpPr>
          <p:nvPr/>
        </p:nvCxnSpPr>
        <p:spPr>
          <a:xfrm>
            <a:off x="2895600" y="2819400"/>
            <a:ext cx="1066800" cy="703382"/>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cxnSp>
        <p:nvCxnSpPr>
          <p:cNvPr id="69" name="Straight Arrow Connector 68"/>
          <p:cNvCxnSpPr/>
          <p:nvPr/>
        </p:nvCxnSpPr>
        <p:spPr>
          <a:xfrm rot="16200000" flipH="1">
            <a:off x="6210300" y="5067300"/>
            <a:ext cx="533400" cy="0"/>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pic>
        <p:nvPicPr>
          <p:cNvPr id="70" name="Picture 2" descr="ODFI.jpg"/>
          <p:cNvPicPr>
            <a:picLocks noChangeAspect="1"/>
          </p:cNvPicPr>
          <p:nvPr/>
        </p:nvPicPr>
        <p:blipFill>
          <a:blip r:embed="rId3" cstate="print"/>
          <a:srcRect/>
          <a:stretch>
            <a:fillRect/>
          </a:stretch>
        </p:blipFill>
        <p:spPr bwMode="auto">
          <a:xfrm>
            <a:off x="3962400" y="3226713"/>
            <a:ext cx="973138" cy="592138"/>
          </a:xfrm>
          <a:prstGeom prst="rect">
            <a:avLst/>
          </a:prstGeom>
          <a:noFill/>
          <a:ln w="9525">
            <a:noFill/>
            <a:miter lim="800000"/>
            <a:headEnd/>
            <a:tailEnd/>
          </a:ln>
        </p:spPr>
      </p:pic>
      <p:sp>
        <p:nvSpPr>
          <p:cNvPr id="71" name="TextBox 70"/>
          <p:cNvSpPr txBox="1"/>
          <p:nvPr/>
        </p:nvSpPr>
        <p:spPr>
          <a:xfrm>
            <a:off x="3733800" y="3815047"/>
            <a:ext cx="1447800" cy="430887"/>
          </a:xfrm>
          <a:prstGeom prst="rect">
            <a:avLst/>
          </a:prstGeom>
          <a:solidFill>
            <a:schemeClr val="bg1"/>
          </a:solidFill>
        </p:spPr>
        <p:txBody>
          <a:bodyPr wrap="square">
            <a:spAutoFit/>
          </a:bodyPr>
          <a:lstStyle/>
          <a:p>
            <a:pPr algn="ctr">
              <a:defRPr/>
            </a:pPr>
            <a:r>
              <a:rPr lang="en-US" sz="1100" b="1" dirty="0" smtClean="0">
                <a:solidFill>
                  <a:schemeClr val="bg1">
                    <a:lumMod val="50000"/>
                  </a:schemeClr>
                </a:solidFill>
                <a:latin typeface="+mj-lt"/>
              </a:rPr>
              <a:t>U.S.  Correspondent</a:t>
            </a:r>
            <a:endParaRPr lang="en-US" sz="1100" b="1" dirty="0">
              <a:solidFill>
                <a:schemeClr val="bg1">
                  <a:lumMod val="50000"/>
                </a:schemeClr>
              </a:solidFill>
              <a:latin typeface="+mj-lt"/>
            </a:endParaRPr>
          </a:p>
          <a:p>
            <a:pPr algn="ctr">
              <a:defRPr/>
            </a:pPr>
            <a:endParaRPr lang="en-US" sz="1100" b="1" dirty="0">
              <a:solidFill>
                <a:schemeClr val="bg1">
                  <a:lumMod val="50000"/>
                </a:schemeClr>
              </a:solidFill>
              <a:latin typeface="+mj-lt"/>
            </a:endParaRPr>
          </a:p>
        </p:txBody>
      </p:sp>
      <p:cxnSp>
        <p:nvCxnSpPr>
          <p:cNvPr id="72" name="Straight Arrow Connector 71"/>
          <p:cNvCxnSpPr>
            <a:stCxn id="70" idx="3"/>
          </p:cNvCxnSpPr>
          <p:nvPr/>
        </p:nvCxnSpPr>
        <p:spPr>
          <a:xfrm flipV="1">
            <a:off x="4935538" y="2895600"/>
            <a:ext cx="1084262" cy="627182"/>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pic>
        <p:nvPicPr>
          <p:cNvPr id="73" name="Picture 3" descr="C:\Users\f1jfm45\AppData\Local\Microsoft\Windows\Temporary Internet Files\Content.IE5\8NTB2S3Z\MC900014785[1].wmf"/>
          <p:cNvPicPr>
            <a:picLocks noChangeAspect="1" noChangeArrowheads="1"/>
          </p:cNvPicPr>
          <p:nvPr/>
        </p:nvPicPr>
        <p:blipFill>
          <a:blip r:embed="rId8" cstate="print"/>
          <a:srcRect/>
          <a:stretch>
            <a:fillRect/>
          </a:stretch>
        </p:blipFill>
        <p:spPr bwMode="auto">
          <a:xfrm>
            <a:off x="2667000" y="3657687"/>
            <a:ext cx="713227" cy="420929"/>
          </a:xfrm>
          <a:prstGeom prst="rect">
            <a:avLst/>
          </a:prstGeom>
          <a:noFill/>
        </p:spPr>
      </p:pic>
      <p:cxnSp>
        <p:nvCxnSpPr>
          <p:cNvPr id="74" name="Straight Arrow Connector 73"/>
          <p:cNvCxnSpPr/>
          <p:nvPr/>
        </p:nvCxnSpPr>
        <p:spPr>
          <a:xfrm>
            <a:off x="6477000" y="3124200"/>
            <a:ext cx="0" cy="914400"/>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sp>
        <p:nvSpPr>
          <p:cNvPr id="75" name="TextBox 74"/>
          <p:cNvSpPr txBox="1"/>
          <p:nvPr/>
        </p:nvSpPr>
        <p:spPr>
          <a:xfrm>
            <a:off x="4114800" y="2754868"/>
            <a:ext cx="228600" cy="369332"/>
          </a:xfrm>
          <a:prstGeom prst="rect">
            <a:avLst/>
          </a:prstGeom>
          <a:solidFill>
            <a:schemeClr val="bg1"/>
          </a:solidFill>
        </p:spPr>
        <p:txBody>
          <a:bodyPr wrap="square" rtlCol="0">
            <a:spAutoFit/>
          </a:bodyPr>
          <a:lstStyle/>
          <a:p>
            <a:endParaRPr lang="en-US" dirty="0"/>
          </a:p>
        </p:txBody>
      </p:sp>
      <p:grpSp>
        <p:nvGrpSpPr>
          <p:cNvPr id="76" name="Group 14"/>
          <p:cNvGrpSpPr>
            <a:grpSpLocks/>
          </p:cNvGrpSpPr>
          <p:nvPr/>
        </p:nvGrpSpPr>
        <p:grpSpPr bwMode="auto">
          <a:xfrm>
            <a:off x="6934200" y="3200400"/>
            <a:ext cx="839787" cy="792163"/>
            <a:chOff x="147912" y="4648111"/>
            <a:chExt cx="839462" cy="792472"/>
          </a:xfrm>
        </p:grpSpPr>
        <p:pic>
          <p:nvPicPr>
            <p:cNvPr id="77" name="Picture 6" descr="c:\Program Files\Microsoft Office\Media\CntCD1\ClipArt1\j0174149.wmf"/>
            <p:cNvPicPr>
              <a:picLocks noChangeAspect="1" noChangeArrowheads="1"/>
            </p:cNvPicPr>
            <p:nvPr/>
          </p:nvPicPr>
          <p:blipFill>
            <a:blip r:embed="rId6" cstate="print"/>
            <a:srcRect/>
            <a:stretch>
              <a:fillRect/>
            </a:stretch>
          </p:blipFill>
          <p:spPr bwMode="auto">
            <a:xfrm>
              <a:off x="147912" y="4648111"/>
              <a:ext cx="839462" cy="792472"/>
            </a:xfrm>
            <a:prstGeom prst="rect">
              <a:avLst/>
            </a:prstGeom>
            <a:noFill/>
            <a:ln w="9525">
              <a:noFill/>
              <a:miter lim="800000"/>
              <a:headEnd/>
              <a:tailEnd/>
            </a:ln>
          </p:spPr>
        </p:pic>
        <p:sp>
          <p:nvSpPr>
            <p:cNvPr id="78" name="TextBox 13"/>
            <p:cNvSpPr txBox="1">
              <a:spLocks noChangeArrowheads="1"/>
            </p:cNvSpPr>
            <p:nvPr/>
          </p:nvSpPr>
          <p:spPr bwMode="auto">
            <a:xfrm>
              <a:off x="224083" y="4876800"/>
              <a:ext cx="533400" cy="277107"/>
            </a:xfrm>
            <a:prstGeom prst="rect">
              <a:avLst/>
            </a:prstGeom>
            <a:noFill/>
            <a:ln w="9525">
              <a:noFill/>
              <a:miter lim="800000"/>
              <a:headEnd/>
              <a:tailEnd/>
            </a:ln>
          </p:spPr>
          <p:txBody>
            <a:bodyPr>
              <a:spAutoFit/>
            </a:bodyPr>
            <a:lstStyle/>
            <a:p>
              <a:r>
                <a:rPr lang="en-US" sz="1200" dirty="0" smtClean="0">
                  <a:cs typeface="Arial" charset="0"/>
                </a:rPr>
                <a:t>Local</a:t>
              </a:r>
              <a:endParaRPr lang="en-US" sz="1200" dirty="0">
                <a:cs typeface="Arial" charset="0"/>
              </a:endParaRPr>
            </a:p>
          </p:txBody>
        </p:sp>
      </p:grpSp>
      <p:grpSp>
        <p:nvGrpSpPr>
          <p:cNvPr id="80" name="Group 14"/>
          <p:cNvGrpSpPr>
            <a:grpSpLocks/>
          </p:cNvGrpSpPr>
          <p:nvPr/>
        </p:nvGrpSpPr>
        <p:grpSpPr bwMode="auto">
          <a:xfrm>
            <a:off x="1219200" y="3429000"/>
            <a:ext cx="839787" cy="792163"/>
            <a:chOff x="71741" y="4800570"/>
            <a:chExt cx="839462" cy="792472"/>
          </a:xfrm>
        </p:grpSpPr>
        <p:pic>
          <p:nvPicPr>
            <p:cNvPr id="81" name="Picture 6" descr="c:\Program Files\Microsoft Office\Media\CntCD1\ClipArt1\j0174149.wmf"/>
            <p:cNvPicPr>
              <a:picLocks noChangeAspect="1" noChangeArrowheads="1"/>
            </p:cNvPicPr>
            <p:nvPr/>
          </p:nvPicPr>
          <p:blipFill>
            <a:blip r:embed="rId6" cstate="print"/>
            <a:srcRect/>
            <a:stretch>
              <a:fillRect/>
            </a:stretch>
          </p:blipFill>
          <p:spPr bwMode="auto">
            <a:xfrm>
              <a:off x="71741" y="4800570"/>
              <a:ext cx="839462" cy="792472"/>
            </a:xfrm>
            <a:prstGeom prst="rect">
              <a:avLst/>
            </a:prstGeom>
            <a:noFill/>
            <a:ln w="9525">
              <a:noFill/>
              <a:miter lim="800000"/>
              <a:headEnd/>
              <a:tailEnd/>
            </a:ln>
          </p:spPr>
        </p:pic>
        <p:sp>
          <p:nvSpPr>
            <p:cNvPr id="82" name="TextBox 13"/>
            <p:cNvSpPr txBox="1">
              <a:spLocks noChangeArrowheads="1"/>
            </p:cNvSpPr>
            <p:nvPr/>
          </p:nvSpPr>
          <p:spPr bwMode="auto">
            <a:xfrm>
              <a:off x="149499" y="4953029"/>
              <a:ext cx="533400" cy="338686"/>
            </a:xfrm>
            <a:prstGeom prst="rect">
              <a:avLst/>
            </a:prstGeom>
            <a:noFill/>
            <a:ln w="9525">
              <a:noFill/>
              <a:miter lim="800000"/>
              <a:headEnd/>
              <a:tailEnd/>
            </a:ln>
          </p:spPr>
          <p:txBody>
            <a:bodyPr>
              <a:spAutoFit/>
            </a:bodyPr>
            <a:lstStyle/>
            <a:p>
              <a:r>
                <a:rPr lang="en-US" sz="1600" dirty="0">
                  <a:cs typeface="Arial" charset="0"/>
                </a:rPr>
                <a:t>IAT</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Settlement: F3X</a:t>
            </a:r>
            <a:endParaRPr lang="en-US" dirty="0"/>
          </a:p>
        </p:txBody>
      </p:sp>
      <p:pic>
        <p:nvPicPr>
          <p:cNvPr id="4" name="Picture 2" descr="ODFI.jpg"/>
          <p:cNvPicPr>
            <a:picLocks noChangeAspect="1"/>
          </p:cNvPicPr>
          <p:nvPr/>
        </p:nvPicPr>
        <p:blipFill>
          <a:blip r:embed="rId2" cstate="print"/>
          <a:srcRect/>
          <a:stretch>
            <a:fillRect/>
          </a:stretch>
        </p:blipFill>
        <p:spPr bwMode="auto">
          <a:xfrm>
            <a:off x="1905000" y="4267200"/>
            <a:ext cx="973138" cy="592138"/>
          </a:xfrm>
          <a:prstGeom prst="rect">
            <a:avLst/>
          </a:prstGeom>
          <a:noFill/>
          <a:ln w="9525">
            <a:noFill/>
            <a:miter lim="800000"/>
            <a:headEnd/>
            <a:tailEnd/>
          </a:ln>
        </p:spPr>
      </p:pic>
      <p:pic>
        <p:nvPicPr>
          <p:cNvPr id="5" name="Picture 5" descr="Foreign Gateway Operator.jpg"/>
          <p:cNvPicPr>
            <a:picLocks noChangeAspect="1"/>
          </p:cNvPicPr>
          <p:nvPr/>
        </p:nvPicPr>
        <p:blipFill>
          <a:blip r:embed="rId3" cstate="print"/>
          <a:srcRect/>
          <a:stretch>
            <a:fillRect/>
          </a:stretch>
        </p:blipFill>
        <p:spPr bwMode="auto">
          <a:xfrm>
            <a:off x="5867400" y="2339975"/>
            <a:ext cx="1404938" cy="708025"/>
          </a:xfrm>
          <a:prstGeom prst="rect">
            <a:avLst/>
          </a:prstGeom>
          <a:noFill/>
          <a:ln w="9525">
            <a:noFill/>
            <a:miter lim="800000"/>
            <a:headEnd/>
            <a:tailEnd/>
          </a:ln>
        </p:spPr>
      </p:pic>
      <p:pic>
        <p:nvPicPr>
          <p:cNvPr id="6" name="Picture 7" descr="US Gateway Operator.jpg"/>
          <p:cNvPicPr>
            <a:picLocks noChangeAspect="1"/>
          </p:cNvPicPr>
          <p:nvPr/>
        </p:nvPicPr>
        <p:blipFill>
          <a:blip r:embed="rId4" cstate="print"/>
          <a:srcRect/>
          <a:stretch>
            <a:fillRect/>
          </a:stretch>
        </p:blipFill>
        <p:spPr bwMode="auto">
          <a:xfrm>
            <a:off x="1676400" y="2133600"/>
            <a:ext cx="1600200" cy="1114425"/>
          </a:xfrm>
          <a:prstGeom prst="rect">
            <a:avLst/>
          </a:prstGeom>
          <a:noFill/>
          <a:ln w="9525">
            <a:noFill/>
            <a:miter lim="800000"/>
            <a:headEnd/>
            <a:tailEnd/>
          </a:ln>
        </p:spPr>
      </p:pic>
      <p:sp>
        <p:nvSpPr>
          <p:cNvPr id="7" name="TextBox 6"/>
          <p:cNvSpPr txBox="1"/>
          <p:nvPr/>
        </p:nvSpPr>
        <p:spPr>
          <a:xfrm>
            <a:off x="1676400" y="2895600"/>
            <a:ext cx="1600200" cy="430213"/>
          </a:xfrm>
          <a:prstGeom prst="rect">
            <a:avLst/>
          </a:prstGeom>
          <a:solidFill>
            <a:schemeClr val="bg1"/>
          </a:solidFill>
        </p:spPr>
        <p:txBody>
          <a:bodyPr>
            <a:spAutoFit/>
          </a:bodyPr>
          <a:lstStyle/>
          <a:p>
            <a:pPr algn="ctr">
              <a:defRPr/>
            </a:pPr>
            <a:r>
              <a:rPr lang="en-US" sz="1100" b="1" dirty="0">
                <a:solidFill>
                  <a:schemeClr val="bg1">
                    <a:lumMod val="50000"/>
                  </a:schemeClr>
                </a:solidFill>
                <a:latin typeface="+mj-lt"/>
              </a:rPr>
              <a:t>FedGlobal</a:t>
            </a:r>
          </a:p>
          <a:p>
            <a:pPr algn="ctr">
              <a:defRPr/>
            </a:pPr>
            <a:endParaRPr lang="en-US" sz="1100" b="1" dirty="0">
              <a:solidFill>
                <a:schemeClr val="bg1">
                  <a:lumMod val="50000"/>
                </a:schemeClr>
              </a:solidFill>
              <a:latin typeface="+mj-lt"/>
            </a:endParaRPr>
          </a:p>
        </p:txBody>
      </p:sp>
      <p:grpSp>
        <p:nvGrpSpPr>
          <p:cNvPr id="8" name="Group 14"/>
          <p:cNvGrpSpPr>
            <a:grpSpLocks/>
          </p:cNvGrpSpPr>
          <p:nvPr/>
        </p:nvGrpSpPr>
        <p:grpSpPr bwMode="auto">
          <a:xfrm>
            <a:off x="1219200" y="3276600"/>
            <a:ext cx="839787" cy="792163"/>
            <a:chOff x="71741" y="4800570"/>
            <a:chExt cx="839462" cy="792472"/>
          </a:xfrm>
        </p:grpSpPr>
        <p:pic>
          <p:nvPicPr>
            <p:cNvPr id="9" name="Picture 6" descr="c:\Program Files\Microsoft Office\Media\CntCD1\ClipArt1\j0174149.wmf"/>
            <p:cNvPicPr>
              <a:picLocks noChangeAspect="1" noChangeArrowheads="1"/>
            </p:cNvPicPr>
            <p:nvPr/>
          </p:nvPicPr>
          <p:blipFill>
            <a:blip r:embed="rId5" cstate="print"/>
            <a:srcRect/>
            <a:stretch>
              <a:fillRect/>
            </a:stretch>
          </p:blipFill>
          <p:spPr bwMode="auto">
            <a:xfrm>
              <a:off x="71741" y="4800570"/>
              <a:ext cx="839462" cy="792472"/>
            </a:xfrm>
            <a:prstGeom prst="rect">
              <a:avLst/>
            </a:prstGeom>
            <a:noFill/>
            <a:ln w="9525">
              <a:noFill/>
              <a:miter lim="800000"/>
              <a:headEnd/>
              <a:tailEnd/>
            </a:ln>
          </p:spPr>
        </p:pic>
        <p:sp>
          <p:nvSpPr>
            <p:cNvPr id="10" name="TextBox 13"/>
            <p:cNvSpPr txBox="1">
              <a:spLocks noChangeArrowheads="1"/>
            </p:cNvSpPr>
            <p:nvPr/>
          </p:nvSpPr>
          <p:spPr bwMode="auto">
            <a:xfrm>
              <a:off x="149498" y="4919262"/>
              <a:ext cx="533400" cy="338686"/>
            </a:xfrm>
            <a:prstGeom prst="rect">
              <a:avLst/>
            </a:prstGeom>
            <a:noFill/>
            <a:ln w="9525">
              <a:noFill/>
              <a:miter lim="800000"/>
              <a:headEnd/>
              <a:tailEnd/>
            </a:ln>
          </p:spPr>
          <p:txBody>
            <a:bodyPr>
              <a:spAutoFit/>
            </a:bodyPr>
            <a:lstStyle/>
            <a:p>
              <a:r>
                <a:rPr lang="en-US" sz="1600" dirty="0">
                  <a:cs typeface="Arial" charset="0"/>
                </a:rPr>
                <a:t>IAT</a:t>
              </a:r>
            </a:p>
          </p:txBody>
        </p:sp>
      </p:grpSp>
      <p:pic>
        <p:nvPicPr>
          <p:cNvPr id="11" name="Picture 55" descr="Foreign RDFI.jpg"/>
          <p:cNvPicPr>
            <a:picLocks noChangeAspect="1"/>
          </p:cNvPicPr>
          <p:nvPr/>
        </p:nvPicPr>
        <p:blipFill>
          <a:blip r:embed="rId6" cstate="print"/>
          <a:srcRect/>
          <a:stretch>
            <a:fillRect/>
          </a:stretch>
        </p:blipFill>
        <p:spPr bwMode="auto">
          <a:xfrm>
            <a:off x="6248400" y="4191000"/>
            <a:ext cx="838200" cy="723900"/>
          </a:xfrm>
          <a:prstGeom prst="rect">
            <a:avLst/>
          </a:prstGeom>
          <a:noFill/>
          <a:ln w="9525">
            <a:noFill/>
            <a:miter lim="800000"/>
            <a:headEnd/>
            <a:tailEnd/>
          </a:ln>
        </p:spPr>
      </p:pic>
      <p:cxnSp>
        <p:nvCxnSpPr>
          <p:cNvPr id="12" name="Straight Arrow Connector 11"/>
          <p:cNvCxnSpPr/>
          <p:nvPr/>
        </p:nvCxnSpPr>
        <p:spPr>
          <a:xfrm rot="5400000">
            <a:off x="6211888" y="3619500"/>
            <a:ext cx="9890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3048000" y="2667000"/>
            <a:ext cx="2743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rot="5400000" flipH="1" flipV="1">
            <a:off x="1906588" y="3657600"/>
            <a:ext cx="10652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TextBox 31"/>
          <p:cNvSpPr txBox="1">
            <a:spLocks noChangeArrowheads="1"/>
          </p:cNvSpPr>
          <p:nvPr/>
        </p:nvSpPr>
        <p:spPr bwMode="auto">
          <a:xfrm>
            <a:off x="5486400" y="3352800"/>
            <a:ext cx="1066800" cy="584775"/>
          </a:xfrm>
          <a:prstGeom prst="rect">
            <a:avLst/>
          </a:prstGeom>
          <a:noFill/>
          <a:ln w="9525">
            <a:noFill/>
            <a:miter lim="800000"/>
            <a:headEnd/>
            <a:tailEnd/>
          </a:ln>
        </p:spPr>
        <p:txBody>
          <a:bodyPr vert="horz" wrap="square">
            <a:spAutoFit/>
          </a:bodyPr>
          <a:lstStyle/>
          <a:p>
            <a:r>
              <a:rPr lang="en-US" sz="1600" dirty="0" smtClean="0"/>
              <a:t>Foreign currency</a:t>
            </a:r>
            <a:endParaRPr lang="en-US" sz="1600" dirty="0"/>
          </a:p>
        </p:txBody>
      </p:sp>
      <p:cxnSp>
        <p:nvCxnSpPr>
          <p:cNvPr id="16" name="Straight Arrow Connector 15"/>
          <p:cNvCxnSpPr/>
          <p:nvPr/>
        </p:nvCxnSpPr>
        <p:spPr>
          <a:xfrm rot="16200000" flipH="1">
            <a:off x="6438900" y="5143500"/>
            <a:ext cx="5334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TextBox 37"/>
          <p:cNvSpPr txBox="1">
            <a:spLocks noChangeArrowheads="1"/>
          </p:cNvSpPr>
          <p:nvPr/>
        </p:nvSpPr>
        <p:spPr bwMode="auto">
          <a:xfrm>
            <a:off x="5715000" y="5486400"/>
            <a:ext cx="1981200" cy="338554"/>
          </a:xfrm>
          <a:prstGeom prst="rect">
            <a:avLst/>
          </a:prstGeom>
          <a:noFill/>
          <a:ln w="9525">
            <a:noFill/>
            <a:miter lim="800000"/>
            <a:headEnd/>
            <a:tailEnd/>
          </a:ln>
        </p:spPr>
        <p:txBody>
          <a:bodyPr>
            <a:spAutoFit/>
          </a:bodyPr>
          <a:lstStyle/>
          <a:p>
            <a:pPr algn="ctr"/>
            <a:r>
              <a:rPr lang="en-US" sz="1600" dirty="0" smtClean="0"/>
              <a:t>Account </a:t>
            </a:r>
            <a:r>
              <a:rPr lang="en-US" sz="1600" dirty="0"/>
              <a:t>of Receiver</a:t>
            </a:r>
          </a:p>
        </p:txBody>
      </p:sp>
      <p:sp>
        <p:nvSpPr>
          <p:cNvPr id="18" name="TextBox 37"/>
          <p:cNvSpPr txBox="1">
            <a:spLocks noChangeArrowheads="1"/>
          </p:cNvSpPr>
          <p:nvPr/>
        </p:nvSpPr>
        <p:spPr bwMode="auto">
          <a:xfrm>
            <a:off x="1447800" y="5449888"/>
            <a:ext cx="1981200" cy="584775"/>
          </a:xfrm>
          <a:prstGeom prst="rect">
            <a:avLst/>
          </a:prstGeom>
          <a:noFill/>
          <a:ln w="9525">
            <a:noFill/>
            <a:miter lim="800000"/>
            <a:headEnd/>
            <a:tailEnd/>
          </a:ln>
        </p:spPr>
        <p:txBody>
          <a:bodyPr>
            <a:spAutoFit/>
          </a:bodyPr>
          <a:lstStyle/>
          <a:p>
            <a:pPr algn="ctr"/>
            <a:r>
              <a:rPr lang="en-US" sz="1600" dirty="0"/>
              <a:t>USD account of Originator</a:t>
            </a:r>
          </a:p>
        </p:txBody>
      </p:sp>
      <p:cxnSp>
        <p:nvCxnSpPr>
          <p:cNvPr id="19" name="Straight Arrow Connector 18"/>
          <p:cNvCxnSpPr/>
          <p:nvPr/>
        </p:nvCxnSpPr>
        <p:spPr>
          <a:xfrm rot="5400000" flipH="1" flipV="1">
            <a:off x="2170907" y="5218906"/>
            <a:ext cx="53340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rot="16200000" flipH="1">
            <a:off x="6286500" y="5143500"/>
            <a:ext cx="533400" cy="0"/>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6553200" y="3200400"/>
            <a:ext cx="0" cy="914400"/>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4191000" y="2831068"/>
            <a:ext cx="228600" cy="369332"/>
          </a:xfrm>
          <a:prstGeom prst="rect">
            <a:avLst/>
          </a:prstGeom>
          <a:solidFill>
            <a:schemeClr val="bg1"/>
          </a:solidFill>
        </p:spPr>
        <p:txBody>
          <a:bodyPr wrap="square" rtlCol="0">
            <a:spAutoFit/>
          </a:bodyPr>
          <a:lstStyle/>
          <a:p>
            <a:endParaRPr lang="en-US" dirty="0"/>
          </a:p>
        </p:txBody>
      </p:sp>
      <p:pic>
        <p:nvPicPr>
          <p:cNvPr id="23" name="Picture 2" descr="ODFI.jpg"/>
          <p:cNvPicPr>
            <a:picLocks noChangeAspect="1"/>
          </p:cNvPicPr>
          <p:nvPr/>
        </p:nvPicPr>
        <p:blipFill>
          <a:blip r:embed="rId2" cstate="print"/>
          <a:srcRect/>
          <a:stretch>
            <a:fillRect/>
          </a:stretch>
        </p:blipFill>
        <p:spPr bwMode="auto">
          <a:xfrm>
            <a:off x="4038600" y="3302913"/>
            <a:ext cx="973138" cy="592138"/>
          </a:xfrm>
          <a:prstGeom prst="rect">
            <a:avLst/>
          </a:prstGeom>
          <a:noFill/>
          <a:ln w="9525">
            <a:noFill/>
            <a:miter lim="800000"/>
            <a:headEnd/>
            <a:tailEnd/>
          </a:ln>
        </p:spPr>
      </p:pic>
      <p:sp>
        <p:nvSpPr>
          <p:cNvPr id="24" name="TextBox 23"/>
          <p:cNvSpPr txBox="1"/>
          <p:nvPr/>
        </p:nvSpPr>
        <p:spPr>
          <a:xfrm>
            <a:off x="3841899" y="3885003"/>
            <a:ext cx="1447800" cy="600164"/>
          </a:xfrm>
          <a:prstGeom prst="rect">
            <a:avLst/>
          </a:prstGeom>
          <a:solidFill>
            <a:schemeClr val="bg1"/>
          </a:solidFill>
        </p:spPr>
        <p:txBody>
          <a:bodyPr wrap="square">
            <a:spAutoFit/>
          </a:bodyPr>
          <a:lstStyle/>
          <a:p>
            <a:pPr algn="ctr">
              <a:defRPr/>
            </a:pPr>
            <a:r>
              <a:rPr lang="en-US" sz="1100" b="1" dirty="0" smtClean="0">
                <a:solidFill>
                  <a:schemeClr val="bg1">
                    <a:lumMod val="50000"/>
                  </a:schemeClr>
                </a:solidFill>
                <a:latin typeface="+mj-lt"/>
              </a:rPr>
              <a:t>USODFI’s  Foreign Correspondent</a:t>
            </a:r>
            <a:endParaRPr lang="en-US" sz="1100" b="1" dirty="0">
              <a:solidFill>
                <a:schemeClr val="bg1">
                  <a:lumMod val="50000"/>
                </a:schemeClr>
              </a:solidFill>
              <a:latin typeface="+mj-lt"/>
            </a:endParaRPr>
          </a:p>
          <a:p>
            <a:pPr algn="ctr">
              <a:defRPr/>
            </a:pPr>
            <a:endParaRPr lang="en-US" sz="1100" b="1" dirty="0">
              <a:solidFill>
                <a:schemeClr val="bg1">
                  <a:lumMod val="50000"/>
                </a:schemeClr>
              </a:solidFill>
              <a:latin typeface="+mj-lt"/>
            </a:endParaRPr>
          </a:p>
        </p:txBody>
      </p:sp>
      <p:cxnSp>
        <p:nvCxnSpPr>
          <p:cNvPr id="25" name="Straight Arrow Connector 24"/>
          <p:cNvCxnSpPr>
            <a:stCxn id="23" idx="3"/>
          </p:cNvCxnSpPr>
          <p:nvPr/>
        </p:nvCxnSpPr>
        <p:spPr>
          <a:xfrm flipV="1">
            <a:off x="5011738" y="2971800"/>
            <a:ext cx="1084262" cy="627182"/>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sp>
        <p:nvSpPr>
          <p:cNvPr id="26" name="Line Callout 1 25"/>
          <p:cNvSpPr/>
          <p:nvPr/>
        </p:nvSpPr>
        <p:spPr>
          <a:xfrm>
            <a:off x="4724400" y="4495800"/>
            <a:ext cx="685800" cy="315433"/>
          </a:xfrm>
          <a:prstGeom prst="borderCallout1">
            <a:avLst>
              <a:gd name="adj1" fmla="val -2089"/>
              <a:gd name="adj2" fmla="val -590"/>
              <a:gd name="adj3" fmla="val -29867"/>
              <a:gd name="adj4" fmla="val -12738"/>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r>
              <a:rPr lang="en-US" sz="1600" dirty="0" smtClean="0"/>
              <a:t>FX</a:t>
            </a:r>
            <a:r>
              <a:rPr lang="en-US" dirty="0" smtClean="0"/>
              <a:t> </a:t>
            </a:r>
          </a:p>
        </p:txBody>
      </p:sp>
      <p:sp>
        <p:nvSpPr>
          <p:cNvPr id="27" name="Rectangle 26"/>
          <p:cNvSpPr/>
          <p:nvPr/>
        </p:nvSpPr>
        <p:spPr>
          <a:xfrm>
            <a:off x="4114800" y="3439633"/>
            <a:ext cx="3048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flipV="1">
            <a:off x="2743200" y="4114800"/>
            <a:ext cx="1084262" cy="524669"/>
          </a:xfrm>
          <a:prstGeom prst="straightConnector1">
            <a:avLst/>
          </a:prstGeom>
          <a:ln>
            <a:solidFill>
              <a:srgbClr val="00B050"/>
            </a:solidFill>
            <a:prstDash val="dash"/>
            <a:tailEnd type="arrow"/>
          </a:ln>
        </p:spPr>
        <p:style>
          <a:lnRef idx="1">
            <a:schemeClr val="dk1"/>
          </a:lnRef>
          <a:fillRef idx="0">
            <a:schemeClr val="dk1"/>
          </a:fillRef>
          <a:effectRef idx="0">
            <a:schemeClr val="dk1"/>
          </a:effectRef>
          <a:fontRef idx="minor">
            <a:schemeClr val="tx1"/>
          </a:fontRef>
        </p:style>
      </p:cxnSp>
      <p:pic>
        <p:nvPicPr>
          <p:cNvPr id="29" name="Picture 3" descr="C:\Users\f1jfm45\AppData\Local\Microsoft\Windows\Temporary Internet Files\Content.IE5\8NTB2S3Z\MC900014785[1].wmf"/>
          <p:cNvPicPr>
            <a:picLocks noChangeAspect="1" noChangeArrowheads="1"/>
          </p:cNvPicPr>
          <p:nvPr/>
        </p:nvPicPr>
        <p:blipFill>
          <a:blip r:embed="rId7" cstate="print"/>
          <a:srcRect/>
          <a:stretch>
            <a:fillRect/>
          </a:stretch>
        </p:blipFill>
        <p:spPr bwMode="auto">
          <a:xfrm>
            <a:off x="3200400" y="4343400"/>
            <a:ext cx="713227" cy="420929"/>
          </a:xfrm>
          <a:prstGeom prst="rect">
            <a:avLst/>
          </a:prstGeom>
          <a:noFill/>
        </p:spPr>
      </p:pic>
      <p:grpSp>
        <p:nvGrpSpPr>
          <p:cNvPr id="30" name="Group 14"/>
          <p:cNvGrpSpPr>
            <a:grpSpLocks/>
          </p:cNvGrpSpPr>
          <p:nvPr/>
        </p:nvGrpSpPr>
        <p:grpSpPr bwMode="auto">
          <a:xfrm>
            <a:off x="3810000" y="1752600"/>
            <a:ext cx="839787" cy="792163"/>
            <a:chOff x="71741" y="5257948"/>
            <a:chExt cx="839462" cy="792472"/>
          </a:xfrm>
        </p:grpSpPr>
        <p:pic>
          <p:nvPicPr>
            <p:cNvPr id="31" name="Picture 6" descr="c:\Program Files\Microsoft Office\Media\CntCD1\ClipArt1\j0174149.wmf"/>
            <p:cNvPicPr>
              <a:picLocks noChangeAspect="1" noChangeArrowheads="1"/>
            </p:cNvPicPr>
            <p:nvPr/>
          </p:nvPicPr>
          <p:blipFill>
            <a:blip r:embed="rId5" cstate="print"/>
            <a:srcRect/>
            <a:stretch>
              <a:fillRect/>
            </a:stretch>
          </p:blipFill>
          <p:spPr bwMode="auto">
            <a:xfrm>
              <a:off x="71741" y="5257948"/>
              <a:ext cx="839462" cy="792472"/>
            </a:xfrm>
            <a:prstGeom prst="rect">
              <a:avLst/>
            </a:prstGeom>
            <a:noFill/>
            <a:ln w="9525">
              <a:noFill/>
              <a:miter lim="800000"/>
              <a:headEnd/>
              <a:tailEnd/>
            </a:ln>
          </p:spPr>
        </p:pic>
        <p:sp>
          <p:nvSpPr>
            <p:cNvPr id="32" name="TextBox 13"/>
            <p:cNvSpPr txBox="1">
              <a:spLocks noChangeArrowheads="1"/>
            </p:cNvSpPr>
            <p:nvPr/>
          </p:nvSpPr>
          <p:spPr bwMode="auto">
            <a:xfrm>
              <a:off x="147912" y="5410408"/>
              <a:ext cx="533400" cy="338686"/>
            </a:xfrm>
            <a:prstGeom prst="rect">
              <a:avLst/>
            </a:prstGeom>
            <a:noFill/>
            <a:ln w="9525">
              <a:noFill/>
              <a:miter lim="800000"/>
              <a:headEnd/>
              <a:tailEnd/>
            </a:ln>
          </p:spPr>
          <p:txBody>
            <a:bodyPr>
              <a:spAutoFit/>
            </a:bodyPr>
            <a:lstStyle/>
            <a:p>
              <a:r>
                <a:rPr lang="en-US" sz="1600" dirty="0">
                  <a:cs typeface="Arial" charset="0"/>
                </a:rPr>
                <a:t>IAT</a:t>
              </a:r>
            </a:p>
          </p:txBody>
        </p:sp>
      </p:grpSp>
      <p:sp>
        <p:nvSpPr>
          <p:cNvPr id="33" name="TextBox 13"/>
          <p:cNvSpPr txBox="1">
            <a:spLocks noChangeArrowheads="1"/>
          </p:cNvSpPr>
          <p:nvPr/>
        </p:nvSpPr>
        <p:spPr bwMode="auto">
          <a:xfrm>
            <a:off x="838200" y="3429000"/>
            <a:ext cx="609599" cy="338554"/>
          </a:xfrm>
          <a:prstGeom prst="rect">
            <a:avLst/>
          </a:prstGeom>
          <a:noFill/>
          <a:ln w="9525">
            <a:noFill/>
            <a:miter lim="800000"/>
            <a:headEnd/>
            <a:tailEnd/>
          </a:ln>
        </p:spPr>
        <p:txBody>
          <a:bodyPr wrap="square">
            <a:spAutoFit/>
          </a:bodyPr>
          <a:lstStyle/>
          <a:p>
            <a:r>
              <a:rPr lang="en-US" sz="1600" dirty="0" smtClean="0">
                <a:cs typeface="Arial" charset="0"/>
              </a:rPr>
              <a:t>  $0</a:t>
            </a:r>
            <a:endParaRPr lang="en-US" sz="1600" dirty="0">
              <a:cs typeface="Arial" charset="0"/>
            </a:endParaRPr>
          </a:p>
        </p:txBody>
      </p:sp>
      <p:sp>
        <p:nvSpPr>
          <p:cNvPr id="34" name="TextBox 13"/>
          <p:cNvSpPr txBox="1">
            <a:spLocks noChangeArrowheads="1"/>
          </p:cNvSpPr>
          <p:nvPr/>
        </p:nvSpPr>
        <p:spPr bwMode="auto">
          <a:xfrm>
            <a:off x="3429000" y="1905000"/>
            <a:ext cx="609599" cy="338554"/>
          </a:xfrm>
          <a:prstGeom prst="rect">
            <a:avLst/>
          </a:prstGeom>
          <a:noFill/>
          <a:ln w="9525">
            <a:noFill/>
            <a:miter lim="800000"/>
            <a:headEnd/>
            <a:tailEnd/>
          </a:ln>
        </p:spPr>
        <p:txBody>
          <a:bodyPr wrap="square">
            <a:spAutoFit/>
          </a:bodyPr>
          <a:lstStyle/>
          <a:p>
            <a:r>
              <a:rPr lang="en-US" sz="1600" dirty="0" smtClean="0">
                <a:cs typeface="Arial" charset="0"/>
              </a:rPr>
              <a:t>  $0</a:t>
            </a:r>
            <a:endParaRPr lang="en-US" sz="1600" dirty="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Posture</a:t>
            </a:r>
            <a:endParaRPr lang="en-US" dirty="0"/>
          </a:p>
        </p:txBody>
      </p:sp>
      <p:sp>
        <p:nvSpPr>
          <p:cNvPr id="5" name="TextBox 4"/>
          <p:cNvSpPr txBox="1"/>
          <p:nvPr/>
        </p:nvSpPr>
        <p:spPr>
          <a:xfrm>
            <a:off x="533400" y="5181600"/>
            <a:ext cx="7010400" cy="400110"/>
          </a:xfrm>
          <a:prstGeom prst="rect">
            <a:avLst/>
          </a:prstGeom>
          <a:noFill/>
        </p:spPr>
        <p:txBody>
          <a:bodyPr wrap="square" rtlCol="0">
            <a:spAutoFit/>
          </a:bodyPr>
          <a:lstStyle/>
          <a:p>
            <a:r>
              <a:rPr lang="en-US" sz="1400" baseline="30000" dirty="0" smtClean="0">
                <a:solidFill>
                  <a:schemeClr val="dk1"/>
                </a:solidFill>
                <a:latin typeface="+mn-lt"/>
                <a:sym typeface="Wingdings"/>
              </a:rPr>
              <a:t> </a:t>
            </a:r>
          </a:p>
          <a:p>
            <a:r>
              <a:rPr lang="en-US" sz="1600" baseline="30000" dirty="0" smtClean="0">
                <a:solidFill>
                  <a:schemeClr val="dk1"/>
                </a:solidFill>
                <a:latin typeface="+mn-lt"/>
                <a:sym typeface="Wingdings"/>
              </a:rPr>
              <a:t>†Exact date of availability is unable to be disclosed for 16 of the 18,000+ bank branches in Canada.  </a:t>
            </a:r>
          </a:p>
        </p:txBody>
      </p:sp>
      <p:pic>
        <p:nvPicPr>
          <p:cNvPr id="7" name="Content Placeholder 6" descr="Disclosures.png"/>
          <p:cNvPicPr>
            <a:picLocks noGrp="1" noChangeAspect="1"/>
          </p:cNvPicPr>
          <p:nvPr>
            <p:ph idx="1"/>
          </p:nvPr>
        </p:nvPicPr>
        <p:blipFill>
          <a:blip r:embed="rId3"/>
          <a:stretch>
            <a:fillRect/>
          </a:stretch>
        </p:blipFill>
        <p:spPr>
          <a:xfrm>
            <a:off x="533400" y="1447800"/>
            <a:ext cx="7844904" cy="3559770"/>
          </a:xfrm>
        </p:spPr>
      </p:pic>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14621</TotalTime>
  <Words>484</Words>
  <Application>Microsoft Office PowerPoint</Application>
  <PresentationFormat>On-screen Show (4:3)</PresentationFormat>
  <Paragraphs>109</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vt:lpstr>
      <vt:lpstr>Road to Compliance</vt:lpstr>
      <vt:lpstr>The Really Big Disclaimer</vt:lpstr>
      <vt:lpstr>FedGlobal – Overview</vt:lpstr>
      <vt:lpstr>FedGlobal – Service Options</vt:lpstr>
      <vt:lpstr>FedGlobal – Counterparty Relationships </vt:lpstr>
      <vt:lpstr>Settlement – FF &amp; FV</vt:lpstr>
      <vt:lpstr>Settlement: F3X</vt:lpstr>
      <vt:lpstr>Compliance Posture</vt:lpstr>
    </vt:vector>
  </TitlesOfParts>
  <Company>Federal Reserve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Azba Habib</dc:creator>
  <cp:lastModifiedBy>F1axh10</cp:lastModifiedBy>
  <cp:revision>1022</cp:revision>
  <dcterms:modified xsi:type="dcterms:W3CDTF">2012-09-04T16:16:27Z</dcterms:modified>
</cp:coreProperties>
</file>