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315" r:id="rId3"/>
    <p:sldId id="316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CC00"/>
    <a:srgbClr val="00D000"/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5" autoAdjust="0"/>
    <p:restoredTop sz="94660"/>
  </p:normalViewPr>
  <p:slideViewPr>
    <p:cSldViewPr>
      <p:cViewPr>
        <p:scale>
          <a:sx n="75" d="100"/>
          <a:sy n="75" d="100"/>
        </p:scale>
        <p:origin x="-1176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E16EC4-0E06-48D4-8E52-7F3A4EA8B91B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456C1A-920F-496E-B0A8-6132AC852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4C3F95-235A-4037-8580-ECB6653B175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imes of money PPT template 10 Aug 11 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BFFA-4572-43A3-AE3F-15571CE56276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1A7D-2345-4520-8FA3-60177D8CF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7E9E6-D1E2-41DA-951E-848FA8C1E74D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B90A-B1D0-44C8-9F86-DC8B39591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621D-C179-4F37-9226-828F08AECFDE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A8338-25F7-488C-8BA7-9C4AE7043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4CD3-4E07-48E2-A5A1-461AA89F2C25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C9E01-FADB-4FEB-8835-118EA9E23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5BE7E-93D7-4A49-B6B2-91BEDE31EFE8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FEDB-224D-44F3-B608-CA671D300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450C-B164-4B8E-939B-195FC86ABE91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D6252-FD19-409D-B7F6-E607D5009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A14C6-7EE0-4F72-A242-F68AFB207B59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8975-E9BA-4E6E-A2DB-CF0164D1D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1523-95C1-46C2-9E29-3739427F7BA9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F8F8-AC63-4189-BB0D-7D88069B3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05D4-3765-4FA7-AE8F-24A2E59E3E25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0188-D8F1-4539-B0EC-712742DDC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5681-F21E-4788-9A17-3F25ACEBD96E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9569C-3C17-4F79-B21D-CBA985802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0D94B-44A2-481B-ABB3-1D8B0CDE3EC3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C621-A0DB-4C5E-B2E8-59B48866E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A8982-893F-4A1D-AF73-939922193020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0E08B-48DB-48C6-B589-E3FFFCC6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F78543-EF96-4BDE-8E25-D310EB645307}" type="datetimeFigureOut">
              <a:rPr lang="en-US"/>
              <a:pPr>
                <a:defRPr/>
              </a:pPr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69BD48-A8E0-4A68-8F0B-C50CAB899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 descr="E:\Logos\TOM logo\TOM Logo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2800" y="228600"/>
            <a:ext cx="173196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4" descr="E:\presentations\New Corporate presentation\CorporatePPT_TopBand.jpg"/>
          <p:cNvPicPr>
            <a:picLocks noChangeAspect="1" noChangeArrowheads="1"/>
          </p:cNvPicPr>
          <p:nvPr userDrawn="1"/>
        </p:nvPicPr>
        <p:blipFill>
          <a:blip r:embed="rId16" cstate="print"/>
          <a:srcRect t="50299" r="20905"/>
          <a:stretch>
            <a:fillRect/>
          </a:stretch>
        </p:blipFill>
        <p:spPr bwMode="auto">
          <a:xfrm>
            <a:off x="0" y="139700"/>
            <a:ext cx="2286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5" descr="E:\presentations\New Corporate presentation\CorporatePPT_BottomGlobeBand.jpg"/>
          <p:cNvPicPr>
            <a:picLocks noChangeAspect="1" noChangeArrowheads="1"/>
          </p:cNvPicPr>
          <p:nvPr userDrawn="1"/>
        </p:nvPicPr>
        <p:blipFill>
          <a:blip r:embed="rId17" cstate="print"/>
          <a:srcRect b="9958"/>
          <a:stretch>
            <a:fillRect/>
          </a:stretch>
        </p:blipFill>
        <p:spPr bwMode="auto">
          <a:xfrm>
            <a:off x="0" y="5480050"/>
            <a:ext cx="91440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6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imes of money PPT template 10 Aug 11 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541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Remit2India.com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5410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Avijit Nanda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President, TimesofMoney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 Box 22"/>
          <p:cNvSpPr txBox="1">
            <a:spLocks noChangeArrowheads="1"/>
          </p:cNvSpPr>
          <p:nvPr/>
        </p:nvSpPr>
        <p:spPr bwMode="auto">
          <a:xfrm>
            <a:off x="17463" y="1371600"/>
            <a:ext cx="9191625" cy="4267200"/>
          </a:xfrm>
          <a:prstGeom prst="rect">
            <a:avLst/>
          </a:prstGeom>
          <a:solidFill>
            <a:schemeClr val="accent2">
              <a:lumMod val="20000"/>
              <a:lumOff val="80000"/>
              <a:alpha val="21176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ctr"/>
          </a:lstStyle>
          <a:p>
            <a:pPr>
              <a:lnSpc>
                <a:spcPct val="150000"/>
              </a:lnSpc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076450" y="2428875"/>
            <a:ext cx="1333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 anchor="t"/>
          <a:lstStyle/>
          <a:p>
            <a:pPr eaLnBrk="1" hangingPunct="1"/>
            <a:r>
              <a:rPr lang="en-US" sz="3200" smtClean="0">
                <a:solidFill>
                  <a:srgbClr val="008000"/>
                </a:solidFill>
              </a:rPr>
              <a:t>Remit2India - Ecosystem</a:t>
            </a:r>
            <a:endParaRPr lang="en-US" sz="2800" smtClean="0">
              <a:solidFill>
                <a:srgbClr val="008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4043" y="2159839"/>
            <a:ext cx="351907" cy="4337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4226" y="2100779"/>
            <a:ext cx="506589" cy="50658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129088" y="3414713"/>
            <a:ext cx="1522412" cy="222408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b="1" u="sng" dirty="0"/>
              <a:t>Remit2india</a:t>
            </a:r>
          </a:p>
          <a:p>
            <a:pPr algn="ctr">
              <a:defRPr/>
            </a:pPr>
            <a:endParaRPr lang="en-US" sz="1400" b="1" dirty="0"/>
          </a:p>
          <a:p>
            <a:pPr algn="ctr">
              <a:defRPr/>
            </a:pPr>
            <a:r>
              <a:rPr lang="en-US" sz="1400" b="1" dirty="0"/>
              <a:t>Product</a:t>
            </a:r>
          </a:p>
          <a:p>
            <a:pPr algn="ctr">
              <a:defRPr/>
            </a:pPr>
            <a:r>
              <a:rPr lang="en-US" sz="1400" b="1" dirty="0"/>
              <a:t>interface</a:t>
            </a:r>
          </a:p>
          <a:p>
            <a:pPr algn="ctr">
              <a:defRPr/>
            </a:pPr>
            <a:endParaRPr lang="en-US" sz="1400" b="1" dirty="0"/>
          </a:p>
          <a:p>
            <a:pPr algn="ctr">
              <a:defRPr/>
            </a:pPr>
            <a:r>
              <a:rPr lang="en-US" sz="1400" b="1" dirty="0"/>
              <a:t>Operations</a:t>
            </a:r>
          </a:p>
          <a:p>
            <a:pPr algn="ctr">
              <a:defRPr/>
            </a:pPr>
            <a:endParaRPr lang="en-US" sz="1400" b="1" dirty="0"/>
          </a:p>
          <a:p>
            <a:pPr algn="ctr">
              <a:defRPr/>
            </a:pPr>
            <a:r>
              <a:rPr lang="en-US" sz="1400" b="1" dirty="0"/>
              <a:t>Compliance</a:t>
            </a:r>
          </a:p>
          <a:p>
            <a:pPr algn="ctr">
              <a:defRPr/>
            </a:pPr>
            <a:endParaRPr lang="en-US" sz="1400" b="1" dirty="0"/>
          </a:p>
          <a:p>
            <a:pPr algn="ctr">
              <a:defRPr/>
            </a:pPr>
            <a:r>
              <a:rPr lang="en-US" sz="1400" b="1" dirty="0"/>
              <a:t>Customer Service</a:t>
            </a:r>
          </a:p>
          <a:p>
            <a:pPr algn="ctr">
              <a:defRPr/>
            </a:pPr>
            <a:endParaRPr lang="en-US" sz="1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3028010"/>
            <a:ext cx="550508" cy="5780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576" y="2057876"/>
            <a:ext cx="518977" cy="518977"/>
          </a:xfrm>
          <a:prstGeom prst="rect">
            <a:avLst/>
          </a:prstGeom>
        </p:spPr>
      </p:pic>
      <p:sp>
        <p:nvSpPr>
          <p:cNvPr id="4106" name="TextBox 21"/>
          <p:cNvSpPr txBox="1">
            <a:spLocks noChangeArrowheads="1"/>
          </p:cNvSpPr>
          <p:nvPr/>
        </p:nvSpPr>
        <p:spPr bwMode="auto">
          <a:xfrm>
            <a:off x="-455613" y="2557463"/>
            <a:ext cx="175260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Internet</a:t>
            </a:r>
          </a:p>
        </p:txBody>
      </p:sp>
      <p:sp>
        <p:nvSpPr>
          <p:cNvPr id="4107" name="TextBox 22"/>
          <p:cNvSpPr txBox="1">
            <a:spLocks noChangeArrowheads="1"/>
          </p:cNvSpPr>
          <p:nvPr/>
        </p:nvSpPr>
        <p:spPr bwMode="auto">
          <a:xfrm>
            <a:off x="-493713" y="3548063"/>
            <a:ext cx="175260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Mobile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951" y="2248071"/>
            <a:ext cx="769612" cy="99141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1000" y="2017264"/>
            <a:ext cx="445255" cy="22992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3040" y="3326789"/>
            <a:ext cx="491510" cy="330811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696913" y="2197100"/>
            <a:ext cx="446087" cy="239713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7D7D">
                      <a:tint val="66000"/>
                      <a:satMod val="160000"/>
                    </a:srgbClr>
                  </a:gs>
                  <a:gs pos="50000">
                    <a:srgbClr val="FF7D7D">
                      <a:tint val="44500"/>
                      <a:satMod val="160000"/>
                    </a:srgbClr>
                  </a:gs>
                  <a:gs pos="100000">
                    <a:srgbClr val="FF7D7D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663575" y="3233738"/>
            <a:ext cx="446088" cy="23971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7D7D">
                      <a:tint val="66000"/>
                      <a:satMod val="160000"/>
                    </a:srgbClr>
                  </a:gs>
                  <a:gs pos="50000">
                    <a:srgbClr val="FF7D7D">
                      <a:tint val="44500"/>
                      <a:satMod val="160000"/>
                    </a:srgbClr>
                  </a:gs>
                  <a:gs pos="100000">
                    <a:srgbClr val="FF7D7D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13" name="TextBox 8"/>
          <p:cNvSpPr txBox="1">
            <a:spLocks noChangeArrowheads="1"/>
          </p:cNvSpPr>
          <p:nvPr/>
        </p:nvSpPr>
        <p:spPr bwMode="auto">
          <a:xfrm rot="-5400000">
            <a:off x="213519" y="2750344"/>
            <a:ext cx="2343150" cy="338138"/>
          </a:xfrm>
          <a:prstGeom prst="rect">
            <a:avLst/>
          </a:prstGeom>
          <a:solidFill>
            <a:srgbClr val="FF7D7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ACCESS CHANNELS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2149" y="2678292"/>
            <a:ext cx="351907" cy="43374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2150" y="3211497"/>
            <a:ext cx="351907" cy="433746"/>
          </a:xfrm>
          <a:prstGeom prst="rect">
            <a:avLst/>
          </a:prstGeom>
        </p:spPr>
      </p:pic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4281488" y="1579563"/>
            <a:ext cx="1143000" cy="581025"/>
          </a:xfrm>
          <a:prstGeom prst="rect">
            <a:avLst/>
          </a:prstGeom>
          <a:solidFill>
            <a:srgbClr val="FF0000">
              <a:alpha val="21176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ctr"/>
          </a:lstStyle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</a:rPr>
              <a:t>Sponsor 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4117" name="TextBox 45"/>
          <p:cNvSpPr txBox="1">
            <a:spLocks noChangeArrowheads="1"/>
          </p:cNvSpPr>
          <p:nvPr/>
        </p:nvSpPr>
        <p:spPr bwMode="auto">
          <a:xfrm>
            <a:off x="7466013" y="2317750"/>
            <a:ext cx="1752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Demand Draft</a:t>
            </a:r>
          </a:p>
        </p:txBody>
      </p:sp>
      <p:sp>
        <p:nvSpPr>
          <p:cNvPr id="4118" name="TextBox 46"/>
          <p:cNvSpPr txBox="1">
            <a:spLocks noChangeArrowheads="1"/>
          </p:cNvSpPr>
          <p:nvPr/>
        </p:nvSpPr>
        <p:spPr bwMode="auto">
          <a:xfrm>
            <a:off x="7424738" y="3641725"/>
            <a:ext cx="1752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Stored Value Card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6608" y="2599398"/>
            <a:ext cx="407390" cy="524802"/>
          </a:xfrm>
          <a:prstGeom prst="rect">
            <a:avLst/>
          </a:prstGeom>
        </p:spPr>
      </p:pic>
      <p:sp>
        <p:nvSpPr>
          <p:cNvPr id="4120" name="TextBox 48"/>
          <p:cNvSpPr txBox="1">
            <a:spLocks noChangeArrowheads="1"/>
          </p:cNvSpPr>
          <p:nvPr/>
        </p:nvSpPr>
        <p:spPr bwMode="auto">
          <a:xfrm>
            <a:off x="7432675" y="3036888"/>
            <a:ext cx="1752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Direct Bank Debit</a:t>
            </a:r>
          </a:p>
        </p:txBody>
      </p:sp>
      <p:sp>
        <p:nvSpPr>
          <p:cNvPr id="4121" name="TextBox 49"/>
          <p:cNvSpPr txBox="1">
            <a:spLocks noChangeArrowheads="1"/>
          </p:cNvSpPr>
          <p:nvPr/>
        </p:nvSpPr>
        <p:spPr bwMode="auto">
          <a:xfrm rot="-5400000">
            <a:off x="5487194" y="2809081"/>
            <a:ext cx="2343150" cy="338138"/>
          </a:xfrm>
          <a:prstGeom prst="rect">
            <a:avLst/>
          </a:prstGeom>
          <a:solidFill>
            <a:srgbClr val="FF7D7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DISBURSEMENT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2222500" y="2235200"/>
            <a:ext cx="1651000" cy="387350"/>
          </a:xfrm>
          <a:prstGeom prst="rect">
            <a:avLst/>
          </a:prstGeom>
          <a:solidFill>
            <a:schemeClr val="accent2">
              <a:lumMod val="20000"/>
              <a:lumOff val="80000"/>
              <a:alpha val="21176"/>
            </a:schemeClr>
          </a:solidFill>
          <a:ln w="3175">
            <a:solidFill>
              <a:srgbClr val="FF7D7D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ctr"/>
          </a:lstStyle>
          <a:p>
            <a:pPr>
              <a:lnSpc>
                <a:spcPct val="15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Direct Debit (e.g. ACH)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2233613" y="2755900"/>
            <a:ext cx="1651000" cy="323850"/>
          </a:xfrm>
          <a:prstGeom prst="rect">
            <a:avLst/>
          </a:prstGeom>
          <a:solidFill>
            <a:schemeClr val="accent2">
              <a:lumMod val="20000"/>
              <a:lumOff val="80000"/>
              <a:alpha val="21176"/>
            </a:schemeClr>
          </a:solidFill>
          <a:ln w="3175">
            <a:solidFill>
              <a:srgbClr val="FF7D7D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ctr"/>
          </a:lstStyle>
          <a:p>
            <a:pPr>
              <a:lnSpc>
                <a:spcPct val="15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Wire Check</a:t>
            </a: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2235200" y="3221038"/>
            <a:ext cx="1651000" cy="387350"/>
          </a:xfrm>
          <a:prstGeom prst="rect">
            <a:avLst/>
          </a:prstGeom>
          <a:solidFill>
            <a:schemeClr val="accent2">
              <a:lumMod val="20000"/>
              <a:lumOff val="80000"/>
              <a:alpha val="21176"/>
            </a:schemeClr>
          </a:solidFill>
          <a:ln w="3175">
            <a:solidFill>
              <a:srgbClr val="FF7D7D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ctr"/>
          </a:lstStyle>
          <a:p>
            <a:pPr>
              <a:lnSpc>
                <a:spcPct val="150000"/>
              </a:lnSpc>
              <a:defRPr/>
            </a:pPr>
            <a:r>
              <a:rPr lang="en-US" sz="1200" dirty="0">
                <a:solidFill>
                  <a:schemeClr val="tx1"/>
                </a:solidFill>
              </a:rPr>
              <a:t>Bank Transfer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3873500" y="2433638"/>
            <a:ext cx="15398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886200" y="3424238"/>
            <a:ext cx="152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038600" y="2424113"/>
            <a:ext cx="0" cy="998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1" idx="3"/>
          </p:cNvCxnSpPr>
          <p:nvPr/>
        </p:nvCxnSpPr>
        <p:spPr>
          <a:xfrm flipV="1">
            <a:off x="3884613" y="2917825"/>
            <a:ext cx="45878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087563" y="2900363"/>
            <a:ext cx="1333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082800" y="3427413"/>
            <a:ext cx="133350" cy="15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6948488" y="2228850"/>
            <a:ext cx="446087" cy="239713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7D7D">
                      <a:tint val="66000"/>
                      <a:satMod val="160000"/>
                    </a:srgbClr>
                  </a:gs>
                  <a:gs pos="50000">
                    <a:srgbClr val="FF7D7D">
                      <a:tint val="44500"/>
                      <a:satMod val="160000"/>
                    </a:srgbClr>
                  </a:gs>
                  <a:gs pos="100000">
                    <a:srgbClr val="FF7D7D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3" name="Right Arrow 72"/>
          <p:cNvSpPr/>
          <p:nvPr/>
        </p:nvSpPr>
        <p:spPr>
          <a:xfrm>
            <a:off x="6915150" y="2817813"/>
            <a:ext cx="446088" cy="23971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7D7D">
                      <a:tint val="66000"/>
                      <a:satMod val="160000"/>
                    </a:srgbClr>
                  </a:gs>
                  <a:gs pos="50000">
                    <a:srgbClr val="FF7D7D">
                      <a:tint val="44500"/>
                      <a:satMod val="160000"/>
                    </a:srgbClr>
                  </a:gs>
                  <a:gs pos="100000">
                    <a:srgbClr val="FF7D7D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4" name="Right Arrow 73"/>
          <p:cNvSpPr/>
          <p:nvPr/>
        </p:nvSpPr>
        <p:spPr>
          <a:xfrm>
            <a:off x="6965950" y="3459163"/>
            <a:ext cx="447675" cy="23971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7D7D">
                      <a:tint val="66000"/>
                      <a:satMod val="160000"/>
                    </a:srgbClr>
                  </a:gs>
                  <a:gs pos="50000">
                    <a:srgbClr val="FF7D7D">
                      <a:tint val="44500"/>
                      <a:satMod val="160000"/>
                    </a:srgbClr>
                  </a:gs>
                  <a:gs pos="100000">
                    <a:srgbClr val="FF7D7D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4211" y="2617611"/>
            <a:ext cx="506589" cy="506589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4210" y="3129099"/>
            <a:ext cx="506589" cy="506589"/>
          </a:xfrm>
          <a:prstGeom prst="rect">
            <a:avLst/>
          </a:prstGeom>
        </p:spPr>
      </p:pic>
      <p:cxnSp>
        <p:nvCxnSpPr>
          <p:cNvPr id="77" name="Straight Connector 76"/>
          <p:cNvCxnSpPr/>
          <p:nvPr/>
        </p:nvCxnSpPr>
        <p:spPr>
          <a:xfrm>
            <a:off x="5800725" y="2401888"/>
            <a:ext cx="1588" cy="10001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797550" y="2413000"/>
            <a:ext cx="152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803900" y="3408363"/>
            <a:ext cx="152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562600" y="2901950"/>
            <a:ext cx="381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9" name="Isosceles Triangle 88"/>
          <p:cNvSpPr/>
          <p:nvPr/>
        </p:nvSpPr>
        <p:spPr>
          <a:xfrm>
            <a:off x="4522788" y="2317750"/>
            <a:ext cx="685800" cy="26035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50000"/>
              </a:lnSpc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pic>
        <p:nvPicPr>
          <p:cNvPr id="4141" name="Picture 1043" descr="file:///C:/Documents%20and%20Settings/achals/Desktop/TOM%20-%20Dec%2029%20Corporate%20PPT/r2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" y="5791200"/>
            <a:ext cx="1295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338138"/>
            <a:ext cx="8229600" cy="1143000"/>
          </a:xfrm>
        </p:spPr>
        <p:txBody>
          <a:bodyPr anchor="t"/>
          <a:lstStyle/>
          <a:p>
            <a:pPr eaLnBrk="1" hangingPunct="1"/>
            <a:r>
              <a:rPr lang="en-US" sz="3200" smtClean="0">
                <a:solidFill>
                  <a:srgbClr val="008000"/>
                </a:solidFill>
              </a:rPr>
              <a:t>Customer Lifecycle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5363"/>
            <a:ext cx="74676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45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Remit2India - Ecosystem</vt:lpstr>
      <vt:lpstr>Customer Lifecycle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Corporate Presentation</dc:title>
  <dc:creator>TOM</dc:creator>
  <cp:lastModifiedBy>F1axh10</cp:lastModifiedBy>
  <cp:revision>131</cp:revision>
  <dcterms:created xsi:type="dcterms:W3CDTF">2011-07-09T10:39:42Z</dcterms:created>
  <dcterms:modified xsi:type="dcterms:W3CDTF">2012-08-24T13:07:16Z</dcterms:modified>
</cp:coreProperties>
</file>