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4" r:id="rId1"/>
    <p:sldMasterId id="2147483702" r:id="rId2"/>
  </p:sldMasterIdLst>
  <p:notesMasterIdLst>
    <p:notesMasterId r:id="rId6"/>
  </p:notesMasterIdLst>
  <p:handoutMasterIdLst>
    <p:handoutMasterId r:id="rId7"/>
  </p:handoutMasterIdLst>
  <p:sldIdLst>
    <p:sldId id="813" r:id="rId3"/>
    <p:sldId id="775" r:id="rId4"/>
    <p:sldId id="812" r:id="rId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ller, Kevin" initials="" lastIdx="30" clrIdx="0"/>
  <p:cmAuthor id="1" name="lblunt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CBCBC"/>
    <a:srgbClr val="FFA000"/>
    <a:srgbClr val="0023A0"/>
    <a:srgbClr val="B2BDE3"/>
    <a:srgbClr val="FFE3B2"/>
    <a:srgbClr val="FFC666"/>
    <a:srgbClr val="667B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57" autoAdjust="0"/>
    <p:restoredTop sz="94807" autoAdjust="0"/>
  </p:normalViewPr>
  <p:slideViewPr>
    <p:cSldViewPr snapToGrid="0">
      <p:cViewPr>
        <p:scale>
          <a:sx n="75" d="100"/>
          <a:sy n="75" d="100"/>
        </p:scale>
        <p:origin x="-1326" y="-822"/>
      </p:cViewPr>
      <p:guideLst>
        <p:guide orient="horz" pos="2177"/>
        <p:guide orient="horz" pos="741"/>
        <p:guide pos="2880"/>
        <p:guide pos="301"/>
        <p:guide pos="5478"/>
      </p:guideLst>
    </p:cSldViewPr>
  </p:slideViewPr>
  <p:outlineViewPr>
    <p:cViewPr>
      <p:scale>
        <a:sx n="33" d="100"/>
        <a:sy n="33" d="100"/>
      </p:scale>
      <p:origin x="48" y="9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2329" cy="462120"/>
          </a:xfrm>
          <a:prstGeom prst="rect">
            <a:avLst/>
          </a:prstGeom>
        </p:spPr>
        <p:txBody>
          <a:bodyPr vert="horz" lIns="90706" tIns="45354" rIns="90706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5" y="1"/>
            <a:ext cx="3012329" cy="462120"/>
          </a:xfrm>
          <a:prstGeom prst="rect">
            <a:avLst/>
          </a:prstGeom>
        </p:spPr>
        <p:txBody>
          <a:bodyPr vert="horz" lIns="90706" tIns="45354" rIns="90706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EE1BE3-EF13-4F37-88AB-FE54C8D7379B}" type="datetimeFigureOut">
              <a:rPr lang="en-US"/>
              <a:pPr>
                <a:defRPr/>
              </a:pPr>
              <a:t>9/4/2012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12329" cy="462120"/>
          </a:xfrm>
          <a:prstGeom prst="rect">
            <a:avLst/>
          </a:prstGeom>
        </p:spPr>
        <p:txBody>
          <a:bodyPr vert="horz" lIns="90706" tIns="45354" rIns="90706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5" y="8772378"/>
            <a:ext cx="3012329" cy="462120"/>
          </a:xfrm>
          <a:prstGeom prst="rect">
            <a:avLst/>
          </a:prstGeom>
        </p:spPr>
        <p:txBody>
          <a:bodyPr vert="horz" lIns="90706" tIns="45354" rIns="90706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95059F-51DC-45A6-85DA-96EE062A9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2329" cy="462120"/>
          </a:xfrm>
          <a:prstGeom prst="rect">
            <a:avLst/>
          </a:prstGeom>
        </p:spPr>
        <p:txBody>
          <a:bodyPr vert="horz" lIns="90695" tIns="45348" rIns="90695" bIns="453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5" y="1"/>
            <a:ext cx="3012329" cy="462120"/>
          </a:xfrm>
          <a:prstGeom prst="rect">
            <a:avLst/>
          </a:prstGeom>
        </p:spPr>
        <p:txBody>
          <a:bodyPr vert="horz" lIns="90695" tIns="45348" rIns="90695" bIns="453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8A3BC9-5CC9-44E1-983F-BE01F3771359}" type="datetimeFigureOut">
              <a:rPr lang="en-US"/>
              <a:pPr>
                <a:defRPr/>
              </a:pPr>
              <a:t>9/4/2012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5" tIns="45348" rIns="90695" bIns="4534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8" y="4387769"/>
            <a:ext cx="5558801" cy="4155919"/>
          </a:xfrm>
          <a:prstGeom prst="rect">
            <a:avLst/>
          </a:prstGeom>
        </p:spPr>
        <p:txBody>
          <a:bodyPr vert="horz" lIns="90695" tIns="45348" rIns="90695" bIns="4534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12329" cy="462120"/>
          </a:xfrm>
          <a:prstGeom prst="rect">
            <a:avLst/>
          </a:prstGeom>
        </p:spPr>
        <p:txBody>
          <a:bodyPr vert="horz" lIns="90695" tIns="45348" rIns="90695" bIns="453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5" y="8772378"/>
            <a:ext cx="3012329" cy="462120"/>
          </a:xfrm>
          <a:prstGeom prst="rect">
            <a:avLst/>
          </a:prstGeom>
        </p:spPr>
        <p:txBody>
          <a:bodyPr vert="horz" lIns="90695" tIns="45348" rIns="90695" bIns="453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AAD4DD-623C-4065-B3D8-B6C33B5164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430213"/>
            <a:ext cx="5226050" cy="3919537"/>
          </a:xfrm>
          <a:ln/>
        </p:spPr>
      </p:sp>
      <p:sp>
        <p:nvSpPr>
          <p:cNvPr id="140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67" y="4542410"/>
            <a:ext cx="5331220" cy="4001984"/>
          </a:xfrm>
          <a:noFill/>
          <a:ln/>
        </p:spPr>
        <p:txBody>
          <a:bodyPr lIns="92941" tIns="45683" rIns="92941" bIns="45683"/>
          <a:lstStyle/>
          <a:p>
            <a:pPr defTabSz="92543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Wings_celebrate_2c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54413"/>
            <a:ext cx="4775200" cy="330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Wings_celebrate_2c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54413"/>
            <a:ext cx="4775200" cy="330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Wings_celebrate_2c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54413"/>
            <a:ext cx="4775200" cy="330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5" descr="VBMFINALforppttem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68288"/>
            <a:ext cx="119221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8"/>
          <p:cNvSpPr txBox="1"/>
          <p:nvPr/>
        </p:nvSpPr>
        <p:spPr>
          <a:xfrm>
            <a:off x="6478588" y="6642100"/>
            <a:ext cx="1209675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rgbClr val="0023A0"/>
                </a:solidFill>
                <a:latin typeface="Arial" pitchFamily="34" charset="0"/>
                <a:cs typeface="Arial" pitchFamily="34" charset="0"/>
              </a:rPr>
              <a:t>Visa Internal Use Only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6800" y="3886200"/>
            <a:ext cx="5130800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4100" y="1295401"/>
            <a:ext cx="5130800" cy="230505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06963"/>
          </a:xfrm>
        </p:spPr>
        <p:txBody>
          <a:bodyPr/>
          <a:lstStyle>
            <a:lvl1pPr marL="344488" indent="-344488">
              <a:spcBef>
                <a:spcPts val="1200"/>
              </a:spcBef>
              <a:buSzPct val="85000"/>
              <a:buFont typeface="+mj-lt"/>
              <a:buAutoNum type="arabicPeriod"/>
              <a:tabLst/>
              <a:defRPr sz="2000"/>
            </a:lvl1pPr>
            <a:lvl2pPr marL="688975" indent="-330200">
              <a:spcBef>
                <a:spcPts val="0"/>
              </a:spcBef>
              <a:buSzPct val="90000"/>
              <a:buFont typeface="Arial" pitchFamily="34" charset="0"/>
              <a:buChar char="–"/>
              <a:defRPr/>
            </a:lvl2pPr>
            <a:lvl3pPr marL="914400" indent="-225425">
              <a:spcBef>
                <a:spcPts val="0"/>
              </a:spcBef>
              <a:buSzPct val="90000"/>
              <a:buFont typeface="Arial" pitchFamily="34" charset="0"/>
              <a:buChar char="•"/>
              <a:defRPr/>
            </a:lvl3pPr>
            <a:lvl4pPr>
              <a:spcBef>
                <a:spcPts val="0"/>
              </a:spcBef>
              <a:buSzPct val="90000"/>
              <a:buFont typeface="Wingdings" pitchFamily="2" charset="2"/>
              <a:buChar char="§"/>
              <a:defRPr/>
            </a:lvl4pPr>
            <a:lvl5pPr>
              <a:spcBef>
                <a:spcPts val="0"/>
              </a:spcBef>
              <a:buSzPct val="90000"/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B65C-1610-4277-BD76-52B73F629C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Wings_celebrate_2c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53000"/>
            <a:ext cx="2754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5" descr="VBMFINALforppttempl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68288"/>
            <a:ext cx="119221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76387"/>
            <a:ext cx="7772400" cy="1362075"/>
          </a:xfrm>
        </p:spPr>
        <p:txBody>
          <a:bodyPr>
            <a:normAutofit/>
          </a:bodyPr>
          <a:lstStyle>
            <a:lvl1pPr algn="ctr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46400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23A0"/>
                </a:solidFill>
              </a:defRPr>
            </a:lvl1pPr>
          </a:lstStyle>
          <a:p>
            <a:pPr>
              <a:defRPr/>
            </a:pPr>
            <a:fld id="{66CED9F7-02B2-4523-8206-46C74BA10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32764"/>
            <a:ext cx="4191000" cy="2415654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tabLst/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0794"/>
            <a:ext cx="4191000" cy="2444919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307072" y="3713368"/>
            <a:ext cx="4191000" cy="2578175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tabLst/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712192"/>
            <a:ext cx="4191000" cy="257942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D34E-A9BF-4112-9F24-DDF8BBA0A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39154"/>
            <a:ext cx="4191000" cy="4387010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300"/>
              </a:spcAft>
              <a:tabLst/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9154"/>
            <a:ext cx="4191000" cy="438701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300"/>
              </a:spcAft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96471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62BA3-81A0-465C-9B56-BC5E8A7A9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ith  3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91000" cy="4221163"/>
          </a:xfrm>
        </p:spPr>
        <p:txBody>
          <a:bodyPr/>
          <a:lstStyle>
            <a:lvl1pPr marL="342900" indent="-342900">
              <a:defRPr sz="2400"/>
            </a:lvl1pPr>
            <a:lvl2pPr>
              <a:tabLst/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1000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04800" y="935916"/>
            <a:ext cx="8534400" cy="903641"/>
          </a:xfrm>
        </p:spPr>
        <p:txBody>
          <a:bodyPr anchor="ctr">
            <a:normAutofit/>
          </a:bodyPr>
          <a:lstStyle>
            <a:lvl1pPr marL="0" indent="0">
              <a:buNone/>
              <a:defRPr sz="19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4621-0FC8-49E8-B41D-4B8D76F3A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96528"/>
            <a:ext cx="4192588" cy="4187668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6528"/>
            <a:ext cx="4194175" cy="4187668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14798"/>
            <a:ext cx="4192588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798"/>
            <a:ext cx="4194175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AA87-9C7C-4A21-8E99-822A55C8A2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3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905000"/>
            <a:ext cx="2667000" cy="4221163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2667000" cy="639762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244596" y="1905000"/>
            <a:ext cx="2667000" cy="4221163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3244596" y="1219200"/>
            <a:ext cx="2667000" cy="639762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6184392" y="1905000"/>
            <a:ext cx="2667000" cy="4221163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7"/>
          </p:nvPr>
        </p:nvSpPr>
        <p:spPr>
          <a:xfrm>
            <a:off x="6184392" y="1219200"/>
            <a:ext cx="2667000" cy="639762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F06C2-7BD2-49E1-86FB-3A3BD38C7D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Column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244596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3244596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6184392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7"/>
          </p:nvPr>
        </p:nvSpPr>
        <p:spPr>
          <a:xfrm>
            <a:off x="6184392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FDF7-D1A2-4FC0-A6F3-5A5199DD3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10958"/>
            <a:ext cx="4192588" cy="639762"/>
          </a:xfr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248347"/>
            <a:ext cx="4192588" cy="38778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10958"/>
            <a:ext cx="4194175" cy="639762"/>
          </a:xfr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48347"/>
            <a:ext cx="4194175" cy="38778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04800" y="925159"/>
            <a:ext cx="8534400" cy="598842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F92A8-98B1-4668-885E-EC8502395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3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929522"/>
            <a:ext cx="4192588" cy="639762"/>
          </a:xfr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571078"/>
            <a:ext cx="4192588" cy="3555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29522"/>
            <a:ext cx="4194175" cy="639762"/>
          </a:xfrm>
          <a:solidFill>
            <a:schemeClr val="bg1"/>
          </a:solidFill>
          <a:ln>
            <a:solidFill>
              <a:schemeClr val="accent1"/>
            </a:solidFill>
            <a:prstDash val="sysDash"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078"/>
            <a:ext cx="4194175" cy="3555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04800" y="935916"/>
            <a:ext cx="8534400" cy="903641"/>
          </a:xfrm>
        </p:spPr>
        <p:txBody>
          <a:bodyPr anchor="ctr">
            <a:normAutofit/>
          </a:bodyPr>
          <a:lstStyle>
            <a:lvl1pPr marL="0" indent="0">
              <a:buNone/>
              <a:defRPr sz="19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CFB5-B098-4B83-B96D-6F380D82D3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3D998-1E79-425B-AB89-4A54F7674E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6E4C0-9ED8-4809-A181-4EFF9ED934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48B64-1BE2-4552-BBDC-0F07ABBC4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ct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622C-4AAD-4E17-B8A9-685E1B22B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6DEA3-F3CD-4505-AD4D-8940E63A02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12259"/>
            <a:ext cx="8534400" cy="4413904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0A4A-8711-42BD-BBFC-42F6BF493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8189913" y="0"/>
            <a:ext cx="9667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5"/>
                </a:solidFill>
              </a:rPr>
              <a:t>DRAFT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AA3A-67F6-4823-B3C7-0A608A37D6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Column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244596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3244596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6184392" y="2388198"/>
            <a:ext cx="2667000" cy="3737965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7"/>
          </p:nvPr>
        </p:nvSpPr>
        <p:spPr>
          <a:xfrm>
            <a:off x="6184392" y="1735584"/>
            <a:ext cx="2667000" cy="639762"/>
          </a:xfrm>
          <a:solidFill>
            <a:schemeClr val="bg1"/>
          </a:solidFill>
          <a:ln>
            <a:solidFill>
              <a:schemeClr val="bg2"/>
            </a:solidFill>
            <a:prstDash val="sysDot"/>
          </a:ln>
        </p:spPr>
        <p:txBody>
          <a:bodyPr anchor="ctr">
            <a:no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E306D-B162-4958-A718-2D1F93F9E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12259"/>
            <a:ext cx="8534400" cy="4413904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207C7-7D3C-4D5F-9597-E1155E1D93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/>
          <p:nvPr userDrawn="1"/>
        </p:nvSpPr>
        <p:spPr>
          <a:xfrm>
            <a:off x="8189913" y="0"/>
            <a:ext cx="9667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5"/>
                </a:solidFill>
              </a:rPr>
              <a:t>DRAFT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88334"/>
            <a:ext cx="6956425" cy="290849"/>
          </a:xfrm>
        </p:spPr>
        <p:txBody>
          <a:bodyPr/>
          <a:lstStyle>
            <a:lvl1pPr>
              <a:defRPr sz="2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DF5A-D6D0-442C-8991-6295CB40B4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12259"/>
            <a:ext cx="8534400" cy="4413904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C7B2-6ED9-4218-889A-223A60463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1A93-73D8-4DB9-94C5-9B37A5AC9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ings_celebrate_2c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3879850"/>
            <a:ext cx="4305301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vbm_2c_for_PPT"/>
          <p:cNvPicPr>
            <a:picLocks noChangeAspect="1" noChangeArrowheads="1"/>
          </p:cNvPicPr>
          <p:nvPr/>
        </p:nvPicPr>
        <p:blipFill>
          <a:blip r:embed="rId4" cstate="print"/>
          <a:srcRect t="3285"/>
          <a:stretch>
            <a:fillRect/>
          </a:stretch>
        </p:blipFill>
        <p:spPr bwMode="auto">
          <a:xfrm>
            <a:off x="6997700" y="39688"/>
            <a:ext cx="208915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368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648200" y="1976438"/>
            <a:ext cx="4043363" cy="896937"/>
          </a:xfrm>
        </p:spPr>
        <p:txBody>
          <a:bodyPr anchor="b">
            <a:spAutoFit/>
          </a:bodyPr>
          <a:lstStyle>
            <a:lvl1pPr>
              <a:spcBef>
                <a:spcPct val="45000"/>
              </a:spcBef>
              <a:spcAft>
                <a:spcPct val="30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36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48200" y="3165475"/>
            <a:ext cx="4043363" cy="796925"/>
          </a:xfrm>
        </p:spPr>
        <p:txBody>
          <a:bodyPr rIns="92075" bIns="46038"/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tabLst>
                <a:tab pos="1828800" algn="l"/>
              </a:tabLst>
              <a:defRPr sz="1800">
                <a:solidFill>
                  <a:srgbClr val="0023A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466850"/>
            <a:ext cx="4040187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66850"/>
            <a:ext cx="4040188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344169"/>
            <a:ext cx="6553200" cy="4781994"/>
          </a:xfr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1200" b="1"/>
            </a:lvl1pPr>
            <a:lvl2pPr marL="347663" indent="-215900">
              <a:buFont typeface="Arial" pitchFamily="34" charset="0"/>
              <a:buChar char="•"/>
              <a:defRPr sz="1100"/>
            </a:lvl2pPr>
            <a:lvl3pPr marL="688975" indent="-228600"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704088"/>
            <a:ext cx="8534400" cy="640081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8A8F6-6D24-4578-8D06-8A504A2000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455613"/>
            <a:ext cx="2058988" cy="56594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5613"/>
            <a:ext cx="6026150" cy="5659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55575"/>
            <a:ext cx="8237538" cy="5959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26225"/>
            <a:ext cx="2895600" cy="182563"/>
          </a:xfrm>
        </p:spPr>
        <p:txBody>
          <a:bodyPr/>
          <a:lstStyle>
            <a:lvl1pPr fontAlgn="auto"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mple Bullets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12259"/>
            <a:ext cx="8534400" cy="4413904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04800" y="842682"/>
            <a:ext cx="8534400" cy="869577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4"/>
          </p:nvPr>
        </p:nvSpPr>
        <p:spPr>
          <a:xfrm>
            <a:off x="8305800" y="6616700"/>
            <a:ext cx="381000" cy="1222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7B835-1EE8-431C-A79A-45A3289B5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Bullet Three Lin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04800" y="842682"/>
            <a:ext cx="8534400" cy="1219200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C7A9E-14E5-4539-AE33-A84353F295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umbers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4488" indent="-344488">
              <a:spcBef>
                <a:spcPts val="600"/>
              </a:spcBef>
              <a:spcAft>
                <a:spcPts val="600"/>
              </a:spcAft>
              <a:buSzPct val="85000"/>
              <a:buFont typeface="+mj-lt"/>
              <a:buAutoNum type="arabicPeriod"/>
              <a:defRPr/>
            </a:lvl1pPr>
            <a:lvl2pPr marL="688975" indent="-330200">
              <a:buSzPct val="90000"/>
              <a:buFont typeface="+mj-lt"/>
              <a:buAutoNum type="alphaLcParenR"/>
              <a:defRPr/>
            </a:lvl2pPr>
            <a:lvl3pPr marL="914400" indent="-225425">
              <a:buSzPct val="90000"/>
              <a:buFont typeface="+mj-lt"/>
              <a:buAutoNum type="romanLcPeriod"/>
              <a:defRPr/>
            </a:lvl3pPr>
            <a:lvl4pPr>
              <a:buSzPct val="90000"/>
              <a:buFont typeface="Arial" pitchFamily="34" charset="0"/>
              <a:buChar char="•"/>
              <a:defRPr/>
            </a:lvl4pPr>
            <a:lvl5pPr>
              <a:buSzPct val="90000"/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6492-EDC5-46DD-A998-0593248675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mber Bullets with 1 or 2 Lin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>
            <a:lvl1pPr marL="344488" indent="-344488">
              <a:buSzPct val="85000"/>
              <a:buFont typeface="+mj-lt"/>
              <a:buAutoNum type="arabicPeriod"/>
              <a:defRPr/>
            </a:lvl1pPr>
            <a:lvl2pPr marL="688975" indent="-330200">
              <a:buSzPct val="90000"/>
              <a:buFont typeface="+mj-lt"/>
              <a:buAutoNum type="alphaLcParenR"/>
              <a:defRPr/>
            </a:lvl2pPr>
            <a:lvl3pPr marL="914400" indent="-225425">
              <a:buSzPct val="90000"/>
              <a:buFont typeface="+mj-lt"/>
              <a:buAutoNum type="romanLcPeriod"/>
              <a:defRPr/>
            </a:lvl3pPr>
            <a:lvl4pPr>
              <a:buSzPct val="90000"/>
              <a:buFont typeface="Arial" pitchFamily="34" charset="0"/>
              <a:buChar char="•"/>
              <a:defRPr/>
            </a:lvl4pPr>
            <a:lvl5pPr>
              <a:buSzPct val="90000"/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04800" y="925159"/>
            <a:ext cx="8534400" cy="598842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5B98E-1BB0-4363-A0B9-5026AA0299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mber Bullets with Three Line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44963"/>
          </a:xfrm>
        </p:spPr>
        <p:txBody>
          <a:bodyPr/>
          <a:lstStyle>
            <a:lvl1pPr marL="344488" indent="-344488">
              <a:buSzPct val="85000"/>
              <a:buFont typeface="+mj-lt"/>
              <a:buAutoNum type="arabicPeriod"/>
              <a:defRPr/>
            </a:lvl1pPr>
            <a:lvl2pPr marL="688975" indent="-330200">
              <a:buSzPct val="90000"/>
              <a:buFont typeface="+mj-lt"/>
              <a:buAutoNum type="alphaLcParenR"/>
              <a:defRPr/>
            </a:lvl2pPr>
            <a:lvl3pPr marL="914400" indent="-225425">
              <a:buSzPct val="90000"/>
              <a:buFont typeface="+mj-lt"/>
              <a:buAutoNum type="romanLcPeriod"/>
              <a:defRPr/>
            </a:lvl3pPr>
            <a:lvl4pPr>
              <a:buSzPct val="90000"/>
              <a:buFont typeface="Arial" pitchFamily="34" charset="0"/>
              <a:buChar char="•"/>
              <a:defRPr/>
            </a:lvl4pPr>
            <a:lvl5pPr>
              <a:buSzPct val="90000"/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04800" y="935916"/>
            <a:ext cx="8534400" cy="903641"/>
          </a:xfrm>
        </p:spPr>
        <p:txBody>
          <a:bodyPr anchor="ctr">
            <a:normAutofit/>
          </a:bodyPr>
          <a:lstStyle>
            <a:lvl1pPr marL="0" indent="0">
              <a:buNone/>
              <a:defRPr sz="19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4B42-D048-4188-8EA2-29116458B8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46437"/>
            <a:ext cx="4267200" cy="3001963"/>
          </a:xfrm>
        </p:spPr>
        <p:txBody>
          <a:bodyPr/>
          <a:lstStyle>
            <a:lvl1pPr>
              <a:buNone/>
              <a:defRPr sz="2000" u="sng"/>
            </a:lvl1pPr>
            <a:lvl2pPr marL="461963" indent="-328613">
              <a:buFont typeface="Arial" pitchFamily="34" charset="0"/>
              <a:buChar char="•"/>
              <a:defRPr/>
            </a:lvl2pPr>
            <a:lvl3pPr marL="692150" indent="-228600">
              <a:buFont typeface="Arial" pitchFamily="34" charset="0"/>
              <a:buChar char="–"/>
              <a:defRPr/>
            </a:lvl3pPr>
            <a:lvl4pPr marL="922338" indent="-228600" defTabSz="1033463">
              <a:defRPr/>
            </a:lvl4pPr>
            <a:lvl5pPr marL="1122363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82758" y="3246437"/>
            <a:ext cx="4256442" cy="3001963"/>
          </a:xfrm>
        </p:spPr>
        <p:txBody>
          <a:bodyPr/>
          <a:lstStyle>
            <a:lvl1pPr>
              <a:buNone/>
              <a:defRPr sz="2000" u="sng"/>
            </a:lvl1pPr>
            <a:lvl2pPr marL="457200" indent="-328613">
              <a:buFont typeface="Arial" pitchFamily="34" charset="0"/>
              <a:buChar char="•"/>
              <a:defRPr/>
            </a:lvl2pPr>
            <a:lvl3pPr marL="692150" indent="-228600">
              <a:buFont typeface="Arial" pitchFamily="34" charset="0"/>
              <a:buChar char="–"/>
              <a:defRPr/>
            </a:lvl3pPr>
            <a:lvl4pPr marL="922338" indent="-228600" defTabSz="860425">
              <a:defRPr/>
            </a:lvl4pPr>
            <a:lvl5pPr marL="1122363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304800" y="1112838"/>
            <a:ext cx="85344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Visa Internal Use Only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2805-E6A4-4831-8F9E-42231E14E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ltGray">
          <a:xfrm>
            <a:off x="0" y="6502400"/>
            <a:ext cx="9144000" cy="355600"/>
          </a:xfrm>
          <a:prstGeom prst="rect">
            <a:avLst/>
          </a:prstGeom>
          <a:solidFill>
            <a:srgbClr val="FFA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534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143000"/>
            <a:ext cx="85344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33800" y="6492875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Visa 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prstClr val="whit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75F90F-A61A-4F80-8EA7-133F454F9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55" descr="VBMFINALforppttemplate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664450" y="298450"/>
            <a:ext cx="1071563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20663" y="6616264"/>
            <a:ext cx="1152560" cy="12311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rgbClr val="FFFFFF"/>
                </a:solidFill>
                <a:cs typeface="Arial" pitchFamily="34" charset="0"/>
              </a:rPr>
              <a:t>Visa </a:t>
            </a:r>
            <a:r>
              <a:rPr lang="en-US" sz="800" baseline="0" dirty="0" smtClean="0">
                <a:solidFill>
                  <a:srgbClr val="FFFFFF"/>
                </a:solidFill>
                <a:cs typeface="Arial" pitchFamily="34" charset="0"/>
              </a:rPr>
              <a:t> Personal Payments</a:t>
            </a:r>
            <a:endParaRPr lang="en-US" sz="800" dirty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64" r:id="rId11"/>
    <p:sldLayoutId id="2147483750" r:id="rId12"/>
    <p:sldLayoutId id="2147483749" r:id="rId13"/>
    <p:sldLayoutId id="2147483748" r:id="rId14"/>
    <p:sldLayoutId id="2147483747" r:id="rId15"/>
    <p:sldLayoutId id="2147483746" r:id="rId16"/>
    <p:sldLayoutId id="2147483745" r:id="rId17"/>
    <p:sldLayoutId id="2147483744" r:id="rId18"/>
    <p:sldLayoutId id="2147483743" r:id="rId19"/>
    <p:sldLayoutId id="2147483742" r:id="rId20"/>
    <p:sldLayoutId id="2147483741" r:id="rId21"/>
    <p:sldLayoutId id="2147483740" r:id="rId22"/>
    <p:sldLayoutId id="2147483739" r:id="rId23"/>
    <p:sldLayoutId id="2147483738" r:id="rId24"/>
    <p:sldLayoutId id="2147483765" r:id="rId25"/>
    <p:sldLayoutId id="2147483737" r:id="rId26"/>
    <p:sldLayoutId id="2147483736" r:id="rId27"/>
    <p:sldLayoutId id="2147483735" r:id="rId28"/>
    <p:sldLayoutId id="2147483766" r:id="rId29"/>
    <p:sldLayoutId id="2147483734" r:id="rId30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688975" indent="-328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9175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1136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1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3700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4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vbm_2c_for_PP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23150" y="122238"/>
            <a:ext cx="15716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455613"/>
            <a:ext cx="695642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61963" y="1466850"/>
            <a:ext cx="82327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2662" name="Rectangle 6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49263" y="6592888"/>
            <a:ext cx="289560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dirty="0">
                <a:solidFill>
                  <a:srgbClr val="C0C0C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2663" name="Text Box 7"/>
          <p:cNvSpPr txBox="1">
            <a:spLocks noChangeArrowheads="1"/>
          </p:cNvSpPr>
          <p:nvPr/>
        </p:nvSpPr>
        <p:spPr bwMode="auto">
          <a:xfrm>
            <a:off x="8872538" y="6680200"/>
            <a:ext cx="123825" cy="122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fld id="{70DDB434-9D20-43B8-B38F-9F223E1B805F}" type="slidenum">
              <a:rPr lang="en-US" sz="800">
                <a:solidFill>
                  <a:srgbClr val="0023A0"/>
                </a:solidFill>
                <a:latin typeface="Arial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800" dirty="0">
              <a:solidFill>
                <a:srgbClr val="0023A0"/>
              </a:solidFill>
              <a:latin typeface="Arial"/>
            </a:endParaRPr>
          </a:p>
        </p:txBody>
      </p:sp>
      <p:sp>
        <p:nvSpPr>
          <p:cNvPr id="3782664" name="Line 8"/>
          <p:cNvSpPr>
            <a:spLocks noChangeShapeType="1"/>
          </p:cNvSpPr>
          <p:nvPr/>
        </p:nvSpPr>
        <p:spPr bwMode="auto">
          <a:xfrm>
            <a:off x="355600" y="990600"/>
            <a:ext cx="8369300" cy="0"/>
          </a:xfrm>
          <a:prstGeom prst="line">
            <a:avLst/>
          </a:prstGeom>
          <a:noFill/>
          <a:ln w="12700">
            <a:solidFill>
              <a:srgbClr val="FFA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23A0"/>
              </a:solidFill>
              <a:latin typeface="Arial"/>
            </a:endParaRPr>
          </a:p>
        </p:txBody>
      </p:sp>
      <p:sp>
        <p:nvSpPr>
          <p:cNvPr id="3782665" name="Rectangle 9"/>
          <p:cNvSpPr>
            <a:spLocks noChangeArrowheads="1"/>
          </p:cNvSpPr>
          <p:nvPr/>
        </p:nvSpPr>
        <p:spPr bwMode="black">
          <a:xfrm>
            <a:off x="3930650" y="6586538"/>
            <a:ext cx="1282700" cy="309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>
              <a:defRPr/>
            </a:pPr>
            <a:endParaRPr lang="en-US" sz="800" dirty="0">
              <a:solidFill>
                <a:srgbClr val="0023A0"/>
              </a:solidFill>
            </a:endParaRPr>
          </a:p>
          <a:p>
            <a:pPr>
              <a:defRPr/>
            </a:pPr>
            <a:r>
              <a:rPr lang="en-US" sz="800" dirty="0">
                <a:solidFill>
                  <a:srgbClr val="0023A0"/>
                </a:solidFill>
              </a:rPr>
              <a:t>Visa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35000"/>
        </a:spcBef>
        <a:spcAft>
          <a:spcPct val="25000"/>
        </a:spcAft>
        <a:buClr>
          <a:schemeClr val="hlink"/>
        </a:buClr>
        <a:defRPr sz="2200">
          <a:solidFill>
            <a:schemeClr val="tx2"/>
          </a:solidFill>
          <a:latin typeface="+mn-lt"/>
          <a:ea typeface="+mn-ea"/>
          <a:cs typeface="+mn-cs"/>
        </a:defRPr>
      </a:lvl1pPr>
      <a:lvl2pPr marL="230188" indent="-2286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100000"/>
        <a:buFont typeface="Arial" charset="0"/>
        <a:buChar char="•"/>
        <a:defRPr sz="2200">
          <a:solidFill>
            <a:schemeClr val="tx2"/>
          </a:solidFill>
          <a:latin typeface="+mn-lt"/>
        </a:defRPr>
      </a:lvl2pPr>
      <a:lvl3pPr marL="460375" indent="-2286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Font typeface="Arial" charset="0"/>
        <a:buChar char="–"/>
        <a:defRPr>
          <a:solidFill>
            <a:schemeClr val="tx2"/>
          </a:solidFill>
          <a:latin typeface="+mn-lt"/>
        </a:defRPr>
      </a:lvl3pPr>
      <a:lvl4pPr marL="690563" indent="-228600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100000"/>
        <a:buFont typeface="Arial" charset="0"/>
        <a:buChar char="•"/>
        <a:defRPr>
          <a:solidFill>
            <a:schemeClr val="tx2"/>
          </a:solidFill>
          <a:latin typeface="+mn-lt"/>
        </a:defRPr>
      </a:lvl4pPr>
      <a:lvl5pPr marL="912813" indent="-220663" algn="l" rtl="0" eaLnBrk="0" fontAlgn="base" hangingPunct="0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90000"/>
        <a:buFont typeface="Arial" charset="0"/>
        <a:buChar char="–"/>
        <a:defRPr>
          <a:solidFill>
            <a:schemeClr val="tx2"/>
          </a:solidFill>
          <a:latin typeface="+mn-lt"/>
        </a:defRPr>
      </a:lvl5pPr>
      <a:lvl6pPr marL="1370013" indent="-220663" algn="l" rtl="0" fontAlgn="base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90000"/>
        <a:buFont typeface="Arial" charset="0"/>
        <a:buChar char="–"/>
        <a:defRPr>
          <a:solidFill>
            <a:schemeClr val="tx2"/>
          </a:solidFill>
          <a:latin typeface="+mn-lt"/>
        </a:defRPr>
      </a:lvl6pPr>
      <a:lvl7pPr marL="1827213" indent="-220663" algn="l" rtl="0" fontAlgn="base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90000"/>
        <a:buFont typeface="Arial" charset="0"/>
        <a:buChar char="–"/>
        <a:defRPr>
          <a:solidFill>
            <a:schemeClr val="tx2"/>
          </a:solidFill>
          <a:latin typeface="+mn-lt"/>
        </a:defRPr>
      </a:lvl7pPr>
      <a:lvl8pPr marL="2284413" indent="-220663" algn="l" rtl="0" fontAlgn="base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90000"/>
        <a:buFont typeface="Arial" charset="0"/>
        <a:buChar char="–"/>
        <a:defRPr>
          <a:solidFill>
            <a:schemeClr val="tx2"/>
          </a:solidFill>
          <a:latin typeface="+mn-lt"/>
        </a:defRPr>
      </a:lvl8pPr>
      <a:lvl9pPr marL="2741613" indent="-220663" algn="l" rtl="0" fontAlgn="base">
        <a:lnSpc>
          <a:spcPct val="95000"/>
        </a:lnSpc>
        <a:spcBef>
          <a:spcPct val="0"/>
        </a:spcBef>
        <a:spcAft>
          <a:spcPct val="30000"/>
        </a:spcAft>
        <a:buClr>
          <a:srgbClr val="FFA000"/>
        </a:buClr>
        <a:buSzPct val="90000"/>
        <a:buFont typeface="Arial" charset="0"/>
        <a:buChar char="–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Visa Personal Payments: 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0B3D998-1E79-425B-AB89-4A54F7674EB6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1003300"/>
            <a:ext cx="85344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endParaRPr lang="en-US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What is it? 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 “transaction railroad” that supports delivery of funds to a Visa account issued by any of 10,000+ financial institutions worldwide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Benefits:  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Global reach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Authorization system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Potential for real-time funds availability</a:t>
            </a: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Risk management tools inherent with </a:t>
            </a:r>
            <a:r>
              <a:rPr lang="en-US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VisaNet</a:t>
            </a:r>
            <a:endParaRPr lang="en-US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endParaRPr lang="en-US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4"/>
          <p:cNvSpPr>
            <a:spLocks noChangeArrowheads="1"/>
          </p:cNvSpPr>
          <p:nvPr/>
        </p:nvSpPr>
        <p:spPr bwMode="auto">
          <a:xfrm>
            <a:off x="3429000" y="1585913"/>
            <a:ext cx="5535613" cy="3476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9266" name="Rectangle 4"/>
          <p:cNvSpPr>
            <a:spLocks noChangeArrowheads="1"/>
          </p:cNvSpPr>
          <p:nvPr/>
        </p:nvSpPr>
        <p:spPr bwMode="auto">
          <a:xfrm>
            <a:off x="236538" y="1592263"/>
            <a:ext cx="2921000" cy="347662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" y="284163"/>
            <a:ext cx="6956425" cy="411162"/>
          </a:xfrm>
        </p:spPr>
        <p:txBody>
          <a:bodyPr anchor="t"/>
          <a:lstStyle/>
          <a:p>
            <a:r>
              <a:rPr lang="en-US" sz="2400" dirty="0" smtClean="0"/>
              <a:t>Visa Personal Payment Solution</a:t>
            </a:r>
            <a:endParaRPr lang="en-US" sz="2400" i="1" dirty="0" smtClean="0">
              <a:solidFill>
                <a:schemeClr val="accent2"/>
              </a:solidFill>
            </a:endParaRPr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241300" y="6196013"/>
            <a:ext cx="5638800" cy="415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28600" indent="-228600">
              <a:buAutoNum type="arabicParenR"/>
            </a:pPr>
            <a:r>
              <a:rPr lang="en-US" sz="900" dirty="0" smtClean="0">
                <a:solidFill>
                  <a:schemeClr val="tx2"/>
                </a:solidFill>
              </a:rPr>
              <a:t>Only </a:t>
            </a:r>
            <a:r>
              <a:rPr lang="en-US" sz="900" dirty="0">
                <a:solidFill>
                  <a:schemeClr val="tx2"/>
                </a:solidFill>
              </a:rPr>
              <a:t>personalized, reloadable prepaid cards can receive </a:t>
            </a:r>
            <a:r>
              <a:rPr lang="en-US" sz="900" dirty="0" smtClean="0">
                <a:solidFill>
                  <a:schemeClr val="tx2"/>
                </a:solidFill>
              </a:rPr>
              <a:t>OCTs</a:t>
            </a:r>
          </a:p>
          <a:p>
            <a:pPr marL="228600" indent="-228600">
              <a:buFontTx/>
              <a:buAutoNum type="arabicParenR"/>
            </a:pPr>
            <a:r>
              <a:rPr lang="en-US" sz="900" dirty="0" smtClean="0">
                <a:solidFill>
                  <a:schemeClr val="tx2"/>
                </a:solidFill>
                <a:ea typeface="ＭＳ Ｐゴシック" pitchFamily="34" charset="-128"/>
              </a:rPr>
              <a:t>Certain non-U.S. domestic country limits may be higher</a:t>
            </a:r>
          </a:p>
          <a:p>
            <a:pPr marL="228600" indent="-228600">
              <a:buAutoNum type="arabicParenR"/>
            </a:pP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1419225" y="1646238"/>
            <a:ext cx="1579563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Source of Funds</a:t>
            </a:r>
          </a:p>
        </p:txBody>
      </p:sp>
      <p:sp>
        <p:nvSpPr>
          <p:cNvPr id="139270" name="Text Box 7"/>
          <p:cNvSpPr txBox="1">
            <a:spLocks noChangeAspect="1" noChangeArrowheads="1"/>
          </p:cNvSpPr>
          <p:nvPr/>
        </p:nvSpPr>
        <p:spPr bwMode="auto">
          <a:xfrm>
            <a:off x="5002213" y="4113213"/>
            <a:ext cx="114300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300" b="1">
                <a:solidFill>
                  <a:schemeClr val="tx2"/>
                </a:solidFill>
              </a:rPr>
              <a:t>Original Credit Transaction (OCT)</a:t>
            </a:r>
          </a:p>
        </p:txBody>
      </p:sp>
      <p:sp>
        <p:nvSpPr>
          <p:cNvPr id="139271" name="Text Box 9"/>
          <p:cNvSpPr txBox="1">
            <a:spLocks noChangeArrowheads="1"/>
          </p:cNvSpPr>
          <p:nvPr/>
        </p:nvSpPr>
        <p:spPr bwMode="auto">
          <a:xfrm>
            <a:off x="6272213" y="3995738"/>
            <a:ext cx="138588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 dirty="0">
                <a:solidFill>
                  <a:schemeClr val="tx2"/>
                </a:solidFill>
              </a:rPr>
              <a:t>Recipient </a:t>
            </a:r>
            <a:br>
              <a:rPr lang="en-US" sz="1300" b="1" dirty="0">
                <a:solidFill>
                  <a:schemeClr val="tx2"/>
                </a:solidFill>
              </a:rPr>
            </a:br>
            <a:r>
              <a:rPr lang="en-US" sz="1300" b="1" dirty="0">
                <a:solidFill>
                  <a:schemeClr val="tx2"/>
                </a:solidFill>
              </a:rPr>
              <a:t>Visa Issuer</a:t>
            </a:r>
          </a:p>
        </p:txBody>
      </p:sp>
      <p:pic>
        <p:nvPicPr>
          <p:cNvPr id="139272" name="Picture 10" descr="63_10_10_Issu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69063" y="3227388"/>
            <a:ext cx="86042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73" name="Line 11"/>
          <p:cNvSpPr>
            <a:spLocks noChangeShapeType="1"/>
          </p:cNvSpPr>
          <p:nvPr/>
        </p:nvSpPr>
        <p:spPr bwMode="auto">
          <a:xfrm>
            <a:off x="4483100" y="3644900"/>
            <a:ext cx="434975" cy="63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74" name="Text Box 12"/>
          <p:cNvSpPr txBox="1">
            <a:spLocks noChangeArrowheads="1"/>
          </p:cNvSpPr>
          <p:nvPr/>
        </p:nvSpPr>
        <p:spPr bwMode="auto">
          <a:xfrm>
            <a:off x="4695825" y="1646238"/>
            <a:ext cx="1398588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Transaction</a:t>
            </a:r>
          </a:p>
        </p:txBody>
      </p:sp>
      <p:sp>
        <p:nvSpPr>
          <p:cNvPr id="139275" name="Text Box 13"/>
          <p:cNvSpPr txBox="1">
            <a:spLocks noChangeArrowheads="1"/>
          </p:cNvSpPr>
          <p:nvPr/>
        </p:nvSpPr>
        <p:spPr bwMode="auto">
          <a:xfrm>
            <a:off x="25400" y="1646238"/>
            <a:ext cx="1398588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Channel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294063" y="3252788"/>
            <a:ext cx="1481137" cy="1030287"/>
            <a:chOff x="3538" y="1441"/>
            <a:chExt cx="773" cy="539"/>
          </a:xfrm>
        </p:grpSpPr>
        <p:sp>
          <p:nvSpPr>
            <p:cNvPr id="139310" name="Text Box 15"/>
            <p:cNvSpPr txBox="1">
              <a:spLocks noChangeArrowheads="1"/>
            </p:cNvSpPr>
            <p:nvPr/>
          </p:nvSpPr>
          <p:spPr bwMode="auto">
            <a:xfrm>
              <a:off x="3538" y="1828"/>
              <a:ext cx="77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300" b="1">
                <a:solidFill>
                  <a:schemeClr val="tx2"/>
                </a:solidFill>
              </a:endParaRPr>
            </a:p>
          </p:txBody>
        </p:sp>
        <p:pic>
          <p:nvPicPr>
            <p:cNvPr id="139311" name="Picture 16" descr="63_10_10_Issuer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30000"/>
            </a:blip>
            <a:srcRect/>
            <a:stretch>
              <a:fillRect/>
            </a:stretch>
          </p:blipFill>
          <p:spPr bwMode="auto">
            <a:xfrm>
              <a:off x="3648" y="1441"/>
              <a:ext cx="480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9277" name="Picture 26" descr="05_CP_card_Front_110%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6363" y="3378200"/>
            <a:ext cx="8683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78" name="Text Box 27"/>
          <p:cNvSpPr txBox="1">
            <a:spLocks noChangeArrowheads="1"/>
          </p:cNvSpPr>
          <p:nvPr/>
        </p:nvSpPr>
        <p:spPr bwMode="auto">
          <a:xfrm>
            <a:off x="7607300" y="3935413"/>
            <a:ext cx="12954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5563" algn="ctr">
              <a:spcBef>
                <a:spcPct val="50000"/>
              </a:spcBef>
            </a:pPr>
            <a:r>
              <a:rPr lang="en-US" sz="1100" b="1">
                <a:solidFill>
                  <a:schemeClr val="tx2"/>
                </a:solidFill>
              </a:rPr>
              <a:t>Visa Account</a:t>
            </a:r>
          </a:p>
          <a:p>
            <a:pPr marL="234950" lvl="1">
              <a:buFontTx/>
              <a:buChar char="•"/>
            </a:pPr>
            <a:r>
              <a:rPr lang="en-US" sz="1200" b="1">
                <a:solidFill>
                  <a:schemeClr val="tx2"/>
                </a:solidFill>
              </a:rPr>
              <a:t> Credit </a:t>
            </a:r>
          </a:p>
          <a:p>
            <a:pPr marL="234950" lvl="1">
              <a:buFontTx/>
              <a:buChar char="•"/>
            </a:pPr>
            <a:r>
              <a:rPr lang="en-US" sz="1200" b="1">
                <a:solidFill>
                  <a:schemeClr val="tx2"/>
                </a:solidFill>
              </a:rPr>
              <a:t> Debit </a:t>
            </a:r>
          </a:p>
          <a:p>
            <a:pPr marL="234950" lvl="1">
              <a:buFontTx/>
              <a:buChar char="•"/>
            </a:pPr>
            <a:r>
              <a:rPr lang="en-US" sz="1200" b="1">
                <a:solidFill>
                  <a:schemeClr val="tx2"/>
                </a:solidFill>
              </a:rPr>
              <a:t> Prepaid</a:t>
            </a:r>
            <a:r>
              <a:rPr lang="en-US" sz="1200" b="1" baseline="30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39279" name="Text Box 28"/>
          <p:cNvSpPr txBox="1">
            <a:spLocks noChangeArrowheads="1"/>
          </p:cNvSpPr>
          <p:nvPr/>
        </p:nvSpPr>
        <p:spPr bwMode="auto">
          <a:xfrm>
            <a:off x="6461125" y="1646238"/>
            <a:ext cx="2209800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Destination of Funds</a:t>
            </a:r>
          </a:p>
        </p:txBody>
      </p:sp>
      <p:sp>
        <p:nvSpPr>
          <p:cNvPr id="139280" name="Line 29"/>
          <p:cNvSpPr>
            <a:spLocks noChangeShapeType="1"/>
          </p:cNvSpPr>
          <p:nvPr/>
        </p:nvSpPr>
        <p:spPr bwMode="auto">
          <a:xfrm flipV="1">
            <a:off x="7313613" y="3629025"/>
            <a:ext cx="395287" cy="1111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81" name="Text Box 31"/>
          <p:cNvSpPr txBox="1">
            <a:spLocks noChangeArrowheads="1"/>
          </p:cNvSpPr>
          <p:nvPr/>
        </p:nvSpPr>
        <p:spPr bwMode="auto">
          <a:xfrm>
            <a:off x="7661275" y="5591175"/>
            <a:ext cx="9683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&gt; 1 Billion</a:t>
            </a:r>
          </a:p>
        </p:txBody>
      </p:sp>
      <p:sp>
        <p:nvSpPr>
          <p:cNvPr id="139282" name="AutoShape 32"/>
          <p:cNvSpPr>
            <a:spLocks noChangeArrowheads="1"/>
          </p:cNvSpPr>
          <p:nvPr/>
        </p:nvSpPr>
        <p:spPr bwMode="auto">
          <a:xfrm>
            <a:off x="7959725" y="5011738"/>
            <a:ext cx="381000" cy="395287"/>
          </a:xfrm>
          <a:prstGeom prst="upArrow">
            <a:avLst>
              <a:gd name="adj1" fmla="val 50000"/>
              <a:gd name="adj2" fmla="val 25937"/>
            </a:avLst>
          </a:prstGeom>
          <a:solidFill>
            <a:srgbClr val="000080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9283" name="Text Box 33"/>
          <p:cNvSpPr txBox="1">
            <a:spLocks noChangeArrowheads="1"/>
          </p:cNvSpPr>
          <p:nvPr/>
        </p:nvSpPr>
        <p:spPr bwMode="auto">
          <a:xfrm>
            <a:off x="1643063" y="3625850"/>
            <a:ext cx="1017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Visa Debit</a:t>
            </a:r>
          </a:p>
        </p:txBody>
      </p:sp>
      <p:sp>
        <p:nvSpPr>
          <p:cNvPr id="139284" name="Text Box 34"/>
          <p:cNvSpPr txBox="1">
            <a:spLocks noChangeArrowheads="1"/>
          </p:cNvSpPr>
          <p:nvPr/>
        </p:nvSpPr>
        <p:spPr bwMode="auto">
          <a:xfrm>
            <a:off x="1684338" y="280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Bank Account</a:t>
            </a:r>
          </a:p>
        </p:txBody>
      </p:sp>
      <p:pic>
        <p:nvPicPr>
          <p:cNvPr id="139285" name="Picture 35" descr="63_10_10_Issu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1936750" y="2451100"/>
            <a:ext cx="4413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6" name="Picture 36" descr="wal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08150" y="4697413"/>
            <a:ext cx="833438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87" name="Text Box 37"/>
          <p:cNvSpPr txBox="1">
            <a:spLocks noChangeArrowheads="1"/>
          </p:cNvSpPr>
          <p:nvPr/>
        </p:nvSpPr>
        <p:spPr bwMode="auto">
          <a:xfrm>
            <a:off x="1597025" y="5202238"/>
            <a:ext cx="1017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Cash</a:t>
            </a:r>
          </a:p>
        </p:txBody>
      </p:sp>
      <p:sp>
        <p:nvSpPr>
          <p:cNvPr id="139288" name="Line 40"/>
          <p:cNvSpPr>
            <a:spLocks noChangeShapeType="1"/>
          </p:cNvSpPr>
          <p:nvPr/>
        </p:nvSpPr>
        <p:spPr bwMode="auto">
          <a:xfrm flipH="1">
            <a:off x="2800350" y="2441575"/>
            <a:ext cx="12700" cy="335438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89" name="Line 41"/>
          <p:cNvSpPr>
            <a:spLocks noChangeShapeType="1"/>
          </p:cNvSpPr>
          <p:nvPr/>
        </p:nvSpPr>
        <p:spPr bwMode="auto">
          <a:xfrm>
            <a:off x="2524125" y="2443163"/>
            <a:ext cx="315913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90" name="Line 43"/>
          <p:cNvSpPr>
            <a:spLocks noChangeShapeType="1"/>
          </p:cNvSpPr>
          <p:nvPr/>
        </p:nvSpPr>
        <p:spPr bwMode="auto">
          <a:xfrm>
            <a:off x="2511425" y="5786438"/>
            <a:ext cx="315913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91" name="Line 44"/>
          <p:cNvSpPr>
            <a:spLocks noChangeShapeType="1"/>
          </p:cNvSpPr>
          <p:nvPr/>
        </p:nvSpPr>
        <p:spPr bwMode="auto">
          <a:xfrm>
            <a:off x="2803525" y="3714750"/>
            <a:ext cx="563563" cy="31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292" name="Text Box 45"/>
          <p:cNvSpPr txBox="1">
            <a:spLocks noChangeArrowheads="1"/>
          </p:cNvSpPr>
          <p:nvPr/>
        </p:nvSpPr>
        <p:spPr bwMode="auto">
          <a:xfrm>
            <a:off x="215900" y="2794000"/>
            <a:ext cx="1003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solidFill>
                  <a:schemeClr val="tx2"/>
                </a:solidFill>
              </a:rPr>
              <a:t>Bank Branch / Agent</a:t>
            </a:r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139293" name="Picture 46" descr="63_10_10_Issue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368300" y="2373313"/>
            <a:ext cx="519113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94" name="Text Box 47"/>
          <p:cNvSpPr txBox="1">
            <a:spLocks noChangeArrowheads="1"/>
          </p:cNvSpPr>
          <p:nvPr/>
        </p:nvSpPr>
        <p:spPr bwMode="auto">
          <a:xfrm>
            <a:off x="215900" y="4959350"/>
            <a:ext cx="9159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Internet</a:t>
            </a:r>
          </a:p>
        </p:txBody>
      </p:sp>
      <p:sp>
        <p:nvSpPr>
          <p:cNvPr id="139295" name="Text Box 48"/>
          <p:cNvSpPr txBox="1">
            <a:spLocks noChangeArrowheads="1"/>
          </p:cNvSpPr>
          <p:nvPr/>
        </p:nvSpPr>
        <p:spPr bwMode="auto">
          <a:xfrm>
            <a:off x="292100" y="3984625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Mobile</a:t>
            </a:r>
          </a:p>
        </p:txBody>
      </p:sp>
      <p:pic>
        <p:nvPicPr>
          <p:cNvPr id="139296" name="Picture 49" descr="handpho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9725" y="3308350"/>
            <a:ext cx="5619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97" name="Picture 5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8300" y="4489450"/>
            <a:ext cx="6096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98" name="Picture 51" descr="05_CP_card_Front_110%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78000" y="3175000"/>
            <a:ext cx="7556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99" name="Rectangle 72"/>
          <p:cNvSpPr>
            <a:spLocks noChangeArrowheads="1"/>
          </p:cNvSpPr>
          <p:nvPr/>
        </p:nvSpPr>
        <p:spPr bwMode="auto">
          <a:xfrm>
            <a:off x="3443288" y="1903413"/>
            <a:ext cx="5511800" cy="4198937"/>
          </a:xfrm>
          <a:prstGeom prst="rect">
            <a:avLst/>
          </a:prstGeom>
          <a:noFill/>
          <a:ln w="1905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9300" name="Text Box 73"/>
          <p:cNvSpPr txBox="1">
            <a:spLocks noChangeArrowheads="1"/>
          </p:cNvSpPr>
          <p:nvPr/>
        </p:nvSpPr>
        <p:spPr bwMode="auto">
          <a:xfrm>
            <a:off x="3482975" y="2016125"/>
            <a:ext cx="1657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en-US" sz="1200" b="1" i="1">
                <a:solidFill>
                  <a:schemeClr val="tx2"/>
                </a:solidFill>
              </a:rPr>
              <a:t>Core Visa Capability</a:t>
            </a:r>
          </a:p>
        </p:txBody>
      </p:sp>
      <p:pic>
        <p:nvPicPr>
          <p:cNvPr id="139301" name="Picture 74" descr="visanet"/>
          <p:cNvPicPr>
            <a:picLocks noChangeAspect="1" noChangeArrowheads="1"/>
          </p:cNvPicPr>
          <p:nvPr/>
        </p:nvPicPr>
        <p:blipFill>
          <a:blip r:embed="rId8" cstate="print"/>
          <a:srcRect t="32480" b="9056"/>
          <a:stretch>
            <a:fillRect/>
          </a:stretch>
        </p:blipFill>
        <p:spPr bwMode="auto">
          <a:xfrm>
            <a:off x="4886325" y="3176588"/>
            <a:ext cx="12557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302" name="Text Box 33"/>
          <p:cNvSpPr txBox="1">
            <a:spLocks noChangeArrowheads="1"/>
          </p:cNvSpPr>
          <p:nvPr/>
        </p:nvSpPr>
        <p:spPr bwMode="auto">
          <a:xfrm>
            <a:off x="1643063" y="4476750"/>
            <a:ext cx="1017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Visa Prepaid</a:t>
            </a:r>
          </a:p>
        </p:txBody>
      </p:sp>
      <p:pic>
        <p:nvPicPr>
          <p:cNvPr id="139303" name="Picture 51" descr="05_CP_card_Front_110%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78000" y="4025900"/>
            <a:ext cx="7556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304" name="Text Box 37"/>
          <p:cNvSpPr txBox="1">
            <a:spLocks noChangeArrowheads="1"/>
          </p:cNvSpPr>
          <p:nvPr/>
        </p:nvSpPr>
        <p:spPr bwMode="auto">
          <a:xfrm>
            <a:off x="1582738" y="5626100"/>
            <a:ext cx="1017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139305" name="Text Box 37"/>
          <p:cNvSpPr txBox="1">
            <a:spLocks noChangeArrowheads="1"/>
          </p:cNvSpPr>
          <p:nvPr/>
        </p:nvSpPr>
        <p:spPr bwMode="auto">
          <a:xfrm>
            <a:off x="219075" y="5414963"/>
            <a:ext cx="1017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chemeClr val="tx2"/>
                </a:solidFill>
              </a:rPr>
              <a:t>Other</a:t>
            </a:r>
          </a:p>
        </p:txBody>
      </p:sp>
      <p:sp>
        <p:nvSpPr>
          <p:cNvPr id="139306" name="Line 11"/>
          <p:cNvSpPr>
            <a:spLocks noChangeShapeType="1"/>
          </p:cNvSpPr>
          <p:nvPr/>
        </p:nvSpPr>
        <p:spPr bwMode="auto">
          <a:xfrm>
            <a:off x="6064250" y="3605213"/>
            <a:ext cx="434975" cy="63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39307" name="Rectangle 80"/>
          <p:cNvSpPr>
            <a:spLocks noChangeArrowheads="1"/>
          </p:cNvSpPr>
          <p:nvPr/>
        </p:nvSpPr>
        <p:spPr bwMode="auto">
          <a:xfrm>
            <a:off x="244475" y="1927225"/>
            <a:ext cx="2911475" cy="419735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9308" name="Text Box 83"/>
          <p:cNvSpPr txBox="1">
            <a:spLocks noChangeArrowheads="1"/>
          </p:cNvSpPr>
          <p:nvPr/>
        </p:nvSpPr>
        <p:spPr bwMode="auto">
          <a:xfrm>
            <a:off x="263525" y="2000250"/>
            <a:ext cx="22305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r>
              <a:rPr lang="en-US" sz="1200" b="1" i="1" dirty="0">
                <a:solidFill>
                  <a:srgbClr val="FFC666"/>
                </a:solidFill>
              </a:rPr>
              <a:t>Defined by </a:t>
            </a:r>
            <a:r>
              <a:rPr lang="en-US" sz="1200" b="1" i="1" dirty="0" smtClean="0">
                <a:solidFill>
                  <a:srgbClr val="FFC666"/>
                </a:solidFill>
              </a:rPr>
              <a:t>Originator / MTO</a:t>
            </a:r>
            <a:endParaRPr lang="en-US" sz="1200" b="1" i="1" dirty="0">
              <a:solidFill>
                <a:srgbClr val="FFC666"/>
              </a:solidFill>
            </a:endParaRPr>
          </a:p>
        </p:txBody>
      </p:sp>
      <p:sp>
        <p:nvSpPr>
          <p:cNvPr id="139309" name="Text Box 9"/>
          <p:cNvSpPr txBox="1">
            <a:spLocks noChangeArrowheads="1"/>
          </p:cNvSpPr>
          <p:nvPr/>
        </p:nvSpPr>
        <p:spPr bwMode="auto">
          <a:xfrm>
            <a:off x="3309938" y="4019550"/>
            <a:ext cx="1385887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 dirty="0" smtClean="0">
                <a:solidFill>
                  <a:schemeClr val="tx2"/>
                </a:solidFill>
              </a:rPr>
              <a:t>Originator</a:t>
            </a:r>
            <a:endParaRPr lang="en-US" sz="1300" b="1" dirty="0">
              <a:solidFill>
                <a:schemeClr val="tx2"/>
              </a:solidFill>
            </a:endParaRPr>
          </a:p>
        </p:txBody>
      </p:sp>
      <p:sp>
        <p:nvSpPr>
          <p:cNvPr id="49" name="Text Box 7"/>
          <p:cNvSpPr txBox="1">
            <a:spLocks noChangeAspect="1" noChangeArrowheads="1"/>
          </p:cNvSpPr>
          <p:nvPr/>
        </p:nvSpPr>
        <p:spPr bwMode="auto">
          <a:xfrm>
            <a:off x="4870450" y="5181600"/>
            <a:ext cx="1379538" cy="331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ea typeface="ＭＳ Ｐゴシック" pitchFamily="34" charset="-128"/>
              </a:rPr>
              <a:t>[$</a:t>
            </a:r>
            <a:r>
              <a:rPr lang="en-US" sz="1200" dirty="0">
                <a:solidFill>
                  <a:schemeClr val="tx2"/>
                </a:solidFill>
                <a:ea typeface="ＭＳ Ｐゴシック" pitchFamily="34" charset="-128"/>
              </a:rPr>
              <a:t>2,500 </a:t>
            </a:r>
            <a:r>
              <a:rPr lang="en-US" sz="1200" dirty="0" err="1">
                <a:solidFill>
                  <a:schemeClr val="tx2"/>
                </a:solidFill>
                <a:ea typeface="ＭＳ Ｐゴシック" pitchFamily="34" charset="-128"/>
              </a:rPr>
              <a:t>txn</a:t>
            </a:r>
            <a:r>
              <a:rPr lang="en-US" sz="1200" dirty="0">
                <a:solidFill>
                  <a:schemeClr val="tx2"/>
                </a:solidFill>
                <a:ea typeface="ＭＳ Ｐゴシック" pitchFamily="34" charset="-128"/>
              </a:rPr>
              <a:t> limit</a:t>
            </a:r>
            <a:r>
              <a:rPr lang="en-US" sz="1200" baseline="30000" dirty="0">
                <a:solidFill>
                  <a:schemeClr val="tx2"/>
                </a:solidFill>
                <a:ea typeface="ＭＳ Ｐゴシック" pitchFamily="34" charset="-128"/>
              </a:rPr>
              <a:t>2</a:t>
            </a:r>
            <a:r>
              <a:rPr lang="en-US" sz="1200" dirty="0">
                <a:solidFill>
                  <a:schemeClr val="tx2"/>
                </a:solidFill>
                <a:ea typeface="ＭＳ Ｐゴシック" pitchFamily="34" charset="-128"/>
              </a:rPr>
              <a:t>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Considerations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0B3D998-1E79-425B-AB89-4A54F7674E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15900" y="1447800"/>
            <a:ext cx="85344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endParaRPr lang="en-US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Originator Fees: 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By definition, originator has this information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Exchange Rate: 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US originator can submit OCT to </a:t>
            </a:r>
            <a:r>
              <a:rPr lang="en-US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VisaNet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 recipient card currency (e.g., send 10,000 MXP to Mexican-issued Visa card).  Recipient issuer will post same amount to recipient account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Recipient Bank Fees: 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Visa considering rule to prohibit Visa issuers from assessing incremental fee for receiving OCTs and posting funds to recipient accounts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Recipient Jurisdiction Taxes: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Visa does not have access to this information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Transaction Cancellation:  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Originator can hold transaction for 30 minutes before submitting to </a:t>
            </a:r>
            <a:r>
              <a:rPr lang="en-US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VisaNet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effectively giving sender 30 minutes to cancel request before transaction is processed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863600"/>
            <a:ext cx="8445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Visa can provide US originator with information to meet some of the disclosure requirements to senders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oductVisioningTemplate">
  <a:themeElements>
    <a:clrScheme name="Custom 1">
      <a:dk1>
        <a:sysClr val="windowText" lastClr="000000"/>
      </a:dk1>
      <a:lt1>
        <a:sysClr val="window" lastClr="FFFFFF"/>
      </a:lt1>
      <a:dk2>
        <a:srgbClr val="0023A0"/>
      </a:dk2>
      <a:lt2>
        <a:srgbClr val="667BC6"/>
      </a:lt2>
      <a:accent1>
        <a:srgbClr val="B2BDE3"/>
      </a:accent1>
      <a:accent2>
        <a:srgbClr val="FFA000"/>
      </a:accent2>
      <a:accent3>
        <a:srgbClr val="FFC666"/>
      </a:accent3>
      <a:accent4>
        <a:srgbClr val="FFE3B2"/>
      </a:accent4>
      <a:accent5>
        <a:srgbClr val="B90000"/>
      </a:accent5>
      <a:accent6>
        <a:srgbClr val="008746"/>
      </a:accent6>
      <a:hlink>
        <a:srgbClr val="0000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Visa-3">
  <a:themeElements>
    <a:clrScheme name="1_Visa-3 1">
      <a:dk1>
        <a:srgbClr val="000000"/>
      </a:dk1>
      <a:lt1>
        <a:srgbClr val="FFFFFF"/>
      </a:lt1>
      <a:dk2>
        <a:srgbClr val="0023A0"/>
      </a:dk2>
      <a:lt2>
        <a:srgbClr val="B2B2B2"/>
      </a:lt2>
      <a:accent1>
        <a:srgbClr val="667BC6"/>
      </a:accent1>
      <a:accent2>
        <a:srgbClr val="B2BDE3"/>
      </a:accent2>
      <a:accent3>
        <a:srgbClr val="FFFFFF"/>
      </a:accent3>
      <a:accent4>
        <a:srgbClr val="000000"/>
      </a:accent4>
      <a:accent5>
        <a:srgbClr val="B8BFDF"/>
      </a:accent5>
      <a:accent6>
        <a:srgbClr val="A1ABCE"/>
      </a:accent6>
      <a:hlink>
        <a:srgbClr val="FFA000"/>
      </a:hlink>
      <a:folHlink>
        <a:srgbClr val="FFC666"/>
      </a:folHlink>
    </a:clrScheme>
    <a:fontScheme name="1_Visa-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isa-3 1">
        <a:dk1>
          <a:srgbClr val="000000"/>
        </a:dk1>
        <a:lt1>
          <a:srgbClr val="FFFFFF"/>
        </a:lt1>
        <a:dk2>
          <a:srgbClr val="0023A0"/>
        </a:dk2>
        <a:lt2>
          <a:srgbClr val="B2B2B2"/>
        </a:lt2>
        <a:accent1>
          <a:srgbClr val="667BC6"/>
        </a:accent1>
        <a:accent2>
          <a:srgbClr val="B2BDE3"/>
        </a:accent2>
        <a:accent3>
          <a:srgbClr val="FFFFFF"/>
        </a:accent3>
        <a:accent4>
          <a:srgbClr val="000000"/>
        </a:accent4>
        <a:accent5>
          <a:srgbClr val="B8BFDF"/>
        </a:accent5>
        <a:accent6>
          <a:srgbClr val="A1ABCE"/>
        </a:accent6>
        <a:hlink>
          <a:srgbClr val="FFA000"/>
        </a:hlink>
        <a:folHlink>
          <a:srgbClr val="FFC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68336</TotalTime>
  <Words>253</Words>
  <Application>Microsoft Office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ProductVisioningTemplate</vt:lpstr>
      <vt:lpstr>2_Visa-3</vt:lpstr>
      <vt:lpstr>Visa Personal Payments:  Overview</vt:lpstr>
      <vt:lpstr>Visa Personal Payment Solution</vt:lpstr>
      <vt:lpstr>Compliance Considerations </vt:lpstr>
    </vt:vector>
  </TitlesOfParts>
  <Company>Deloitte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and Assumptions</dc:title>
  <dc:creator>Cheng, Kelly</dc:creator>
  <cp:lastModifiedBy>F1axh10</cp:lastModifiedBy>
  <cp:revision>4362</cp:revision>
  <dcterms:created xsi:type="dcterms:W3CDTF">2010-04-08T00:26:54Z</dcterms:created>
  <dcterms:modified xsi:type="dcterms:W3CDTF">2012-09-04T15:54:22Z</dcterms:modified>
</cp:coreProperties>
</file>