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1" r:id="rId2"/>
    <p:sldId id="388" r:id="rId3"/>
    <p:sldId id="387" r:id="rId4"/>
    <p:sldId id="355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nathan Lear" initials="J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EE0"/>
    <a:srgbClr val="333333"/>
    <a:srgbClr val="E6E6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9278" autoAdjust="0"/>
  </p:normalViewPr>
  <p:slideViewPr>
    <p:cSldViewPr showGuides="1">
      <p:cViewPr varScale="1">
        <p:scale>
          <a:sx n="108" d="100"/>
          <a:sy n="108" d="100"/>
        </p:scale>
        <p:origin x="-162" y="-84"/>
      </p:cViewPr>
      <p:guideLst>
        <p:guide orient="horz" pos="588"/>
        <p:guide pos="39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-3516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60146-6CA4-44FB-BA4D-779893E5281C}" type="datetimeFigureOut">
              <a:rPr lang="en-GB" smtClean="0"/>
              <a:pPr/>
              <a:t>04/09/2012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72A0D-D7C0-41A5-9743-EEDF39388AC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46514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14851" y="4715907"/>
            <a:ext cx="4567974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9C84BFE6-A621-4289-A849-ED2563DE00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9737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4BFE6-A621-4289-A849-ED2563DE00F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1889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CONFIDENTIAL – DO NOT DISTRIBUTE</a:t>
            </a:r>
          </a:p>
          <a:p>
            <a:r>
              <a:rPr lang="en-GB" dirty="0" smtClean="0"/>
              <a:t>Client whether a bank, FX house or corporate payment aggregator funds Earthport segregated currency accounts. Virtual accounts per customer.</a:t>
            </a:r>
          </a:p>
          <a:p>
            <a:r>
              <a:rPr lang="en-GB" dirty="0" smtClean="0"/>
              <a:t>Client funding </a:t>
            </a:r>
            <a:r>
              <a:rPr lang="en-GB" dirty="0"/>
              <a:t>accounts can be held with any </a:t>
            </a:r>
            <a:r>
              <a:rPr lang="en-GB" dirty="0" smtClean="0"/>
              <a:t>bank and moved to Earthport account.</a:t>
            </a:r>
            <a:endParaRPr lang="en-GB" dirty="0"/>
          </a:p>
          <a:p>
            <a:r>
              <a:rPr lang="en-GB" dirty="0"/>
              <a:t>Any </a:t>
            </a:r>
            <a:r>
              <a:rPr lang="en-GB" dirty="0" smtClean="0"/>
              <a:t>major currency </a:t>
            </a:r>
            <a:r>
              <a:rPr lang="en-GB" dirty="0"/>
              <a:t>can be used via Earthport to </a:t>
            </a:r>
            <a:r>
              <a:rPr lang="en-GB" dirty="0" smtClean="0"/>
              <a:t>pay locally in any </a:t>
            </a:r>
            <a:r>
              <a:rPr lang="en-GB" dirty="0"/>
              <a:t>country </a:t>
            </a:r>
            <a:r>
              <a:rPr lang="en-GB" dirty="0" smtClean="0"/>
              <a:t>served. </a:t>
            </a:r>
          </a:p>
          <a:p>
            <a:r>
              <a:rPr lang="en-GB" dirty="0" smtClean="0"/>
              <a:t>Earthport receives instruction to pay beneficiary. Earthport processes the payment which involves validation, formatting subject to there being  sufficient cleared funds in the merchant account.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Earthport routes through SWIFT in those countries where we don’t have a local bank account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4BFE6-A621-4289-A849-ED2563DE00F3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43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46825"/>
            <a:ext cx="9144000" cy="511175"/>
          </a:xfrm>
          <a:prstGeom prst="rect">
            <a:avLst/>
          </a:prstGeom>
          <a:solidFill>
            <a:srgbClr val="009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24000" bIns="0" rtlCol="0" anchor="ctr"/>
          <a:lstStyle/>
          <a:p>
            <a:pPr algn="r"/>
            <a:r>
              <a:rPr lang="en-GB" sz="1320" dirty="0" smtClean="0"/>
              <a:t>Because there’s a better way.</a:t>
            </a:r>
            <a:endParaRPr lang="en-GB" sz="132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92114"/>
            <a:ext cx="5937250" cy="579436"/>
          </a:xfrm>
        </p:spPr>
        <p:txBody>
          <a:bodyPr anchor="b" anchorCtr="0"/>
          <a:lstStyle>
            <a:lvl1pPr>
              <a:defRPr sz="1600"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2088"/>
            <a:ext cx="9144000" cy="4824412"/>
          </a:xfrm>
        </p:spPr>
        <p:txBody>
          <a:bodyPr anchor="ctr" anchorCtr="0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    Insert Image</a:t>
            </a:r>
            <a:endParaRPr lang="en-GB" dirty="0"/>
          </a:p>
        </p:txBody>
      </p:sp>
      <p:pic>
        <p:nvPicPr>
          <p:cNvPr id="14" name="Picture 13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1128" y="242726"/>
            <a:ext cx="1743460" cy="95402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395288" y="1590675"/>
            <a:ext cx="8361362" cy="507600"/>
          </a:xfrm>
          <a:prstGeom prst="rect">
            <a:avLst/>
          </a:prstGeom>
          <a:solidFill>
            <a:srgbClr val="E6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95288" y="2174588"/>
            <a:ext cx="8361362" cy="4050000"/>
          </a:xfrm>
          <a:prstGeom prst="rect">
            <a:avLst/>
          </a:prstGeom>
          <a:solidFill>
            <a:srgbClr val="E6E6E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39502" y="1590674"/>
            <a:ext cx="8208962" cy="470173"/>
          </a:xfrm>
        </p:spPr>
        <p:txBody>
          <a:bodyPr anchor="ctr" anchorCtr="0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Box 3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Page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95287" y="3429000"/>
            <a:ext cx="8353425" cy="576064"/>
          </a:xfrm>
        </p:spPr>
        <p:txBody>
          <a:bodyPr/>
          <a:lstStyle>
            <a:lvl1pPr algn="ctr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 descr="Logo Blu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242726"/>
            <a:ext cx="1743460" cy="9540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72816"/>
            <a:ext cx="5991225" cy="1369317"/>
          </a:xfrm>
        </p:spPr>
        <p:txBody>
          <a:bodyPr/>
          <a:lstStyle>
            <a:lvl1pPr>
              <a:lnSpc>
                <a:spcPts val="3600"/>
              </a:lnSpc>
              <a:spcBef>
                <a:spcPts val="0"/>
              </a:spcBef>
              <a:defRPr sz="280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381000" y="3990974"/>
            <a:ext cx="5991225" cy="920353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  <a:lvl2pPr marL="0" indent="0">
              <a:buFontTx/>
              <a:buNone/>
              <a:defRPr sz="16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381000" y="5013177"/>
            <a:ext cx="5991225" cy="792088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381000" y="300344"/>
            <a:ext cx="1908000" cy="824400"/>
          </a:xfrm>
          <a:solidFill>
            <a:schemeClr val="accent4"/>
          </a:solidFill>
          <a:ln>
            <a:noFill/>
            <a:prstDash val="sysDot"/>
          </a:ln>
        </p:spPr>
        <p:txBody>
          <a:bodyPr anchor="ctr" anchorCtr="0"/>
          <a:lstStyle>
            <a:lvl1pPr algn="ctr">
              <a:defRPr sz="105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Space for a client logo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  <p:pic>
        <p:nvPicPr>
          <p:cNvPr id="9" name="Picture 8" descr="D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6200000">
            <a:off x="4595929" y="4041361"/>
            <a:ext cx="4320000" cy="9521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69113" y="1844824"/>
            <a:ext cx="1884500" cy="4379764"/>
          </a:xfr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2113"/>
            <a:ext cx="5922962" cy="8270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587500"/>
            <a:ext cx="8353425" cy="4637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2113"/>
            <a:ext cx="5922962" cy="827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87500"/>
            <a:ext cx="6240462" cy="4637088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400"/>
              </a:spcBef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pic>
        <p:nvPicPr>
          <p:cNvPr id="8" name="Picture 7" descr="D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6200000">
            <a:off x="4452241" y="3897045"/>
            <a:ext cx="4608000" cy="1015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869113" y="1587500"/>
            <a:ext cx="1884500" cy="4637088"/>
          </a:xfrm>
        </p:spPr>
        <p:txBody>
          <a:bodyPr/>
          <a:lstStyle>
            <a:lvl1pPr>
              <a:spcBef>
                <a:spcPts val="1200"/>
              </a:spcBef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2113"/>
            <a:ext cx="5922962" cy="8270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87500"/>
            <a:ext cx="6240462" cy="4637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6869113" y="1587500"/>
            <a:ext cx="1884500" cy="4637088"/>
          </a:xfrm>
          <a:solidFill>
            <a:schemeClr val="accent4"/>
          </a:solidFill>
          <a:ln>
            <a:noFill/>
          </a:ln>
        </p:spPr>
        <p:txBody>
          <a:bodyPr tIns="0" anchor="ctr" anchorCtr="0"/>
          <a:lstStyle>
            <a:lvl1pPr>
              <a:spcBef>
                <a:spcPts val="1200"/>
              </a:spcBef>
              <a:defRPr sz="105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  Insert image or graphic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2113"/>
            <a:ext cx="5922962" cy="8270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5" y="1587500"/>
            <a:ext cx="5152777" cy="4637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5772150" y="1587500"/>
            <a:ext cx="2976314" cy="4637088"/>
          </a:xfrm>
          <a:solidFill>
            <a:schemeClr val="accent4"/>
          </a:solidFill>
          <a:ln>
            <a:noFill/>
          </a:ln>
        </p:spPr>
        <p:txBody>
          <a:bodyPr tIns="0" anchor="ctr" anchorCtr="0"/>
          <a:lstStyle>
            <a:lvl1pPr>
              <a:spcBef>
                <a:spcPts val="1200"/>
              </a:spcBef>
              <a:defRPr sz="105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  Insert image or graphic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&amp;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2113"/>
            <a:ext cx="5922962" cy="8270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064" y="1587499"/>
            <a:ext cx="6224400" cy="4636800"/>
          </a:xfrm>
        </p:spPr>
        <p:txBody>
          <a:bodyPr/>
          <a:lstStyle>
            <a:lvl3pPr marL="361950" indent="-153988">
              <a:defRPr/>
            </a:lvl3pPr>
            <a:lvl4pPr marL="565150" indent="-169863"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395287" y="1587500"/>
            <a:ext cx="1897200" cy="4637088"/>
          </a:xfrm>
          <a:solidFill>
            <a:schemeClr val="accent4"/>
          </a:solidFill>
          <a:ln>
            <a:noFill/>
          </a:ln>
        </p:spPr>
        <p:txBody>
          <a:bodyPr tIns="0" anchor="ctr" anchorCtr="0"/>
          <a:lstStyle>
            <a:lvl1pPr>
              <a:spcBef>
                <a:spcPts val="1200"/>
              </a:spcBef>
              <a:defRPr sz="105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  Insert image or graphic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Larg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2113"/>
            <a:ext cx="5922962" cy="8270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850" y="1587499"/>
            <a:ext cx="5140800" cy="463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395288" y="1587499"/>
            <a:ext cx="2984400" cy="4636800"/>
          </a:xfrm>
          <a:solidFill>
            <a:schemeClr val="accent4"/>
          </a:solidFill>
          <a:ln>
            <a:noFill/>
          </a:ln>
        </p:spPr>
        <p:txBody>
          <a:bodyPr tIns="0" anchor="ctr" anchorCtr="0"/>
          <a:lstStyle>
            <a:lvl1pPr>
              <a:spcBef>
                <a:spcPts val="1200"/>
              </a:spcBef>
              <a:defRPr sz="105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  Insert image or graphic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Large Image Lef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2113"/>
            <a:ext cx="5922962" cy="8270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7913" y="1587499"/>
            <a:ext cx="5138737" cy="4636800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395288" y="1603375"/>
            <a:ext cx="2984400" cy="3376800"/>
          </a:xfrm>
          <a:solidFill>
            <a:schemeClr val="accent4"/>
          </a:solidFill>
          <a:ln>
            <a:noFill/>
          </a:ln>
        </p:spPr>
        <p:txBody>
          <a:bodyPr tIns="0" anchor="ctr" anchorCtr="0"/>
          <a:lstStyle>
            <a:lvl1pPr>
              <a:spcBef>
                <a:spcPts val="1200"/>
              </a:spcBef>
              <a:defRPr sz="1050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  Insert image or graphic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95288" y="5084763"/>
            <a:ext cx="2984400" cy="1139825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89275" y="6560146"/>
            <a:ext cx="1458733" cy="9233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GB" sz="600" dirty="0" smtClean="0"/>
              <a:t>© 2012 Earthport Plc. All Rights Reserved.</a:t>
            </a:r>
            <a:endParaRPr lang="en-GB" sz="6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342" y="6348552"/>
            <a:ext cx="9144000" cy="511175"/>
          </a:xfrm>
          <a:prstGeom prst="rect">
            <a:avLst/>
          </a:prstGeom>
          <a:solidFill>
            <a:srgbClr val="009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24000" bIns="0" rtlCol="0" anchor="ctr"/>
          <a:lstStyle/>
          <a:p>
            <a:pPr algn="r"/>
            <a:r>
              <a:rPr lang="en-GB" sz="1320" dirty="0" smtClean="0"/>
              <a:t>Because there’s a better way.</a:t>
            </a:r>
            <a:endParaRPr lang="en-GB" sz="132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9" y="392113"/>
            <a:ext cx="5904904" cy="82708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8" y="1587500"/>
            <a:ext cx="8361362" cy="46370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16" name="Picture 15" descr="DOT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95288" y="1412728"/>
            <a:ext cx="8388000" cy="18422"/>
          </a:xfrm>
          <a:prstGeom prst="rect">
            <a:avLst/>
          </a:prstGeom>
        </p:spPr>
      </p:pic>
      <p:pic>
        <p:nvPicPr>
          <p:cNvPr id="8" name="Picture 7" descr="Logo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7021128" y="242726"/>
            <a:ext cx="1743460" cy="954026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 flipH="1">
            <a:off x="3393583" y="5661248"/>
            <a:ext cx="170305" cy="1312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241754" y="6473958"/>
            <a:ext cx="2304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151FFF1-A7B5-4D47-8E66-577D6A2B15A7}" type="slidenum">
              <a:rPr lang="en-GB" sz="1100" smtClean="0">
                <a:solidFill>
                  <a:schemeClr val="bg1"/>
                </a:solidFill>
              </a:rPr>
              <a:pPr algn="ctr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7" r:id="rId3"/>
    <p:sldLayoutId id="2147483650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54" r:id="rId10"/>
    <p:sldLayoutId id="2147483665" r:id="rId11"/>
    <p:sldLayoutId id="2147483655" r:id="rId12"/>
    <p:sldLayoutId id="2147483668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ts val="800"/>
        </a:spcBef>
        <a:buFontTx/>
        <a:buNone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6213" indent="-176213" algn="l" defTabSz="914400" rtl="0" eaLnBrk="1" latinLnBrk="0" hangingPunct="1">
        <a:spcBef>
          <a:spcPts val="600"/>
        </a:spcBef>
        <a:buClr>
          <a:srgbClr val="F6A800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1950" indent="-180975" algn="l" defTabSz="914400" rtl="0" eaLnBrk="1" latinLnBrk="0" hangingPunct="1">
        <a:spcBef>
          <a:spcPct val="20000"/>
        </a:spcBef>
        <a:buClr>
          <a:srgbClr val="F6A800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2925" indent="-180975" algn="l" defTabSz="914400" rtl="0" eaLnBrk="1" latinLnBrk="0" hangingPunct="1">
        <a:spcBef>
          <a:spcPct val="20000"/>
        </a:spcBef>
        <a:buClr>
          <a:srgbClr val="F6A800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11" Type="http://schemas.openxmlformats.org/officeDocument/2006/relationships/image" Target="../media/image14.gif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Placeholder 7" descr="m_11_EP_4_3_cover_image_20.11.11.jp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t="524" b="524"/>
          <a:stretch>
            <a:fillRect/>
          </a:stretch>
        </p:blipFill>
        <p:spPr/>
      </p:pic>
      <p:pic>
        <p:nvPicPr>
          <p:cNvPr id="5" name="Picture 4" descr="http://www.clevelandfed.org/images/frbs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074" y="223903"/>
            <a:ext cx="827534" cy="108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87624" y="392113"/>
            <a:ext cx="5922962" cy="58861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FFC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GB" sz="2800" dirty="0" smtClean="0"/>
              <a:t>Dodd-Frank 1073: key insights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39196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066700" y="1552075"/>
            <a:ext cx="2993499" cy="1156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32015" y="18864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1"/>
            <a:ext cx="7128792" cy="1219200"/>
          </a:xfrm>
        </p:spPr>
        <p:txBody>
          <a:bodyPr/>
          <a:lstStyle/>
          <a:p>
            <a:r>
              <a:rPr lang="en-GB" dirty="0" smtClean="0"/>
              <a:t>Hybrid closed loop model</a:t>
            </a:r>
            <a:br>
              <a:rPr lang="en-GB" dirty="0" smtClean="0"/>
            </a:br>
            <a:r>
              <a:rPr lang="en-GB" dirty="0" smtClean="0"/>
              <a:t>for Global ACH</a:t>
            </a:r>
            <a:endParaRPr lang="en-GB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1487776">
            <a:off x="4171983" y="5086164"/>
            <a:ext cx="2746084" cy="945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11927" y="1465039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666666"/>
                </a:solidFill>
                <a:cs typeface="Arial" pitchFamily="34" charset="0"/>
              </a:rPr>
              <a:t>Segregated Accounts</a:t>
            </a:r>
            <a:endParaRPr lang="en-GB" sz="3200" dirty="0">
              <a:solidFill>
                <a:srgbClr val="666666"/>
              </a:solidFill>
            </a:endParaRP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2813" y="4515586"/>
            <a:ext cx="701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2813" y="2058676"/>
            <a:ext cx="701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01600">
            <a:off x="7235784" y="2576810"/>
            <a:ext cx="963954" cy="471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Straight Connector 24"/>
          <p:cNvCxnSpPr/>
          <p:nvPr/>
        </p:nvCxnSpPr>
        <p:spPr>
          <a:xfrm>
            <a:off x="4899959" y="2628255"/>
            <a:ext cx="630702" cy="1179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645796" y="3891958"/>
            <a:ext cx="630702" cy="1064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552207" y="2665312"/>
            <a:ext cx="724291" cy="1171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655636" y="3811946"/>
            <a:ext cx="12605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1225" y="3808139"/>
            <a:ext cx="1104430" cy="67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5562762" y="3779355"/>
            <a:ext cx="23954" cy="1316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4395903" y="3836763"/>
            <a:ext cx="1149124" cy="645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251887" y="3818844"/>
            <a:ext cx="13348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574739" y="2437174"/>
            <a:ext cx="46486" cy="1399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395903" y="3119238"/>
            <a:ext cx="1113656" cy="708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5545025" y="3119338"/>
            <a:ext cx="1180630" cy="717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4898773" y="3779355"/>
            <a:ext cx="687943" cy="1177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1927" y="2825552"/>
            <a:ext cx="2378075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2307671" y="4070241"/>
            <a:ext cx="19042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Payment Instructions</a:t>
            </a:r>
            <a:endParaRPr lang="en-GB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51687" y="3432316"/>
            <a:ext cx="1261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6A800"/>
                </a:solidFill>
              </a:rPr>
              <a:t>Funding in U</a:t>
            </a:r>
            <a:r>
              <a:rPr lang="en-GB" sz="1100" b="1" dirty="0">
                <a:solidFill>
                  <a:srgbClr val="F6A800"/>
                </a:solidFill>
              </a:rPr>
              <a:t>S</a:t>
            </a:r>
            <a:r>
              <a:rPr lang="en-GB" sz="1100" b="1" dirty="0" smtClean="0">
                <a:solidFill>
                  <a:srgbClr val="F6A800"/>
                </a:solidFill>
              </a:rPr>
              <a:t>D</a:t>
            </a:r>
            <a:endParaRPr lang="en-GB" sz="1100" b="1" dirty="0">
              <a:solidFill>
                <a:srgbClr val="F6A800"/>
              </a:solidFill>
            </a:endParaRPr>
          </a:p>
        </p:txBody>
      </p:sp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0388" y="4515586"/>
            <a:ext cx="5127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4365" y="2033464"/>
            <a:ext cx="569732" cy="569732"/>
          </a:xfrm>
          <a:prstGeom prst="rect">
            <a:avLst/>
          </a:prstGeom>
        </p:spPr>
      </p:pic>
      <p:pic>
        <p:nvPicPr>
          <p:cNvPr id="79" name="Picture 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648" y="2212021"/>
            <a:ext cx="560385" cy="56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0" name="Straight Arrow Connector 79"/>
          <p:cNvCxnSpPr>
            <a:stCxn id="79" idx="2"/>
          </p:cNvCxnSpPr>
          <p:nvPr/>
        </p:nvCxnSpPr>
        <p:spPr>
          <a:xfrm>
            <a:off x="577841" y="2778756"/>
            <a:ext cx="254174" cy="938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8" idx="2"/>
          </p:cNvCxnSpPr>
          <p:nvPr/>
        </p:nvCxnSpPr>
        <p:spPr>
          <a:xfrm>
            <a:off x="1149231" y="2603196"/>
            <a:ext cx="17540" cy="1113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1434097" y="2739901"/>
            <a:ext cx="301983" cy="977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6742614" y="4400813"/>
            <a:ext cx="1292163" cy="69571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6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4821" y="2778756"/>
            <a:ext cx="535388" cy="35335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43786" y="5221431"/>
            <a:ext cx="539727" cy="337329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3" name="Group 2"/>
          <p:cNvGrpSpPr/>
          <p:nvPr/>
        </p:nvGrpSpPr>
        <p:grpSpPr>
          <a:xfrm>
            <a:off x="3747144" y="1963672"/>
            <a:ext cx="3658103" cy="3658103"/>
            <a:chOff x="2915129" y="1775032"/>
            <a:chExt cx="3658103" cy="3658103"/>
          </a:xfrm>
        </p:grpSpPr>
        <p:grpSp>
          <p:nvGrpSpPr>
            <p:cNvPr id="89" name="Group 88"/>
            <p:cNvGrpSpPr/>
            <p:nvPr/>
          </p:nvGrpSpPr>
          <p:grpSpPr>
            <a:xfrm>
              <a:off x="2915129" y="1775032"/>
              <a:ext cx="3658103" cy="3658103"/>
              <a:chOff x="2915129" y="1775032"/>
              <a:chExt cx="3658103" cy="3658103"/>
            </a:xfrm>
          </p:grpSpPr>
          <p:sp>
            <p:nvSpPr>
              <p:cNvPr id="99" name="Block Arc 98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19800000"/>
                  <a:gd name="adj2" fmla="val 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0" name="Block Arc 89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14400000"/>
                  <a:gd name="adj2" fmla="val 162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1" name="Block Arc 90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12600000"/>
                  <a:gd name="adj2" fmla="val 144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2" name="Block Arc 91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10800000"/>
                  <a:gd name="adj2" fmla="val 126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3" name="Block Arc 92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9000000"/>
                  <a:gd name="adj2" fmla="val 108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4" name="Block Arc 93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7200000"/>
                  <a:gd name="adj2" fmla="val 90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5" name="Block Arc 94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5400000"/>
                  <a:gd name="adj2" fmla="val 72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6" name="Block Arc 95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3600000"/>
                  <a:gd name="adj2" fmla="val 54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7" name="Block Arc 96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1800000"/>
                  <a:gd name="adj2" fmla="val 36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8" name="Block Arc 97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0"/>
                  <a:gd name="adj2" fmla="val 18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1" name="Block Arc 100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18000000"/>
                  <a:gd name="adj2" fmla="val 198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2" name="Block Arc 101"/>
              <p:cNvSpPr/>
              <p:nvPr/>
            </p:nvSpPr>
            <p:spPr>
              <a:xfrm>
                <a:off x="3151857" y="2011759"/>
                <a:ext cx="3184648" cy="3184648"/>
              </a:xfrm>
              <a:prstGeom prst="blockArc">
                <a:avLst>
                  <a:gd name="adj1" fmla="val 16200000"/>
                  <a:gd name="adj2" fmla="val 18000000"/>
                  <a:gd name="adj3" fmla="val 2307"/>
                </a:avLst>
              </a:prstGeom>
            </p:spPr>
            <p:style>
              <a:ln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3" name="Freeform 102"/>
              <p:cNvSpPr/>
              <p:nvPr/>
            </p:nvSpPr>
            <p:spPr>
              <a:xfrm>
                <a:off x="4379760" y="3239662"/>
                <a:ext cx="728842" cy="728842"/>
              </a:xfrm>
              <a:custGeom>
                <a:avLst/>
                <a:gdLst>
                  <a:gd name="connsiteX0" fmla="*/ 0 w 728842"/>
                  <a:gd name="connsiteY0" fmla="*/ 364421 h 728842"/>
                  <a:gd name="connsiteX1" fmla="*/ 364421 w 728842"/>
                  <a:gd name="connsiteY1" fmla="*/ 0 h 728842"/>
                  <a:gd name="connsiteX2" fmla="*/ 728842 w 728842"/>
                  <a:gd name="connsiteY2" fmla="*/ 364421 h 728842"/>
                  <a:gd name="connsiteX3" fmla="*/ 364421 w 728842"/>
                  <a:gd name="connsiteY3" fmla="*/ 728842 h 728842"/>
                  <a:gd name="connsiteX4" fmla="*/ 0 w 728842"/>
                  <a:gd name="connsiteY4" fmla="*/ 364421 h 728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8842" h="728842">
                    <a:moveTo>
                      <a:pt x="0" y="364421"/>
                    </a:moveTo>
                    <a:cubicBezTo>
                      <a:pt x="0" y="163157"/>
                      <a:pt x="163157" y="0"/>
                      <a:pt x="364421" y="0"/>
                    </a:cubicBezTo>
                    <a:cubicBezTo>
                      <a:pt x="565685" y="0"/>
                      <a:pt x="728842" y="163157"/>
                      <a:pt x="728842" y="364421"/>
                    </a:cubicBezTo>
                    <a:cubicBezTo>
                      <a:pt x="728842" y="565685"/>
                      <a:pt x="565685" y="728842"/>
                      <a:pt x="364421" y="728842"/>
                    </a:cubicBezTo>
                    <a:cubicBezTo>
                      <a:pt x="163157" y="728842"/>
                      <a:pt x="0" y="565685"/>
                      <a:pt x="0" y="364421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25786" tIns="125786" rIns="125786" bIns="125786" numCol="1" spcCol="1270" anchor="ctr" anchorCtr="0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15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4489086" y="1775032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FI:</a:t>
                </a:r>
                <a:br>
                  <a:rPr lang="en-GB" sz="1100" dirty="0" smtClean="0">
                    <a:solidFill>
                      <a:prstClr val="white"/>
                    </a:solidFill>
                  </a:rPr>
                </a:br>
                <a:r>
                  <a:rPr lang="en-GB" sz="1100" dirty="0" smtClean="0">
                    <a:solidFill>
                      <a:prstClr val="white"/>
                    </a:solidFill>
                  </a:rPr>
                  <a:t>EUR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Freeform 104"/>
              <p:cNvSpPr/>
              <p:nvPr/>
            </p:nvSpPr>
            <p:spPr>
              <a:xfrm>
                <a:off x="5276065" y="1985902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UK:</a:t>
                </a:r>
                <a:br>
                  <a:rPr lang="en-GB" sz="1100" dirty="0" smtClean="0">
                    <a:solidFill>
                      <a:prstClr val="white"/>
                    </a:solidFill>
                  </a:rPr>
                </a:br>
                <a:r>
                  <a:rPr lang="en-GB" sz="1100" dirty="0" smtClean="0">
                    <a:solidFill>
                      <a:prstClr val="white"/>
                    </a:solidFill>
                  </a:rPr>
                  <a:t>GBP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Freeform 105"/>
              <p:cNvSpPr/>
              <p:nvPr/>
            </p:nvSpPr>
            <p:spPr>
              <a:xfrm>
                <a:off x="5852173" y="2562010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rgbClr val="00B050"/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SG:</a:t>
                </a:r>
                <a:br>
                  <a:rPr lang="en-GB" sz="1100" dirty="0" smtClean="0">
                    <a:solidFill>
                      <a:prstClr val="white"/>
                    </a:solidFill>
                  </a:rPr>
                </a:br>
                <a:r>
                  <a:rPr lang="en-GB" sz="1100" dirty="0" smtClean="0">
                    <a:solidFill>
                      <a:prstClr val="white"/>
                    </a:solidFill>
                  </a:rPr>
                  <a:t>SGD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7" name="Freeform 106"/>
              <p:cNvSpPr/>
              <p:nvPr/>
            </p:nvSpPr>
            <p:spPr>
              <a:xfrm>
                <a:off x="6063043" y="3348989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US:</a:t>
                </a:r>
                <a:br>
                  <a:rPr lang="en-GB" sz="1100" dirty="0" smtClean="0">
                    <a:solidFill>
                      <a:prstClr val="white"/>
                    </a:solidFill>
                  </a:rPr>
                </a:br>
                <a:r>
                  <a:rPr lang="en-GB" sz="1100" dirty="0" smtClean="0">
                    <a:solidFill>
                      <a:prstClr val="white"/>
                    </a:solidFill>
                  </a:rPr>
                  <a:t>USD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5276065" y="4712076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PH:</a:t>
                </a:r>
                <a:br>
                  <a:rPr lang="en-GB" sz="1100" dirty="0" smtClean="0">
                    <a:solidFill>
                      <a:prstClr val="white"/>
                    </a:solidFill>
                  </a:rPr>
                </a:br>
                <a:r>
                  <a:rPr lang="en-GB" sz="1100" dirty="0" smtClean="0">
                    <a:solidFill>
                      <a:prstClr val="white"/>
                    </a:solidFill>
                  </a:rPr>
                  <a:t>PHP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>
              <a:xfrm>
                <a:off x="4489086" y="4922946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AU: AUD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>
              <a:xfrm>
                <a:off x="3702108" y="4712076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JP:</a:t>
                </a:r>
                <a:br>
                  <a:rPr lang="en-GB" sz="1100" dirty="0" smtClean="0">
                    <a:solidFill>
                      <a:prstClr val="white"/>
                    </a:solidFill>
                  </a:rPr>
                </a:br>
                <a:r>
                  <a:rPr lang="en-GB" sz="1100" dirty="0" smtClean="0">
                    <a:solidFill>
                      <a:prstClr val="white"/>
                    </a:solidFill>
                  </a:rPr>
                  <a:t>JPY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>
              <a:xfrm>
                <a:off x="3125999" y="4135967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ZA: ZAR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3" name="Freeform 112"/>
              <p:cNvSpPr/>
              <p:nvPr/>
            </p:nvSpPr>
            <p:spPr>
              <a:xfrm>
                <a:off x="2915129" y="3348989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accent1"/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US:USD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Freeform 113"/>
              <p:cNvSpPr/>
              <p:nvPr/>
            </p:nvSpPr>
            <p:spPr>
              <a:xfrm>
                <a:off x="3125999" y="2562010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rgbClr val="00B050"/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US:</a:t>
                </a:r>
                <a:br>
                  <a:rPr lang="en-GB" sz="1100" dirty="0" smtClean="0">
                    <a:solidFill>
                      <a:prstClr val="white"/>
                    </a:solidFill>
                  </a:rPr>
                </a:br>
                <a:r>
                  <a:rPr lang="en-GB" sz="1100" dirty="0" smtClean="0">
                    <a:solidFill>
                      <a:prstClr val="white"/>
                    </a:solidFill>
                  </a:rPr>
                  <a:t>SGD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3702108" y="1985902"/>
                <a:ext cx="510189" cy="510189"/>
              </a:xfrm>
              <a:custGeom>
                <a:avLst/>
                <a:gdLst>
                  <a:gd name="connsiteX0" fmla="*/ 0 w 510189"/>
                  <a:gd name="connsiteY0" fmla="*/ 255095 h 510189"/>
                  <a:gd name="connsiteX1" fmla="*/ 255095 w 510189"/>
                  <a:gd name="connsiteY1" fmla="*/ 0 h 510189"/>
                  <a:gd name="connsiteX2" fmla="*/ 510190 w 510189"/>
                  <a:gd name="connsiteY2" fmla="*/ 255095 h 510189"/>
                  <a:gd name="connsiteX3" fmla="*/ 255095 w 510189"/>
                  <a:gd name="connsiteY3" fmla="*/ 510190 h 510189"/>
                  <a:gd name="connsiteX4" fmla="*/ 0 w 510189"/>
                  <a:gd name="connsiteY4" fmla="*/ 255095 h 510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189" h="510189">
                    <a:moveTo>
                      <a:pt x="0" y="255095"/>
                    </a:moveTo>
                    <a:cubicBezTo>
                      <a:pt x="0" y="114210"/>
                      <a:pt x="114210" y="0"/>
                      <a:pt x="255095" y="0"/>
                    </a:cubicBezTo>
                    <a:cubicBezTo>
                      <a:pt x="395980" y="0"/>
                      <a:pt x="510190" y="114210"/>
                      <a:pt x="510190" y="255095"/>
                    </a:cubicBezTo>
                    <a:cubicBezTo>
                      <a:pt x="510190" y="395980"/>
                      <a:pt x="395980" y="510190"/>
                      <a:pt x="255095" y="510190"/>
                    </a:cubicBezTo>
                    <a:cubicBezTo>
                      <a:pt x="114210" y="510190"/>
                      <a:pt x="0" y="395980"/>
                      <a:pt x="0" y="255095"/>
                    </a:cubicBezTo>
                    <a:close/>
                  </a:path>
                </a:pathLst>
              </a:custGeom>
              <a:solidFill>
                <a:schemeClr val="dk2">
                  <a:hueOff val="0"/>
                  <a:satOff val="0"/>
                  <a:lumOff val="0"/>
                  <a:alpha val="65000"/>
                </a:schemeClr>
              </a:solidFill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685" tIns="88685" rIns="88685" bIns="88685" numCol="1" spcCol="1270" anchor="ctr" anchorCtr="0">
                <a:noAutofit/>
              </a:bodyPr>
              <a:lstStyle/>
              <a:p>
                <a:pPr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100" dirty="0" smtClean="0">
                    <a:solidFill>
                      <a:prstClr val="white"/>
                    </a:solidFill>
                  </a:rPr>
                  <a:t>NO:NOK</a:t>
                </a:r>
                <a:endParaRPr lang="en-GB" sz="1100" dirty="0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85" name="Picture 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566" y="2644302"/>
              <a:ext cx="2377421" cy="1971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7" name="Freeform 86"/>
          <p:cNvSpPr/>
          <p:nvPr/>
        </p:nvSpPr>
        <p:spPr>
          <a:xfrm>
            <a:off x="6700159" y="4339880"/>
            <a:ext cx="510189" cy="510189"/>
          </a:xfrm>
          <a:custGeom>
            <a:avLst/>
            <a:gdLst>
              <a:gd name="connsiteX0" fmla="*/ 0 w 510189"/>
              <a:gd name="connsiteY0" fmla="*/ 255095 h 510189"/>
              <a:gd name="connsiteX1" fmla="*/ 255095 w 510189"/>
              <a:gd name="connsiteY1" fmla="*/ 0 h 510189"/>
              <a:gd name="connsiteX2" fmla="*/ 510190 w 510189"/>
              <a:gd name="connsiteY2" fmla="*/ 255095 h 510189"/>
              <a:gd name="connsiteX3" fmla="*/ 255095 w 510189"/>
              <a:gd name="connsiteY3" fmla="*/ 510190 h 510189"/>
              <a:gd name="connsiteX4" fmla="*/ 0 w 510189"/>
              <a:gd name="connsiteY4" fmla="*/ 255095 h 510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0189" h="510189">
                <a:moveTo>
                  <a:pt x="0" y="255095"/>
                </a:moveTo>
                <a:cubicBezTo>
                  <a:pt x="0" y="114210"/>
                  <a:pt x="114210" y="0"/>
                  <a:pt x="255095" y="0"/>
                </a:cubicBezTo>
                <a:cubicBezTo>
                  <a:pt x="395980" y="0"/>
                  <a:pt x="510190" y="114210"/>
                  <a:pt x="510190" y="255095"/>
                </a:cubicBezTo>
                <a:cubicBezTo>
                  <a:pt x="510190" y="395980"/>
                  <a:pt x="395980" y="510190"/>
                  <a:pt x="255095" y="510190"/>
                </a:cubicBezTo>
                <a:cubicBezTo>
                  <a:pt x="114210" y="510190"/>
                  <a:pt x="0" y="395980"/>
                  <a:pt x="0" y="255095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685" tIns="88685" rIns="88685" bIns="886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schemeClr val="bg1"/>
                </a:solidFill>
              </a:rPr>
              <a:t>PL</a:t>
            </a:r>
            <a:r>
              <a:rPr lang="en-GB" sz="1100" kern="1200" dirty="0" smtClean="0">
                <a:solidFill>
                  <a:schemeClr val="bg1"/>
                </a:solidFill>
              </a:rPr>
              <a:t>:</a:t>
            </a:r>
            <a:br>
              <a:rPr lang="en-GB" sz="1100" kern="1200" dirty="0" smtClean="0">
                <a:solidFill>
                  <a:schemeClr val="bg1"/>
                </a:solidFill>
              </a:rPr>
            </a:br>
            <a:r>
              <a:rPr lang="en-GB" sz="1100" kern="1200" dirty="0" smtClean="0">
                <a:solidFill>
                  <a:schemeClr val="bg1"/>
                </a:solidFill>
              </a:rPr>
              <a:t>PLN</a:t>
            </a:r>
            <a:endParaRPr lang="en-GB" sz="1100" kern="12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jlear\Desktop\Dropbox\EARTHPORT MASTER FOLDER\Marketing\Icons\BackOffice_Blue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2920" y="2209956"/>
            <a:ext cx="568800" cy="56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555776" y="3717032"/>
            <a:ext cx="11578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reeform 107"/>
          <p:cNvSpPr/>
          <p:nvPr/>
        </p:nvSpPr>
        <p:spPr>
          <a:xfrm>
            <a:off x="1850708" y="3418247"/>
            <a:ext cx="705068" cy="551358"/>
          </a:xfrm>
          <a:custGeom>
            <a:avLst/>
            <a:gdLst>
              <a:gd name="connsiteX0" fmla="*/ 0 w 510189"/>
              <a:gd name="connsiteY0" fmla="*/ 255095 h 510189"/>
              <a:gd name="connsiteX1" fmla="*/ 255095 w 510189"/>
              <a:gd name="connsiteY1" fmla="*/ 0 h 510189"/>
              <a:gd name="connsiteX2" fmla="*/ 510190 w 510189"/>
              <a:gd name="connsiteY2" fmla="*/ 255095 h 510189"/>
              <a:gd name="connsiteX3" fmla="*/ 255095 w 510189"/>
              <a:gd name="connsiteY3" fmla="*/ 510190 h 510189"/>
              <a:gd name="connsiteX4" fmla="*/ 0 w 510189"/>
              <a:gd name="connsiteY4" fmla="*/ 255095 h 510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0189" h="510189">
                <a:moveTo>
                  <a:pt x="0" y="255095"/>
                </a:moveTo>
                <a:cubicBezTo>
                  <a:pt x="0" y="114210"/>
                  <a:pt x="114210" y="0"/>
                  <a:pt x="255095" y="0"/>
                </a:cubicBezTo>
                <a:cubicBezTo>
                  <a:pt x="395980" y="0"/>
                  <a:pt x="510190" y="114210"/>
                  <a:pt x="510190" y="255095"/>
                </a:cubicBezTo>
                <a:cubicBezTo>
                  <a:pt x="510190" y="395980"/>
                  <a:pt x="395980" y="510190"/>
                  <a:pt x="255095" y="510190"/>
                </a:cubicBezTo>
                <a:cubicBezTo>
                  <a:pt x="114210" y="510190"/>
                  <a:pt x="0" y="395980"/>
                  <a:pt x="0" y="255095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685" tIns="88685" rIns="88685" bIns="88685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prstClr val="white"/>
                </a:solidFill>
              </a:rPr>
              <a:t>FX process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0036" y="1897870"/>
            <a:ext cx="6719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Branch</a:t>
            </a:r>
            <a:endParaRPr lang="en-GB" sz="1100" dirty="0"/>
          </a:p>
        </p:txBody>
      </p:sp>
      <p:sp>
        <p:nvSpPr>
          <p:cNvPr id="116" name="Rectangle 115"/>
          <p:cNvSpPr/>
          <p:nvPr/>
        </p:nvSpPr>
        <p:spPr>
          <a:xfrm>
            <a:off x="858033" y="1688851"/>
            <a:ext cx="6174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Phone</a:t>
            </a:r>
            <a:endParaRPr lang="en-GB" sz="1100" dirty="0"/>
          </a:p>
        </p:txBody>
      </p:sp>
      <p:sp>
        <p:nvSpPr>
          <p:cNvPr id="117" name="Rectangle 116"/>
          <p:cNvSpPr/>
          <p:nvPr/>
        </p:nvSpPr>
        <p:spPr>
          <a:xfrm>
            <a:off x="1475656" y="1897870"/>
            <a:ext cx="62228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Online</a:t>
            </a:r>
            <a:endParaRPr lang="en-GB" sz="1100" dirty="0"/>
          </a:p>
        </p:txBody>
      </p:sp>
      <p:sp>
        <p:nvSpPr>
          <p:cNvPr id="118" name="TextBox 117"/>
          <p:cNvSpPr txBox="1"/>
          <p:nvPr/>
        </p:nvSpPr>
        <p:spPr>
          <a:xfrm>
            <a:off x="2451687" y="2874939"/>
            <a:ext cx="1261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B050"/>
                </a:solidFill>
              </a:rPr>
              <a:t>Funding in SGD</a:t>
            </a:r>
            <a:endParaRPr lang="en-GB" sz="1100" b="1" dirty="0">
              <a:solidFill>
                <a:srgbClr val="00B050"/>
              </a:solidFill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2555776" y="3136549"/>
            <a:ext cx="1402238" cy="419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637412" y="4286265"/>
            <a:ext cx="2974515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reeform 119"/>
          <p:cNvSpPr/>
          <p:nvPr/>
        </p:nvSpPr>
        <p:spPr>
          <a:xfrm>
            <a:off x="1848917" y="2861289"/>
            <a:ext cx="705068" cy="551358"/>
          </a:xfrm>
          <a:custGeom>
            <a:avLst/>
            <a:gdLst>
              <a:gd name="connsiteX0" fmla="*/ 0 w 510189"/>
              <a:gd name="connsiteY0" fmla="*/ 255095 h 510189"/>
              <a:gd name="connsiteX1" fmla="*/ 255095 w 510189"/>
              <a:gd name="connsiteY1" fmla="*/ 0 h 510189"/>
              <a:gd name="connsiteX2" fmla="*/ 510190 w 510189"/>
              <a:gd name="connsiteY2" fmla="*/ 255095 h 510189"/>
              <a:gd name="connsiteX3" fmla="*/ 255095 w 510189"/>
              <a:gd name="connsiteY3" fmla="*/ 510190 h 510189"/>
              <a:gd name="connsiteX4" fmla="*/ 0 w 510189"/>
              <a:gd name="connsiteY4" fmla="*/ 255095 h 510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0189" h="510189">
                <a:moveTo>
                  <a:pt x="0" y="255095"/>
                </a:moveTo>
                <a:cubicBezTo>
                  <a:pt x="0" y="114210"/>
                  <a:pt x="114210" y="0"/>
                  <a:pt x="255095" y="0"/>
                </a:cubicBezTo>
                <a:cubicBezTo>
                  <a:pt x="395980" y="0"/>
                  <a:pt x="510190" y="114210"/>
                  <a:pt x="510190" y="255095"/>
                </a:cubicBezTo>
                <a:cubicBezTo>
                  <a:pt x="510190" y="395980"/>
                  <a:pt x="395980" y="510190"/>
                  <a:pt x="255095" y="510190"/>
                </a:cubicBezTo>
                <a:cubicBezTo>
                  <a:pt x="114210" y="510190"/>
                  <a:pt x="0" y="395980"/>
                  <a:pt x="0" y="255095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685" tIns="88685" rIns="88685" bIns="88685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prstClr val="white"/>
                </a:solidFill>
              </a:rPr>
              <a:t>No FX process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96129" y="1465039"/>
            <a:ext cx="9412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>
                <a:solidFill>
                  <a:srgbClr val="666666"/>
                </a:solidFill>
                <a:cs typeface="Arial" pitchFamily="34" charset="0"/>
              </a:rPr>
              <a:t>Channels</a:t>
            </a:r>
            <a:endParaRPr lang="en-GB" dirty="0"/>
          </a:p>
        </p:txBody>
      </p:sp>
      <p:pic>
        <p:nvPicPr>
          <p:cNvPr id="74" name="Pictur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933" y="3735798"/>
            <a:ext cx="701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7" name="Straight Arrow Connector 76"/>
          <p:cNvCxnSpPr/>
          <p:nvPr/>
        </p:nvCxnSpPr>
        <p:spPr>
          <a:xfrm>
            <a:off x="2137180" y="4286265"/>
            <a:ext cx="0" cy="94744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34876" y="5226585"/>
            <a:ext cx="1444626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1. Pre-advice.</a:t>
            </a:r>
          </a:p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2. Fee disclosures.</a:t>
            </a:r>
          </a:p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3. FX rates. </a:t>
            </a:r>
            <a:b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4. Delivery dates.</a:t>
            </a:r>
          </a:p>
          <a:p>
            <a:r>
              <a:rPr lang="en-GB" sz="1100" b="1" i="1" dirty="0" smtClean="0">
                <a:solidFill>
                  <a:schemeClr val="bg1">
                    <a:lumMod val="50000"/>
                  </a:schemeClr>
                </a:solidFill>
              </a:rPr>
              <a:t>5. Tax data.</a:t>
            </a:r>
          </a:p>
        </p:txBody>
      </p:sp>
    </p:spTree>
    <p:extLst>
      <p:ext uri="{BB962C8B-B14F-4D97-AF65-F5344CB8AC3E}">
        <p14:creationId xmlns:p14="http://schemas.microsoft.com/office/powerpoint/2010/main" xmlns="" val="31972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have we learned so far?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102072" y="1484784"/>
            <a:ext cx="4181896" cy="4736587"/>
          </a:xfrm>
          <a:prstGeom prst="roundRect">
            <a:avLst/>
          </a:prstGeom>
          <a:solidFill>
            <a:srgbClr val="0070C0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ctr"/>
            <a:r>
              <a:rPr lang="en-GB" sz="1400" b="1" dirty="0" smtClean="0"/>
              <a:t>For the Financial Services Industry</a:t>
            </a:r>
            <a:endParaRPr lang="en-GB" sz="1200" b="1" dirty="0" smtClean="0"/>
          </a:p>
          <a:p>
            <a:endParaRPr lang="en-GB" sz="1200" u="sng" dirty="0" smtClean="0"/>
          </a:p>
          <a:p>
            <a:r>
              <a:rPr lang="en-GB" sz="1200" u="sng" dirty="0" smtClean="0"/>
              <a:t>Challenges</a:t>
            </a:r>
          </a:p>
          <a:p>
            <a:pPr marL="342900" indent="-342900">
              <a:buAutoNum type="arabicPeriod"/>
            </a:pPr>
            <a:r>
              <a:rPr lang="en-GB" sz="1200" dirty="0" smtClean="0"/>
              <a:t>There is no panacea to 1073 but a range of different changes (closed; open loop; hybrid).</a:t>
            </a:r>
          </a:p>
          <a:p>
            <a:pPr marL="342900" indent="-342900">
              <a:buAutoNum type="arabicPeriod"/>
            </a:pPr>
            <a:endParaRPr lang="en-GB" sz="1200" dirty="0"/>
          </a:p>
          <a:p>
            <a:pPr marL="342900" indent="-342900">
              <a:buAutoNum type="arabicPeriod"/>
            </a:pPr>
            <a:r>
              <a:rPr lang="en-GB" sz="1200" dirty="0" smtClean="0"/>
              <a:t>Some elements proving challenging (e.g. tax disclosures and liability / repudiation).</a:t>
            </a:r>
          </a:p>
          <a:p>
            <a:pPr marL="342900" indent="-342900">
              <a:buAutoNum type="arabicPeriod"/>
            </a:pPr>
            <a:endParaRPr lang="en-GB" sz="1200" dirty="0"/>
          </a:p>
          <a:p>
            <a:pPr marL="342900" indent="-342900">
              <a:buAutoNum type="arabicPeriod"/>
            </a:pPr>
            <a:r>
              <a:rPr lang="en-GB" sz="1200" dirty="0" smtClean="0"/>
              <a:t>Significant distraction in times of tight resources / multiple conflicting priorities.</a:t>
            </a:r>
          </a:p>
          <a:p>
            <a:pPr marL="342900" indent="-342900">
              <a:buAutoNum type="arabicPeriod"/>
            </a:pPr>
            <a:endParaRPr lang="en-GB" sz="1200" dirty="0" smtClean="0"/>
          </a:p>
          <a:p>
            <a:pPr marL="342900" indent="-342900">
              <a:buAutoNum type="arabicPeriod"/>
            </a:pPr>
            <a:r>
              <a:rPr lang="en-GB" sz="1200" dirty="0" smtClean="0"/>
              <a:t>Unintended degradation of  service to consumers.</a:t>
            </a:r>
          </a:p>
          <a:p>
            <a:r>
              <a:rPr lang="en-GB" sz="1200" dirty="0"/>
              <a:t> </a:t>
            </a:r>
            <a:endParaRPr lang="en-GB" sz="1200" u="sng" dirty="0" smtClean="0"/>
          </a:p>
          <a:p>
            <a:r>
              <a:rPr lang="en-GB" sz="1200" u="sng" dirty="0" smtClean="0"/>
              <a:t>Opportunities</a:t>
            </a:r>
            <a:endParaRPr lang="en-GB" sz="1200" dirty="0" smtClean="0"/>
          </a:p>
          <a:p>
            <a:pPr marL="342900" indent="-342900">
              <a:buAutoNum type="arabicPeriod"/>
            </a:pPr>
            <a:r>
              <a:rPr lang="en-GB" sz="1200" dirty="0"/>
              <a:t>Driving innovation in </a:t>
            </a:r>
            <a:r>
              <a:rPr lang="en-GB" sz="1200" dirty="0" smtClean="0"/>
              <a:t>payments: global low-value payments one of fastest growing segments.</a:t>
            </a:r>
            <a:endParaRPr lang="en-GB" sz="1200" dirty="0"/>
          </a:p>
          <a:p>
            <a:pPr marL="342900" indent="-342900">
              <a:buAutoNum type="arabicPeriod"/>
            </a:pPr>
            <a:endParaRPr lang="en-GB" sz="1200" dirty="0"/>
          </a:p>
          <a:p>
            <a:pPr marL="342900" indent="-342900">
              <a:buAutoNum type="arabicPeriod"/>
            </a:pPr>
            <a:r>
              <a:rPr lang="en-GB" sz="1200" dirty="0"/>
              <a:t>Forcing new partnership and relationship </a:t>
            </a:r>
            <a:r>
              <a:rPr lang="en-GB" sz="1200" dirty="0" smtClean="0"/>
              <a:t>models across payments ecosystem.</a:t>
            </a:r>
          </a:p>
          <a:p>
            <a:pPr marL="342900" indent="-342900">
              <a:buAutoNum type="arabicPeriod"/>
            </a:pPr>
            <a:endParaRPr lang="en-GB" sz="1200" dirty="0"/>
          </a:p>
          <a:p>
            <a:pPr marL="342900" indent="-342900">
              <a:buAutoNum type="arabicPeriod"/>
            </a:pPr>
            <a:r>
              <a:rPr lang="en-GB" sz="1200" dirty="0" smtClean="0"/>
              <a:t>Increasingly </a:t>
            </a:r>
            <a:r>
              <a:rPr lang="en-GB" sz="1200" dirty="0"/>
              <a:t>being seen as </a:t>
            </a:r>
            <a:r>
              <a:rPr lang="en-GB" sz="1200" dirty="0" smtClean="0"/>
              <a:t>a potentially      significant incremental revenue creator.</a:t>
            </a:r>
          </a:p>
          <a:p>
            <a:endParaRPr lang="en-GB" sz="1200" dirty="0" smtClean="0"/>
          </a:p>
          <a:p>
            <a:endParaRPr lang="en-GB" sz="1200" dirty="0" smtClean="0"/>
          </a:p>
          <a:p>
            <a:r>
              <a:rPr lang="en-GB" sz="1200" dirty="0" smtClean="0"/>
              <a:t> </a:t>
            </a:r>
            <a:endParaRPr lang="en-GB" sz="1200" dirty="0"/>
          </a:p>
        </p:txBody>
      </p:sp>
      <p:sp>
        <p:nvSpPr>
          <p:cNvPr id="7" name="Rounded Rectangle 6"/>
          <p:cNvSpPr/>
          <p:nvPr/>
        </p:nvSpPr>
        <p:spPr>
          <a:xfrm>
            <a:off x="4716016" y="1484784"/>
            <a:ext cx="4181896" cy="4736587"/>
          </a:xfrm>
          <a:prstGeom prst="roundRect">
            <a:avLst/>
          </a:prstGeom>
          <a:solidFill>
            <a:srgbClr val="00B050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 smtClean="0"/>
              <a:t>For Earthport and our Customers</a:t>
            </a:r>
          </a:p>
          <a:p>
            <a:pPr algn="ctr"/>
            <a:endParaRPr lang="en-GB" sz="1400" b="1" dirty="0" smtClean="0"/>
          </a:p>
          <a:p>
            <a:pPr marL="342900" indent="-342900">
              <a:buAutoNum type="arabicPeriod"/>
            </a:pPr>
            <a:r>
              <a:rPr lang="en-GB" sz="1200" dirty="0" smtClean="0"/>
              <a:t>Most DFS1073 requirements similar to those laid-down in the 2009 European Payments Services Directive.  </a:t>
            </a:r>
          </a:p>
          <a:p>
            <a:pPr marL="342900" indent="-342900">
              <a:buAutoNum type="arabicPeriod"/>
            </a:pPr>
            <a:endParaRPr lang="en-GB" sz="1200" dirty="0"/>
          </a:p>
          <a:p>
            <a:pPr marL="342900" indent="-342900">
              <a:buAutoNum type="arabicPeriod"/>
            </a:pPr>
            <a:r>
              <a:rPr lang="en-GB" sz="1200" dirty="0" smtClean="0"/>
              <a:t>Core Earthport capability and further strengthening our functionality to meet DFS1073.</a:t>
            </a:r>
          </a:p>
          <a:p>
            <a:pPr marL="342900" indent="-342900">
              <a:buAutoNum type="arabicPeriod"/>
            </a:pPr>
            <a:endParaRPr lang="en-GB" sz="1200" dirty="0"/>
          </a:p>
          <a:p>
            <a:pPr marL="342900" indent="-342900">
              <a:buAutoNum type="arabicPeriod"/>
            </a:pPr>
            <a:r>
              <a:rPr lang="en-GB" sz="1200" dirty="0" smtClean="0"/>
              <a:t>Complex multi-stakeholder projects for our clients with constrained resources.</a:t>
            </a:r>
          </a:p>
          <a:p>
            <a:pPr marL="342900" indent="-342900">
              <a:buAutoNum type="arabicPeriod"/>
            </a:pPr>
            <a:endParaRPr lang="en-GB" sz="1200" dirty="0" smtClean="0"/>
          </a:p>
          <a:p>
            <a:pPr marL="342900" indent="-342900">
              <a:buAutoNum type="arabicPeriod"/>
            </a:pPr>
            <a:r>
              <a:rPr lang="en-GB" sz="1200" dirty="0" smtClean="0"/>
              <a:t>Seeing different market approaches (compliant by January 2013 deadline; on-going optimisation with global ACH).</a:t>
            </a:r>
          </a:p>
          <a:p>
            <a:pPr marL="342900" indent="-342900">
              <a:buAutoNum type="arabicPeriod"/>
            </a:pPr>
            <a:endParaRPr lang="en-GB" sz="1200" dirty="0" smtClean="0"/>
          </a:p>
          <a:p>
            <a:pPr marL="342900" indent="-342900">
              <a:buAutoNum type="arabicPeriod"/>
            </a:pPr>
            <a:r>
              <a:rPr lang="en-GB" sz="1200" dirty="0" smtClean="0"/>
              <a:t>Judge that DFS1073 is likely to be the catalyst for greater transparency in global B2B payments over the coming years.</a:t>
            </a:r>
          </a:p>
          <a:p>
            <a:pPr marL="342900" indent="-342900">
              <a:buAutoNum type="arabicPeriod"/>
            </a:pPr>
            <a:endParaRPr lang="en-GB" sz="1200" dirty="0"/>
          </a:p>
          <a:p>
            <a:pPr marL="342900" indent="-342900">
              <a:buAutoNum type="arabicPeriod"/>
            </a:pPr>
            <a:r>
              <a:rPr lang="en-GB" sz="1200" dirty="0" smtClean="0"/>
              <a:t>Repurpose DFS1073 from a threat to an opportunity.</a:t>
            </a:r>
          </a:p>
          <a:p>
            <a:pPr marL="342900" indent="-342900">
              <a:buAutoNum type="arabicPeriod"/>
            </a:pP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51488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92113"/>
            <a:ext cx="6582161" cy="827087"/>
          </a:xfrm>
        </p:spPr>
        <p:txBody>
          <a:bodyPr/>
          <a:lstStyle/>
          <a:p>
            <a:r>
              <a:rPr lang="en-GB" dirty="0"/>
              <a:t>Impact of </a:t>
            </a:r>
            <a:r>
              <a:rPr lang="en-GB" dirty="0" smtClean="0"/>
              <a:t>DFS1073 </a:t>
            </a:r>
            <a:r>
              <a:rPr lang="en-GB" dirty="0"/>
              <a:t>on a </a:t>
            </a:r>
            <a:br>
              <a:rPr lang="en-GB" dirty="0"/>
            </a:br>
            <a:r>
              <a:rPr lang="en-GB" dirty="0"/>
              <a:t>hybrid closed loop model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817145"/>
              </p:ext>
            </p:extLst>
          </p:nvPr>
        </p:nvGraphicFramePr>
        <p:xfrm>
          <a:off x="539552" y="1484784"/>
          <a:ext cx="7632848" cy="427362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92488"/>
                <a:gridCol w="1656184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DFS1073 Requirement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Global</a:t>
                      </a:r>
                      <a:r>
                        <a:rPr lang="en-GB" sz="1600" b="1" baseline="0" dirty="0" smtClean="0"/>
                        <a:t> ACH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Wires</a:t>
                      </a:r>
                      <a:endParaRPr lang="en-GB" sz="1600" b="1" dirty="0"/>
                    </a:p>
                  </a:txBody>
                  <a:tcPr/>
                </a:tc>
              </a:tr>
              <a:tr h="3492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1400" b="1" dirty="0" smtClean="0"/>
                        <a:t>Full</a:t>
                      </a:r>
                      <a:r>
                        <a:rPr lang="en-GB" sz="1400" b="1" baseline="0" dirty="0" smtClean="0"/>
                        <a:t> fee-disclosure at the point of origination.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</a:tr>
              <a:tr h="764520">
                <a:tc>
                  <a:txBody>
                    <a:bodyPr/>
                    <a:lstStyle/>
                    <a:p>
                      <a:pPr marL="342900" marR="0" indent="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 correspondent fees.</a:t>
                      </a:r>
                    </a:p>
                    <a:p>
                      <a:pPr marL="342900" marR="0" indent="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FX fees are ‘fixed on send’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2. </a:t>
                      </a:r>
                      <a:r>
                        <a:rPr lang="en-GB" sz="1400" b="1" i="1" dirty="0" smtClean="0"/>
                        <a:t>Guarantee</a:t>
                      </a:r>
                      <a:r>
                        <a:rPr lang="en-GB" sz="1400" b="1" baseline="0" dirty="0" smtClean="0"/>
                        <a:t> on final principal settled*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</a:tr>
              <a:tr h="847328">
                <a:tc>
                  <a:txBody>
                    <a:bodyPr/>
                    <a:lstStyle/>
                    <a:p>
                      <a:pPr marL="342900" marR="0" indent="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sz="1400" baseline="0" dirty="0" smtClean="0"/>
                        <a:t> No beneficiary landing fee. </a:t>
                      </a:r>
                    </a:p>
                    <a:p>
                      <a:pPr marL="342900" marR="0" indent="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sz="1400" baseline="0" dirty="0" smtClean="0"/>
                        <a:t> No ‘incoming credit’ posting fee.</a:t>
                      </a:r>
                    </a:p>
                    <a:p>
                      <a:pPr marL="342900" marR="0" indent="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sz="1400" i="1" baseline="0" dirty="0" smtClean="0"/>
                        <a:t> Disclosure of any tax deductions.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endParaRPr lang="en-GB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tbc</a:t>
                      </a:r>
                      <a:endParaRPr lang="en-GB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2368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3. </a:t>
                      </a:r>
                      <a:r>
                        <a:rPr lang="en-GB" sz="1400" b="1" i="1" dirty="0" smtClean="0"/>
                        <a:t>Guarantee</a:t>
                      </a:r>
                      <a:r>
                        <a:rPr lang="en-GB" sz="1400" b="1" baseline="0" dirty="0" smtClean="0"/>
                        <a:t> on when funds will be delivered*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</a:tr>
              <a:tr h="415280">
                <a:tc>
                  <a:txBody>
                    <a:bodyPr/>
                    <a:lstStyle/>
                    <a:p>
                      <a:pPr marL="342900" marR="0" indent="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Known/ predictable delivery schedules.</a:t>
                      </a:r>
                      <a:endParaRPr lang="en-GB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</a:p>
                    <a:p>
                      <a:pPr marL="0" algn="ctr" defTabSz="914400" rtl="0" eaLnBrk="1" latinLnBrk="0" hangingPunct="1"/>
                      <a:endParaRPr lang="en-GB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</a:t>
                      </a:r>
                      <a:endParaRPr lang="en-GB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4888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4. Right to</a:t>
                      </a:r>
                      <a:r>
                        <a:rPr lang="en-GB" sz="1400" b="1" baseline="0" dirty="0" smtClean="0"/>
                        <a:t> cancel a transaction.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</a:tr>
              <a:tr h="413152">
                <a:tc>
                  <a:txBody>
                    <a:bodyPr/>
                    <a:lstStyle/>
                    <a:p>
                      <a:pPr marL="342900" marR="0" indent="12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30 min cancellation right  from origination.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4"/>
          <p:cNvSpPr>
            <a:spLocks noChangeAspect="1" noChangeArrowheads="1"/>
          </p:cNvSpPr>
          <p:nvPr/>
        </p:nvSpPr>
        <p:spPr bwMode="auto">
          <a:xfrm>
            <a:off x="5674445" y="1949976"/>
            <a:ext cx="182880" cy="182880"/>
          </a:xfrm>
          <a:prstGeom prst="ellipse">
            <a:avLst/>
          </a:prstGeom>
          <a:solidFill>
            <a:srgbClr val="339966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12" name="Oval 4"/>
          <p:cNvSpPr>
            <a:spLocks noChangeAspect="1" noChangeArrowheads="1"/>
          </p:cNvSpPr>
          <p:nvPr/>
        </p:nvSpPr>
        <p:spPr bwMode="auto">
          <a:xfrm>
            <a:off x="5676096" y="3030096"/>
            <a:ext cx="182880" cy="182880"/>
          </a:xfrm>
          <a:prstGeom prst="ellipse">
            <a:avLst/>
          </a:prstGeom>
          <a:solidFill>
            <a:srgbClr val="339966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17" name="Oval 4"/>
          <p:cNvSpPr>
            <a:spLocks noChangeAspect="1" noChangeArrowheads="1"/>
          </p:cNvSpPr>
          <p:nvPr/>
        </p:nvSpPr>
        <p:spPr bwMode="auto">
          <a:xfrm>
            <a:off x="5676096" y="4215616"/>
            <a:ext cx="182880" cy="182880"/>
          </a:xfrm>
          <a:prstGeom prst="ellipse">
            <a:avLst/>
          </a:prstGeom>
          <a:solidFill>
            <a:srgbClr val="339966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18" name="Oval 4"/>
          <p:cNvSpPr>
            <a:spLocks noChangeAspect="1" noChangeArrowheads="1"/>
          </p:cNvSpPr>
          <p:nvPr/>
        </p:nvSpPr>
        <p:spPr bwMode="auto">
          <a:xfrm>
            <a:off x="7288872" y="4221088"/>
            <a:ext cx="182880" cy="18288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19" name="Oval 4"/>
          <p:cNvSpPr>
            <a:spLocks noChangeAspect="1" noChangeArrowheads="1"/>
          </p:cNvSpPr>
          <p:nvPr/>
        </p:nvSpPr>
        <p:spPr bwMode="auto">
          <a:xfrm>
            <a:off x="5689706" y="5003925"/>
            <a:ext cx="182880" cy="182880"/>
          </a:xfrm>
          <a:prstGeom prst="ellipse">
            <a:avLst/>
          </a:prstGeom>
          <a:solidFill>
            <a:srgbClr val="339966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21" name="Oval 4"/>
          <p:cNvSpPr>
            <a:spLocks noChangeAspect="1" noChangeArrowheads="1"/>
          </p:cNvSpPr>
          <p:nvPr/>
        </p:nvSpPr>
        <p:spPr bwMode="auto">
          <a:xfrm>
            <a:off x="7308304" y="5003925"/>
            <a:ext cx="182880" cy="182880"/>
          </a:xfrm>
          <a:prstGeom prst="ellipse">
            <a:avLst/>
          </a:prstGeom>
          <a:solidFill>
            <a:srgbClr val="339966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14" name="Oval 4"/>
          <p:cNvSpPr>
            <a:spLocks noChangeAspect="1" noChangeArrowheads="1"/>
          </p:cNvSpPr>
          <p:nvPr/>
        </p:nvSpPr>
        <p:spPr bwMode="auto">
          <a:xfrm>
            <a:off x="7288872" y="1942459"/>
            <a:ext cx="182880" cy="18288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16" name="Oval 4"/>
          <p:cNvSpPr>
            <a:spLocks noChangeAspect="1" noChangeArrowheads="1"/>
          </p:cNvSpPr>
          <p:nvPr/>
        </p:nvSpPr>
        <p:spPr bwMode="auto">
          <a:xfrm>
            <a:off x="7308304" y="3030096"/>
            <a:ext cx="182880" cy="18288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39552" y="5877272"/>
            <a:ext cx="609173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50" dirty="0" smtClean="0"/>
              <a:t>* No payment system provides any inherent </a:t>
            </a:r>
            <a:r>
              <a:rPr lang="en-GB" sz="1050" i="1" dirty="0" smtClean="0"/>
              <a:t>guarantee</a:t>
            </a:r>
            <a:r>
              <a:rPr lang="en-GB" sz="1050" dirty="0" smtClean="0"/>
              <a:t>. </a:t>
            </a:r>
          </a:p>
          <a:p>
            <a:r>
              <a:rPr lang="en-GB" sz="1050" dirty="0" smtClean="0"/>
              <a:t>  Earthport’s Global ACH solution however provides the highest possible degrees of predictability.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xmlns="" val="32689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rthport 4.3 PowerPoint Template 28Nov11">
  <a:themeElements>
    <a:clrScheme name="earthpoint">
      <a:dk1>
        <a:sysClr val="windowText" lastClr="000000"/>
      </a:dk1>
      <a:lt1>
        <a:sysClr val="window" lastClr="FFFFFF"/>
      </a:lt1>
      <a:dk2>
        <a:srgbClr val="009EE0"/>
      </a:dk2>
      <a:lt2>
        <a:srgbClr val="EEECE1"/>
      </a:lt2>
      <a:accent1>
        <a:srgbClr val="F6A800"/>
      </a:accent1>
      <a:accent2>
        <a:srgbClr val="333333"/>
      </a:accent2>
      <a:accent3>
        <a:srgbClr val="666666"/>
      </a:accent3>
      <a:accent4>
        <a:srgbClr val="E6E6E6"/>
      </a:accent4>
      <a:accent5>
        <a:srgbClr val="E1ED00"/>
      </a:accent5>
      <a:accent6>
        <a:srgbClr val="B1C800"/>
      </a:accent6>
      <a:hlink>
        <a:srgbClr val="0096A7"/>
      </a:hlink>
      <a:folHlink>
        <a:srgbClr val="FF0079"/>
      </a:folHlink>
    </a:clrScheme>
    <a:fontScheme name="earthpo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Earthport 4.3 PowerPoint Template 28Nov11</Template>
  <TotalTime>5995</TotalTime>
  <Words>479</Words>
  <Application>Microsoft Office PowerPoint</Application>
  <PresentationFormat>On-screen Show (4:3)</PresentationFormat>
  <Paragraphs>101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Earthport 4.3 PowerPoint Template 28Nov11</vt:lpstr>
      <vt:lpstr>Slide 1</vt:lpstr>
      <vt:lpstr>Hybrid closed loop model for Global ACH</vt:lpstr>
      <vt:lpstr>What have we learned so far?</vt:lpstr>
      <vt:lpstr>Impact of DFS1073 on a  hybrid closed loop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christine moore</dc:creator>
  <cp:lastModifiedBy>F1axh10</cp:lastModifiedBy>
  <cp:revision>137</cp:revision>
  <cp:lastPrinted>2012-05-23T07:12:52Z</cp:lastPrinted>
  <dcterms:created xsi:type="dcterms:W3CDTF">2011-12-06T08:18:08Z</dcterms:created>
  <dcterms:modified xsi:type="dcterms:W3CDTF">2012-09-04T15:57:49Z</dcterms:modified>
</cp:coreProperties>
</file>