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docProps/app.xml" ContentType="application/vnd.openxmlformats-officedocument.extended-properties+xml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5"/>
  </p:notesMasterIdLst>
  <p:sldIdLst>
    <p:sldId id="256" r:id="rId3"/>
    <p:sldId id="331" r:id="rId4"/>
    <p:sldId id="329" r:id="rId5"/>
    <p:sldId id="322" r:id="rId6"/>
    <p:sldId id="330" r:id="rId7"/>
    <p:sldId id="324" r:id="rId8"/>
    <p:sldId id="325" r:id="rId9"/>
    <p:sldId id="334" r:id="rId10"/>
    <p:sldId id="333" r:id="rId11"/>
    <p:sldId id="332" r:id="rId12"/>
    <p:sldId id="326" r:id="rId13"/>
    <p:sldId id="32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>
      <p:cViewPr>
        <p:scale>
          <a:sx n="77" d="100"/>
          <a:sy n="77" d="100"/>
        </p:scale>
        <p:origin x="-1502" y="-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1.xml" />
  <Relationship Id="rId4" Type="http://schemas.openxmlformats.org/officeDocument/2006/relationships/slide" Target="slides/slide2.xml" />
  <Relationship Id="rId5" Type="http://schemas.openxmlformats.org/officeDocument/2006/relationships/slide" Target="slides/slide3.xml" />
  <Relationship Id="rId6" Type="http://schemas.openxmlformats.org/officeDocument/2006/relationships/slide" Target="slides/slide4.xml" />
  <Relationship Id="rId7" Type="http://schemas.openxmlformats.org/officeDocument/2006/relationships/slide" Target="slides/slide5.xml" />
  <Relationship Id="rId8" Type="http://schemas.openxmlformats.org/officeDocument/2006/relationships/slide" Target="slides/slide6.xml" />
  <Relationship Id="rId9" Type="http://schemas.openxmlformats.org/officeDocument/2006/relationships/slide" Target="slides/slide7.xml" />
  <Relationship Id="rId10" Type="http://schemas.openxmlformats.org/officeDocument/2006/relationships/slide" Target="slides/slide8.xml" />
  <Relationship Id="rId11" Type="http://schemas.openxmlformats.org/officeDocument/2006/relationships/slide" Target="slides/slide9.xml" />
  <Relationship Id="rId12" Type="http://schemas.openxmlformats.org/officeDocument/2006/relationships/slide" Target="slides/slide10.xml" />
  <Relationship Id="rId13" Type="http://schemas.openxmlformats.org/officeDocument/2006/relationships/slide" Target="slides/slide11.xml" />
  <Relationship Id="rId14" Type="http://schemas.openxmlformats.org/officeDocument/2006/relationships/slide" Target="slides/slide12.xml" />
  <Relationship Id="rId18" Type="http://schemas.openxmlformats.org/officeDocument/2006/relationships/theme" Target="theme/theme1.xml" />
  <Relationship Id="rId17" Type="http://schemas.openxmlformats.org/officeDocument/2006/relationships/viewProps" Target="viewProps.xml" />
  <Relationship Id="rId2" Type="http://schemas.openxmlformats.org/officeDocument/2006/relationships/slideMaster" Target="slideMasters/slideMaster2.xml" />
  <Relationship Id="rId16" Type="http://schemas.openxmlformats.org/officeDocument/2006/relationships/presProps" Target="presProps.xml" />
  <Relationship Id="rId1" Type="http://schemas.openxmlformats.org/officeDocument/2006/relationships/slideMaster" Target="slideMasters/slideMaster1.xml" />
  <Relationship Id="rId15" Type="http://schemas.openxmlformats.org/officeDocument/2006/relationships/notesMaster" Target="notesMasters/notesMaster1.xml" />
  <Relationship Id="rId19" Type="http://schemas.openxmlformats.org/officeDocument/2006/relationships/tableStyles" Target="tableStyle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A658B-9135-43BF-8A13-A068083D9260}" type="datetimeFigureOut">
              <a:rPr lang="en-US" smtClean="0"/>
              <a:t>9/4/2012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B1433-28FB-400E-AD99-7D12C02864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40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1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1.xml" />
  <Relationship Id="rId1" Type="http://schemas.openxmlformats.org/officeDocument/2006/relationships/notesMaster" Target="../notesMasters/notesMaster1.xml" />
</Relationships>
</file>

<file path=ppt/notesSlides/_rels/notesSlide1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2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30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44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62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96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50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9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51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0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90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21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2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39548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wmf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9" name="Picture 11" descr="new ab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" y="-14288"/>
            <a:ext cx="9172575" cy="6356351"/>
          </a:xfrm>
          <a:prstGeom prst="rect">
            <a:avLst/>
          </a:prstGeom>
          <a:noFill/>
        </p:spPr>
      </p:pic>
      <p:sp>
        <p:nvSpPr>
          <p:cNvPr id="1095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494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i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09573" name="Picture 5" descr="AB Long Blu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CECF4"/>
              </a:clrFrom>
              <a:clrTo>
                <a:srgbClr val="CCEC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8250" y="6488113"/>
            <a:ext cx="2752725" cy="328612"/>
          </a:xfrm>
          <a:prstGeom prst="rect">
            <a:avLst/>
          </a:prstGeom>
          <a:noFill/>
        </p:spPr>
      </p:pic>
      <p:sp>
        <p:nvSpPr>
          <p:cNvPr id="109574" name="Line 6"/>
          <p:cNvSpPr>
            <a:spLocks noChangeShapeType="1"/>
          </p:cNvSpPr>
          <p:nvPr/>
        </p:nvSpPr>
        <p:spPr bwMode="auto">
          <a:xfrm>
            <a:off x="1316038" y="3362325"/>
            <a:ext cx="6442075" cy="0"/>
          </a:xfrm>
          <a:prstGeom prst="line">
            <a:avLst/>
          </a:prstGeom>
          <a:noFill/>
          <a:ln w="9525">
            <a:solidFill>
              <a:srgbClr val="FFE47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47625" y="6554788"/>
            <a:ext cx="3733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Privileged Attorney-Client Communication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39775"/>
            <a:ext cx="2171700" cy="488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739775"/>
            <a:ext cx="6362700" cy="488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57600" y="624840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10000"/>
                  </a:schemeClr>
                </a:solidFill>
              </a:defRPr>
            </a:lvl1pPr>
          </a:lstStyle>
          <a:p>
            <a:fld id="{560401AA-4C8E-4425-A9FF-8E69F2804A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00400" y="63246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10000"/>
                  </a:schemeClr>
                </a:solidFill>
              </a:defRPr>
            </a:lvl1pPr>
          </a:lstStyle>
          <a:p>
            <a:fld id="{560401AA-4C8E-4425-A9FF-8E69F2804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1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82775"/>
            <a:ext cx="4229100" cy="374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82775"/>
            <a:ext cx="4229100" cy="3743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image" Target="../media/image1.wmf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image" Target="../media/image2.png" />
</Relationships>
</file>

<file path=ppt/slideMasters/_rels/slideMaster2.xml.rels>&#65279;<?xml version="1.0" encoding="UTF-8" standalone="yes"?>
<Relationships xmlns="http://schemas.openxmlformats.org/package/2006/relationships">
  <Relationship Id="rId3" Type="http://schemas.openxmlformats.org/officeDocument/2006/relationships/theme" Target="../theme/theme2.xml" />
  <Relationship Id="rId2" Type="http://schemas.openxmlformats.org/officeDocument/2006/relationships/slideLayout" Target="../slideLayouts/slideLayout13.xml" />
  <Relationship Id="rId1" Type="http://schemas.openxmlformats.org/officeDocument/2006/relationships/slideLayout" Target="../slideLayouts/slideLayout12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51" name="Picture 7" descr="new ab 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28575" y="-14288"/>
            <a:ext cx="9172575" cy="6356351"/>
          </a:xfrm>
          <a:prstGeom prst="rect">
            <a:avLst/>
          </a:prstGeom>
          <a:noFill/>
        </p:spPr>
      </p:pic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39775"/>
            <a:ext cx="86868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882775"/>
            <a:ext cx="8610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8549" name="Picture 5" descr="AB Long Blue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CCECF4"/>
              </a:clrFrom>
              <a:clrTo>
                <a:srgbClr val="CCEC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8250" y="6488113"/>
            <a:ext cx="2752725" cy="328612"/>
          </a:xfrm>
          <a:prstGeom prst="rect">
            <a:avLst/>
          </a:prstGeom>
          <a:noFill/>
        </p:spPr>
      </p:pic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47625" y="6554788"/>
            <a:ext cx="3733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Privileged Attorney-Client Communication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5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3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3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3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3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3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E471"/>
        </a:buClr>
        <a:buFont typeface="Wingdings" pitchFamily="2" charset="2"/>
        <a:buChar char="§"/>
        <a:defRPr sz="13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84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-14288"/>
            <a:ext cx="9144000" cy="533401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>
            <a:off x="0" y="522288"/>
            <a:ext cx="9144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9576" name="Line 8"/>
          <p:cNvSpPr>
            <a:spLocks noChangeShapeType="1"/>
          </p:cNvSpPr>
          <p:nvPr/>
        </p:nvSpPr>
        <p:spPr bwMode="auto">
          <a:xfrm>
            <a:off x="5791200" y="830263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0" y="6705600"/>
            <a:ext cx="9144000" cy="16986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9580" name="Line 12"/>
          <p:cNvSpPr>
            <a:spLocks noChangeShapeType="1"/>
          </p:cNvSpPr>
          <p:nvPr/>
        </p:nvSpPr>
        <p:spPr bwMode="auto">
          <a:xfrm>
            <a:off x="0" y="6691313"/>
            <a:ext cx="9144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00400" y="6316089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60401AA-4C8E-4425-A9FF-8E69F2804A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70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6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3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12.xml" />
</Relationships>
</file>

<file path=ppt/slides/_rels/slide1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1.xml" />
  <Relationship Id="rId1" Type="http://schemas.openxmlformats.org/officeDocument/2006/relationships/slideLayout" Target="../slideLayouts/slideLayout12.xml" />
</Relationships>
</file>

<file path=ppt/slides/_rels/slide1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2.xml" />
  <Relationship Id="rId1" Type="http://schemas.openxmlformats.org/officeDocument/2006/relationships/slideLayout" Target="../slideLayouts/slideLayout12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12.xml" />
</Relationships>
</file>

<file path=ppt/slides/_rels/slide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png" /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12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png" /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1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1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1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1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1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1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Remittances Under UCC Article 4A:</a:t>
            </a:r>
            <a:b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Unintended Consequences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305800" cy="3886200"/>
          </a:xfrm>
        </p:spPr>
        <p:txBody>
          <a:bodyPr/>
          <a:lstStyle/>
          <a:p>
            <a:pPr eaLnBrk="0" hangingPunct="0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rgbClr val="000000"/>
              </a:solidFill>
              <a:latin typeface="+mj-lt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A 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Symposium on 1073:  </a:t>
            </a:r>
            <a:endParaRPr lang="en-US" b="1" dirty="0" smtClean="0">
              <a:solidFill>
                <a:srgbClr val="000000"/>
              </a:solidFill>
              <a:latin typeface="+mj-lt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Exploring the Final Remittance Transfer Rule and the Path Forward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Federal 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Reserve Bank of Atlanta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+mj-lt"/>
              </a:rPr>
              <a:t>September 6, </a:t>
            </a:r>
            <a:r>
              <a:rPr lang="en-US" b="1" dirty="0" smtClean="0">
                <a:solidFill>
                  <a:srgbClr val="000000"/>
                </a:solidFill>
                <a:latin typeface="+mj-lt"/>
              </a:rPr>
              <a:t>2012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+mj-lt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</a:rPr>
              <a:t>Stephanie Martin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</a:rPr>
              <a:t>Associate General Counsel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</a:rPr>
              <a:t>Board of Governors of the Federal Reserve System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</a:rPr>
              <a:t>Duncan Douglass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</a:rPr>
              <a:t>Partner, Payment Systems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</a:rPr>
              <a:t>Alston &amp; Bird LLP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6096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All is Well Once We Have </a:t>
            </a:r>
            <a:r>
              <a:rPr lang="en-US" sz="2800" dirty="0" err="1" smtClean="0"/>
              <a:t>UCC</a:t>
            </a:r>
            <a:r>
              <a:rPr lang="en-US" sz="2800" dirty="0" smtClean="0"/>
              <a:t> 4A and Reg. J/CHIPS Rules Fixes, Right?  Not Exactly.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Amendments to Regulation J and CHIPS Rules, incorporating and applying </a:t>
            </a:r>
            <a:r>
              <a:rPr lang="en-US" dirty="0" err="1" smtClean="0"/>
              <a:t>UCC</a:t>
            </a:r>
            <a:r>
              <a:rPr lang="en-US" dirty="0" smtClean="0"/>
              <a:t> 4A to remittance transfers, do not ensure that </a:t>
            </a:r>
            <a:r>
              <a:rPr lang="en-US" dirty="0" err="1" smtClean="0"/>
              <a:t>UCC</a:t>
            </a:r>
            <a:r>
              <a:rPr lang="en-US" dirty="0" smtClean="0"/>
              <a:t> 4A applies to </a:t>
            </a:r>
            <a:r>
              <a:rPr lang="en-US" i="1" dirty="0" smtClean="0"/>
              <a:t>all</a:t>
            </a:r>
            <a:r>
              <a:rPr lang="en-US" dirty="0" smtClean="0"/>
              <a:t> parties to a remittance transfer processed through </a:t>
            </a:r>
            <a:r>
              <a:rPr lang="en-US" dirty="0" err="1" smtClean="0"/>
              <a:t>Fedwire</a:t>
            </a:r>
            <a:r>
              <a:rPr lang="en-US" dirty="0" smtClean="0"/>
              <a:t> or CHIPS</a:t>
            </a:r>
          </a:p>
          <a:p>
            <a:pPr lvl="1"/>
            <a:r>
              <a:rPr lang="en-US" dirty="0" smtClean="0"/>
              <a:t>Funds transfer system rules (and Reg. J) may establish the law that governs participants in the system and other parties to a transfer on the system </a:t>
            </a:r>
            <a:r>
              <a:rPr lang="en-US" i="1" dirty="0" smtClean="0"/>
              <a:t>if the other parties have notice both that the funds transfer system might be used and of the choice of law provision</a:t>
            </a:r>
            <a:endParaRPr lang="en-US" dirty="0" smtClean="0"/>
          </a:p>
          <a:p>
            <a:pPr lvl="1"/>
            <a:r>
              <a:rPr lang="en-US" dirty="0" smtClean="0"/>
              <a:t>Senders/providers using </a:t>
            </a:r>
            <a:r>
              <a:rPr lang="en-US" dirty="0" err="1" smtClean="0"/>
              <a:t>Fedwire</a:t>
            </a:r>
            <a:r>
              <a:rPr lang="en-US" dirty="0" smtClean="0"/>
              <a:t>/CHIPS for remittance transfers may need to update customer (consumer and correspondent) agreements to provide requisite notice</a:t>
            </a:r>
          </a:p>
          <a:p>
            <a:r>
              <a:rPr lang="en-US" dirty="0" smtClean="0"/>
              <a:t>For a payment order to be effective as that of the sender under </a:t>
            </a:r>
            <a:r>
              <a:rPr lang="en-US" dirty="0" err="1" smtClean="0"/>
              <a:t>UCC</a:t>
            </a:r>
            <a:r>
              <a:rPr lang="en-US" dirty="0" smtClean="0"/>
              <a:t> 4A, bank must adhere to any written agreement or instruction from the customer restricting acceptance of payment orders issued in the name of the customer. </a:t>
            </a:r>
          </a:p>
          <a:p>
            <a:pPr lvl="1"/>
            <a:r>
              <a:rPr lang="en-US" dirty="0" smtClean="0"/>
              <a:t>Does remittance transfer disclosure constitute a new customer instruction?</a:t>
            </a:r>
          </a:p>
          <a:p>
            <a:r>
              <a:rPr lang="en-US" dirty="0" smtClean="0"/>
              <a:t>May a consumer recover under both EFTA and </a:t>
            </a:r>
            <a:r>
              <a:rPr lang="en-US" dirty="0" err="1" smtClean="0"/>
              <a:t>UCC</a:t>
            </a:r>
            <a:r>
              <a:rPr lang="en-US" dirty="0" smtClean="0"/>
              <a:t> 4A where both provide remedies for the same event and those remedies are not in conflict (e.g., interest under </a:t>
            </a:r>
            <a:r>
              <a:rPr lang="en-US" dirty="0" err="1" smtClean="0"/>
              <a:t>UCC</a:t>
            </a:r>
            <a:r>
              <a:rPr lang="en-US" dirty="0" smtClean="0"/>
              <a:t> 4A and refund of fees under EFTA for delayed remittance transfer)?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4572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6705600" cy="1143000"/>
          </a:xfrm>
        </p:spPr>
        <p:txBody>
          <a:bodyPr/>
          <a:lstStyle/>
          <a:p>
            <a:r>
              <a:rPr lang="en-US" sz="2800" dirty="0" smtClean="0"/>
              <a:t>BSA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086600" cy="4114800"/>
          </a:xfrm>
        </p:spPr>
        <p:txBody>
          <a:bodyPr/>
          <a:lstStyle/>
          <a:p>
            <a:r>
              <a:rPr lang="en-US" dirty="0" smtClean="0"/>
              <a:t>There is a similar cross-reference issue in the “travel” and “record-keeping” rules under the Bank Secrecy Act that apply to “funds transfers” and “transmittals of funds”</a:t>
            </a:r>
          </a:p>
          <a:p>
            <a:r>
              <a:rPr lang="en-US" dirty="0" smtClean="0"/>
              <a:t>The issue is under review at the Federal Reserve and FinCEN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4572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solidFill>
                  <a:schemeClr val="accent6">
                    <a:lumMod val="10000"/>
                  </a:schemeClr>
                </a:solidFill>
              </a:rPr>
              <a:t>Questions/Discussion</a:t>
            </a:r>
            <a:endParaRPr lang="en-US" sz="28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6096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The Practical Problem Beginning in 2013: </a:t>
            </a:r>
            <a:br>
              <a:rPr lang="en-US" sz="2800" dirty="0" smtClean="0"/>
            </a:br>
            <a:r>
              <a:rPr lang="en-US" sz="2800" dirty="0" smtClean="0"/>
              <a:t>What happens when a remittance transfer is also a funds transfer under UCC 4A?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A bank’s customer initiates a remittance transfer (that is subject to EFTA 919) to a recipient in a foreign country</a:t>
            </a:r>
          </a:p>
          <a:p>
            <a:r>
              <a:rPr lang="en-US" dirty="0" smtClean="0"/>
              <a:t>The bank initiates the U.S. leg of that transfer by debiting the customer’s account and sending a payment order via Fedwire or CHIPS</a:t>
            </a:r>
          </a:p>
          <a:p>
            <a:r>
              <a:rPr lang="en-US" dirty="0" smtClean="0"/>
              <a:t>What law applies to that payment order?</a:t>
            </a:r>
          </a:p>
          <a:p>
            <a:pPr lvl="1"/>
            <a:r>
              <a:rPr lang="en-US" dirty="0" smtClean="0"/>
              <a:t>Customer has rights under EFTA 919 (disclosure/cancellation/refund)</a:t>
            </a:r>
          </a:p>
          <a:p>
            <a:pPr lvl="1"/>
            <a:r>
              <a:rPr lang="en-US" dirty="0" smtClean="0"/>
              <a:t>What happens under UCC 4A, Regulation J, and/or CHIPS rules?  What governs the inter-bank part of the transaction?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5334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5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Current Legal Regime Governing Cross-Border Consumer Wire Transfers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UCC 4A, individual agreements and applicable payment system rules (e.g., Reg. J or CHIPS Rules) govern rights and responsibilities of participants, including between consumer and sending bank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1"/>
            <a:ext cx="6172200" cy="3358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5334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Current Legal Regime Governing Cross-Border Consumer EFTs (ACH Credits)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572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EFTA governs rights/responsibilities between consumer and ODFI</a:t>
            </a:r>
          </a:p>
          <a:p>
            <a:r>
              <a:rPr lang="en-US" dirty="0" smtClean="0"/>
              <a:t>NACHA Rules (IAT) and separate agreements govern rights of participants other than consumer-ODFI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913" y="1676400"/>
            <a:ext cx="5156511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4572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1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New Remittance Transfer Rules Create EFTA § 919 and UCC 4A Overlap and Gap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Consumer-initiated cross-border wire transfers </a:t>
            </a:r>
            <a:r>
              <a:rPr lang="en-US" i="1" dirty="0" smtClean="0"/>
              <a:t>are</a:t>
            </a:r>
            <a:r>
              <a:rPr lang="en-US" dirty="0" smtClean="0"/>
              <a:t> remittance transfers under EFTA § 919</a:t>
            </a:r>
          </a:p>
          <a:p>
            <a:pPr lvl="1"/>
            <a:r>
              <a:rPr lang="en-US" dirty="0"/>
              <a:t>EFTA § </a:t>
            </a:r>
            <a:r>
              <a:rPr lang="en-US" dirty="0" smtClean="0"/>
              <a:t>919 does not include the same exception as applies to traditional EFTs under EFTA 906(3)(b), which excludes from </a:t>
            </a:r>
            <a:r>
              <a:rPr lang="en-US" dirty="0"/>
              <a:t>coverage </a:t>
            </a:r>
            <a:r>
              <a:rPr lang="en-US" dirty="0" smtClean="0"/>
              <a:t>“any </a:t>
            </a:r>
            <a:r>
              <a:rPr lang="en-US" dirty="0"/>
              <a:t>transfer of funds, other than those processed by automated clearinghouse, made by a financial institution on behalf of a consumer by means of a service </a:t>
            </a:r>
            <a:r>
              <a:rPr lang="en-US" dirty="0" smtClean="0"/>
              <a:t>. . . which </a:t>
            </a:r>
            <a:r>
              <a:rPr lang="en-US" dirty="0"/>
              <a:t>is not designed primarily to transfer funds on behalf of a </a:t>
            </a:r>
            <a:r>
              <a:rPr lang="en-US" dirty="0" smtClean="0"/>
              <a:t>consumer”</a:t>
            </a:r>
          </a:p>
          <a:p>
            <a:r>
              <a:rPr lang="en-US" dirty="0" smtClean="0"/>
              <a:t>UCC 4A-108 provides that UCC 4A does not apply “to a funds transfer any part of which is governed by the [EFTA]”</a:t>
            </a:r>
          </a:p>
          <a:p>
            <a:r>
              <a:rPr lang="en-US" dirty="0" smtClean="0"/>
              <a:t>Consumer cross-border wire is not subject to </a:t>
            </a:r>
            <a:r>
              <a:rPr lang="en-US" dirty="0" err="1" smtClean="0"/>
              <a:t>UCC</a:t>
            </a:r>
            <a:r>
              <a:rPr lang="en-US" dirty="0" smtClean="0"/>
              <a:t> 4A and is subject to </a:t>
            </a:r>
            <a:r>
              <a:rPr lang="en-US" dirty="0"/>
              <a:t>EFTA § </a:t>
            </a:r>
            <a:r>
              <a:rPr lang="en-US" dirty="0" smtClean="0"/>
              <a:t>919, but </a:t>
            </a:r>
            <a:r>
              <a:rPr lang="en-US" dirty="0"/>
              <a:t>EFTA § </a:t>
            </a:r>
            <a:r>
              <a:rPr lang="en-US" dirty="0" smtClean="0"/>
              <a:t>919 only applies to relationship between consumer and remittance transfer provider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5334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0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81000"/>
            <a:ext cx="6705600" cy="1143000"/>
          </a:xfrm>
        </p:spPr>
        <p:txBody>
          <a:bodyPr/>
          <a:lstStyle/>
          <a:p>
            <a:r>
              <a:rPr lang="en-US" sz="2800" dirty="0" smtClean="0"/>
              <a:t>The Regulation J Problem	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00200"/>
            <a:ext cx="7391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Regulation J (subpart B) governs funds transfers through Fedwire</a:t>
            </a:r>
          </a:p>
          <a:p>
            <a:r>
              <a:rPr lang="en-US" dirty="0" smtClean="0"/>
              <a:t>Like Article 4A, Regulation J had a cross-reference problem</a:t>
            </a:r>
          </a:p>
          <a:p>
            <a:pPr lvl="1"/>
            <a:r>
              <a:rPr lang="en-US" sz="2000" dirty="0" smtClean="0"/>
              <a:t>Former Regulation J excluded from coverage any portion of a funds transfer that is governed by the EFTA</a:t>
            </a:r>
          </a:p>
          <a:p>
            <a:pPr lvl="1"/>
            <a:r>
              <a:rPr lang="en-US" sz="2000" dirty="0" smtClean="0"/>
              <a:t>EFTA 919 created an anomalous result, because a Fedwire funds transfer could be part of an EFTA remittance transfer and therefore not governed by Regulation J</a:t>
            </a:r>
          </a:p>
          <a:p>
            <a:pPr lvl="1"/>
            <a:r>
              <a:rPr lang="en-US" sz="2000" dirty="0" smtClean="0"/>
              <a:t>If Regulation J did not apply to those funds transfers, then a gap in coverage would result with respect to inter-bank rights and responsibilities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248400"/>
            <a:ext cx="4572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010400" cy="914400"/>
          </a:xfrm>
        </p:spPr>
        <p:txBody>
          <a:bodyPr/>
          <a:lstStyle/>
          <a:p>
            <a:r>
              <a:rPr lang="en-US" sz="2800" dirty="0" smtClean="0"/>
              <a:t>The Regulation J Fix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467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Board revised Regulation J to address the gap (77 FR 21854, April 12, 2012)</a:t>
            </a:r>
          </a:p>
          <a:p>
            <a:r>
              <a:rPr lang="en-US" dirty="0" smtClean="0"/>
              <a:t>Effective July 12, 2012, Regulation J applies to a funds transfer sent through Fedwire, even though a portion is governed by EFTA 919</a:t>
            </a:r>
          </a:p>
          <a:p>
            <a:pPr marL="342900" lvl="1" indent="-342900">
              <a:buFontTx/>
              <a:buChar char="•"/>
            </a:pPr>
            <a:r>
              <a:rPr lang="en-US" sz="2000" dirty="0"/>
              <a:t>Any portion of a funds transfer that is governed by EFTA </a:t>
            </a:r>
            <a:r>
              <a:rPr lang="en-US" sz="2000" i="1" dirty="0"/>
              <a:t>other than 919 </a:t>
            </a:r>
            <a:r>
              <a:rPr lang="en-US" sz="2000" dirty="0"/>
              <a:t>is not governed by Regulation </a:t>
            </a:r>
            <a:r>
              <a:rPr lang="en-US" sz="2000" dirty="0" smtClean="0"/>
              <a:t>J</a:t>
            </a:r>
          </a:p>
          <a:p>
            <a:r>
              <a:rPr lang="en-US" dirty="0" smtClean="0"/>
              <a:t>In the event of an inconsistency between EFTA 919 and Regulation J, EFTA 919 governs</a:t>
            </a:r>
          </a:p>
          <a:p>
            <a:pPr lvl="1"/>
            <a:r>
              <a:rPr lang="en-US" dirty="0" smtClean="0"/>
              <a:t>Example:  A consumer initiates a remittance transfer at a bank, and the bank initiates the transfer by sending a Fedwire funds transfer</a:t>
            </a:r>
          </a:p>
          <a:p>
            <a:pPr lvl="1"/>
            <a:r>
              <a:rPr lang="en-US" dirty="0" smtClean="0"/>
              <a:t>The consumer subsequently exercises the right to cancel and obtain a refund under EFTA 919</a:t>
            </a:r>
          </a:p>
          <a:p>
            <a:pPr lvl="1"/>
            <a:r>
              <a:rPr lang="en-US" dirty="0" smtClean="0"/>
              <a:t>The bank must comply with EFTA 919 even if it does not have a right </a:t>
            </a:r>
            <a:r>
              <a:rPr lang="en-US" dirty="0"/>
              <a:t>under </a:t>
            </a:r>
            <a:r>
              <a:rPr lang="en-US" dirty="0" smtClean="0"/>
              <a:t>Regulation </a:t>
            </a:r>
            <a:r>
              <a:rPr lang="en-US" dirty="0"/>
              <a:t>J </a:t>
            </a:r>
            <a:r>
              <a:rPr lang="en-US" dirty="0" smtClean="0"/>
              <a:t>to reverse the Fedwire payment order it sent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5334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5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The CHIPS Rules Fix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The CHIPS Rules were similarly affected by the “gap” created when </a:t>
            </a:r>
            <a:r>
              <a:rPr lang="en-US" dirty="0"/>
              <a:t>EFTA § 919 </a:t>
            </a:r>
            <a:r>
              <a:rPr lang="en-US" dirty="0" smtClean="0"/>
              <a:t>defined remittance transfers to include wire transfers, thereby precluding applicability of </a:t>
            </a:r>
            <a:r>
              <a:rPr lang="en-US" dirty="0" err="1" smtClean="0"/>
              <a:t>UCC</a:t>
            </a:r>
            <a:r>
              <a:rPr lang="en-US" dirty="0" smtClean="0"/>
              <a:t> 4A</a:t>
            </a:r>
          </a:p>
          <a:p>
            <a:r>
              <a:rPr lang="en-US" dirty="0" smtClean="0"/>
              <a:t>The Clearing House amended the “choice of law” provision of the CHIPS Rules to provide that New York law (including NY UCC 4A) applies to system Participants </a:t>
            </a:r>
            <a:r>
              <a:rPr lang="en-US" i="1" dirty="0" smtClean="0"/>
              <a:t>“regardless of whether the payment message is part of a funds transfer that is a remittance transfer governed by Section 919 of the [EFTA]”</a:t>
            </a:r>
          </a:p>
          <a:p>
            <a:r>
              <a:rPr lang="en-US" dirty="0" smtClean="0"/>
              <a:t>The CHIPS Rules were also amended to provide that NY law would govern the rights and obligations of all other parties (i.e., other than system Participants) to a CHIPS payment message, but that the EFTA would control in the event of a conflict between it and NY law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248400"/>
            <a:ext cx="3810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7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/>
          <a:lstStyle/>
          <a:p>
            <a:r>
              <a:rPr lang="en-US" sz="2800" dirty="0" smtClean="0"/>
              <a:t>The Continuing UCC 4A Conundrum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Unamended</a:t>
            </a:r>
            <a:r>
              <a:rPr lang="en-US" dirty="0" smtClean="0"/>
              <a:t>, UCC 4A does not apply to remittance </a:t>
            </a:r>
            <a:r>
              <a:rPr lang="en-US" dirty="0"/>
              <a:t>transfers subject to EFTA § </a:t>
            </a:r>
            <a:r>
              <a:rPr lang="en-US" dirty="0" smtClean="0"/>
              <a:t>919, so long-standing risk allocation under UCC 4A “security procedure” agreements no longer applies, including to alleged fraudulent consumer cross-border wires</a:t>
            </a:r>
          </a:p>
          <a:p>
            <a:pPr lvl="1"/>
            <a:r>
              <a:rPr lang="en-US" dirty="0" smtClean="0"/>
              <a:t>Notably, </a:t>
            </a:r>
            <a:r>
              <a:rPr lang="en-US" dirty="0"/>
              <a:t>EFTA § 919 and the </a:t>
            </a:r>
            <a:r>
              <a:rPr lang="en-US" dirty="0" err="1"/>
              <a:t>CFPB’s</a:t>
            </a:r>
            <a:r>
              <a:rPr lang="en-US" dirty="0"/>
              <a:t> implementing regulations (Regulation E, Subpart B) do not define unauthorized remittance transfers as errors that are subject to the remittance transfer error resolution </a:t>
            </a:r>
            <a:r>
              <a:rPr lang="en-US" dirty="0" smtClean="0"/>
              <a:t>procedures</a:t>
            </a:r>
          </a:p>
          <a:p>
            <a:r>
              <a:rPr lang="en-US" dirty="0" smtClean="0"/>
              <a:t>NY recently amended Article 4A of NY UCC to provide that it applies to a funds transfer that is a remittance transfer under EFTA but not an EFT under EFTA (but EFTA controls when in conflict with UCC 4A)</a:t>
            </a:r>
          </a:p>
          <a:p>
            <a:pPr lvl="1"/>
            <a:r>
              <a:rPr lang="en-US" dirty="0" smtClean="0"/>
              <a:t>Where NY law applies, amendment allows </a:t>
            </a:r>
            <a:r>
              <a:rPr lang="en-US" dirty="0" err="1" smtClean="0"/>
              <a:t>UCC</a:t>
            </a:r>
            <a:r>
              <a:rPr lang="en-US" dirty="0" smtClean="0"/>
              <a:t> 4A to once again govern alleged fraudulent transfers, even a consumer-initiated wire remittance transfer</a:t>
            </a:r>
          </a:p>
          <a:p>
            <a:r>
              <a:rPr lang="en-US" dirty="0" smtClean="0"/>
              <a:t>ULC has recommended that states adopt a similar amendment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248400"/>
            <a:ext cx="457200" cy="365125"/>
          </a:xfrm>
        </p:spPr>
        <p:txBody>
          <a:bodyPr/>
          <a:lstStyle/>
          <a:p>
            <a:fld id="{560401AA-4C8E-4425-A9FF-8E69F2804A9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A&amp;B template 2007 format">
  <a:themeElements>
    <a:clrScheme name="New A&amp;B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w A&amp;B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w A&amp;B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&amp;B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A&amp;B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&amp;B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&amp;B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&amp;B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&amp;B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&amp;B 9-09-2007 format">
  <a:themeElements>
    <a:clrScheme name="A&amp;B 9-09 16">
      <a:dk1>
        <a:srgbClr val="FFFFFF"/>
      </a:dk1>
      <a:lt1>
        <a:srgbClr val="FFFFFF"/>
      </a:lt1>
      <a:dk2>
        <a:srgbClr val="008080"/>
      </a:dk2>
      <a:lt2>
        <a:srgbClr val="FFFFFF"/>
      </a:lt2>
      <a:accent1>
        <a:srgbClr val="FFFFFF"/>
      </a:accent1>
      <a:accent2>
        <a:srgbClr val="FFFFFF"/>
      </a:accent2>
      <a:accent3>
        <a:srgbClr val="AAC0C0"/>
      </a:accent3>
      <a:accent4>
        <a:srgbClr val="DADADA"/>
      </a:accent4>
      <a:accent5>
        <a:srgbClr val="FFFFFF"/>
      </a:accent5>
      <a:accent6>
        <a:srgbClr val="E7E7E7"/>
      </a:accent6>
      <a:hlink>
        <a:srgbClr val="4C82C3"/>
      </a:hlink>
      <a:folHlink>
        <a:srgbClr val="FFFFFF"/>
      </a:folHlink>
    </a:clrScheme>
    <a:fontScheme name="A&amp;B 9-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&amp;B 9-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&amp;B 9-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&amp;B 9-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&amp;B 9-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&amp;B 9-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&amp;B 9-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3">
        <a:dk1>
          <a:srgbClr val="005A58"/>
        </a:dk1>
        <a:lt1>
          <a:srgbClr val="FFFF66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56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4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FFFFFF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FFFFFF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5">
        <a:dk1>
          <a:srgbClr val="FFFFFF"/>
        </a:dk1>
        <a:lt1>
          <a:srgbClr val="FFFFFF"/>
        </a:lt1>
        <a:dk2>
          <a:srgbClr val="00808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AC0C0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&amp;B 9-09 16">
        <a:dk1>
          <a:srgbClr val="FFFFFF"/>
        </a:dk1>
        <a:lt1>
          <a:srgbClr val="FFFFFF"/>
        </a:lt1>
        <a:dk2>
          <a:srgbClr val="00808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AC0C0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4C82C3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1193</Words>
  <Application>Microsoft Office PowerPoint</Application>
  <PresentationFormat>On-screen Show (4:3)</PresentationFormat>
  <Paragraphs>92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New A&amp;B template 2007 format</vt:lpstr>
      <vt:lpstr>A&amp;B 9-09-2007 format</vt:lpstr>
      <vt:lpstr>Remittances Under UCC Article 4A: Unintended Consequences</vt:lpstr>
      <vt:lpstr>The Practical Problem Beginning in 2013:  What happens when a remittance transfer is also a funds transfer under UCC 4A? </vt:lpstr>
      <vt:lpstr>Current Legal Regime Governing Cross-Border Consumer Wire Transfers</vt:lpstr>
      <vt:lpstr>Current Legal Regime Governing Cross-Border Consumer EFTs (ACH Credits)</vt:lpstr>
      <vt:lpstr>New Remittance Transfer Rules Create EFTA § 919 and UCC 4A Overlap and Gap</vt:lpstr>
      <vt:lpstr>The Regulation J Problem </vt:lpstr>
      <vt:lpstr>The Regulation J Fix</vt:lpstr>
      <vt:lpstr>The CHIPS Rules Fix </vt:lpstr>
      <vt:lpstr>The Continuing UCC 4A Conundrum </vt:lpstr>
      <vt:lpstr>All is Well Once We Have UCC 4A and Reg. J/CHIPS Rules Fixes, Right?  Not Exactly.</vt:lpstr>
      <vt:lpstr>BSA Rules</vt:lpstr>
      <vt:lpstr>Questions/Discussion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