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3" r:id="rId2"/>
  </p:sldMasterIdLst>
  <p:notesMasterIdLst>
    <p:notesMasterId r:id="rId21"/>
  </p:notesMasterIdLst>
  <p:handoutMasterIdLst>
    <p:handoutMasterId r:id="rId22"/>
  </p:handoutMasterIdLst>
  <p:sldIdLst>
    <p:sldId id="258" r:id="rId3"/>
    <p:sldId id="291" r:id="rId4"/>
    <p:sldId id="292" r:id="rId5"/>
    <p:sldId id="282" r:id="rId6"/>
    <p:sldId id="281" r:id="rId7"/>
    <p:sldId id="267" r:id="rId8"/>
    <p:sldId id="275" r:id="rId9"/>
    <p:sldId id="293" r:id="rId10"/>
    <p:sldId id="284" r:id="rId11"/>
    <p:sldId id="278" r:id="rId12"/>
    <p:sldId id="277" r:id="rId13"/>
    <p:sldId id="294" r:id="rId14"/>
    <p:sldId id="299" r:id="rId15"/>
    <p:sldId id="305" r:id="rId16"/>
    <p:sldId id="298" r:id="rId17"/>
    <p:sldId id="306" r:id="rId18"/>
    <p:sldId id="288" r:id="rId19"/>
    <p:sldId id="307" r:id="rId20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4F0E"/>
        </a:solidFill>
        <a:latin typeface="Arial" pitchFamily="34" charset="0"/>
        <a:ea typeface="ヒラギノ角ゴ Pro W3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A"/>
    <a:srgbClr val="333333"/>
    <a:srgbClr val="4D4D4D"/>
    <a:srgbClr val="004F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587" autoAdjust="0"/>
    <p:restoredTop sz="94138" autoAdjust="0"/>
  </p:normalViewPr>
  <p:slideViewPr>
    <p:cSldViewPr>
      <p:cViewPr varScale="1">
        <p:scale>
          <a:sx n="64" d="100"/>
          <a:sy n="64" d="100"/>
        </p:scale>
        <p:origin x="-98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70" y="-108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fratantoni\Local%20Settings\Temporary%20Internet%20Files\Content.Outlook\J6SST3LS\HUD%20FHA%20Outlook%20Nov%202012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tan\mfratantoni$\My%20Documents\mba\2012\presentations\HMDA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Average</a:t>
            </a:r>
            <a:r>
              <a:rPr lang="en-US" baseline="0" dirty="0" smtClean="0"/>
              <a:t> FICO score – FHA endorsements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'Counts-Volume Data'!$K$2</c:f>
              <c:strCache>
                <c:ptCount val="1"/>
                <c:pt idx="0">
                  <c:v>Purchase Average FICO Score (Oct)</c:v>
                </c:pt>
              </c:strCache>
            </c:strRef>
          </c:tx>
          <c:marker>
            <c:symbol val="none"/>
          </c:marker>
          <c:cat>
            <c:numRef>
              <c:f>'Counts-Volume Data'!$A$3:$A$73</c:f>
              <c:numCache>
                <c:formatCode>[$-409]mmmm\-yy;@</c:formatCode>
                <c:ptCount val="71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39507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40939</c:v>
                </c:pt>
                <c:pt idx="61">
                  <c:v>40968</c:v>
                </c:pt>
                <c:pt idx="62">
                  <c:v>40998</c:v>
                </c:pt>
                <c:pt idx="63">
                  <c:v>41029</c:v>
                </c:pt>
                <c:pt idx="64">
                  <c:v>41060</c:v>
                </c:pt>
                <c:pt idx="65">
                  <c:v>41090</c:v>
                </c:pt>
                <c:pt idx="66">
                  <c:v>41121</c:v>
                </c:pt>
                <c:pt idx="67">
                  <c:v>41152</c:v>
                </c:pt>
                <c:pt idx="68">
                  <c:v>41182</c:v>
                </c:pt>
                <c:pt idx="69">
                  <c:v>41213</c:v>
                </c:pt>
                <c:pt idx="70">
                  <c:v>41243</c:v>
                </c:pt>
              </c:numCache>
            </c:numRef>
          </c:cat>
          <c:val>
            <c:numRef>
              <c:f>'Counts-Volume Data'!$K$3:$K$73</c:f>
              <c:numCache>
                <c:formatCode>#,##0</c:formatCode>
                <c:ptCount val="71"/>
                <c:pt idx="0">
                  <c:v>663</c:v>
                </c:pt>
                <c:pt idx="1">
                  <c:v>661</c:v>
                </c:pt>
                <c:pt idx="2">
                  <c:v>660</c:v>
                </c:pt>
                <c:pt idx="3">
                  <c:v>659</c:v>
                </c:pt>
                <c:pt idx="4">
                  <c:v>656</c:v>
                </c:pt>
                <c:pt idx="5">
                  <c:v>639</c:v>
                </c:pt>
                <c:pt idx="6">
                  <c:v>656</c:v>
                </c:pt>
                <c:pt idx="7">
                  <c:v>659</c:v>
                </c:pt>
                <c:pt idx="8">
                  <c:v>660</c:v>
                </c:pt>
                <c:pt idx="9">
                  <c:v>659</c:v>
                </c:pt>
                <c:pt idx="10">
                  <c:v>658</c:v>
                </c:pt>
                <c:pt idx="11">
                  <c:v>659</c:v>
                </c:pt>
                <c:pt idx="12">
                  <c:v>675</c:v>
                </c:pt>
                <c:pt idx="13">
                  <c:v>657</c:v>
                </c:pt>
                <c:pt idx="14">
                  <c:v>657</c:v>
                </c:pt>
                <c:pt idx="15">
                  <c:v>657</c:v>
                </c:pt>
                <c:pt idx="16">
                  <c:v>663</c:v>
                </c:pt>
                <c:pt idx="17">
                  <c:v>669</c:v>
                </c:pt>
                <c:pt idx="18">
                  <c:v>677</c:v>
                </c:pt>
                <c:pt idx="19">
                  <c:v>685</c:v>
                </c:pt>
                <c:pt idx="20">
                  <c:v>690</c:v>
                </c:pt>
                <c:pt idx="21">
                  <c:v>692</c:v>
                </c:pt>
                <c:pt idx="22">
                  <c:v>693</c:v>
                </c:pt>
                <c:pt idx="23">
                  <c:v>692</c:v>
                </c:pt>
                <c:pt idx="24">
                  <c:v>675</c:v>
                </c:pt>
                <c:pt idx="25">
                  <c:v>695</c:v>
                </c:pt>
                <c:pt idx="26">
                  <c:v>697</c:v>
                </c:pt>
                <c:pt idx="27">
                  <c:v>697</c:v>
                </c:pt>
                <c:pt idx="28">
                  <c:v>688.5</c:v>
                </c:pt>
                <c:pt idx="29">
                  <c:v>683</c:v>
                </c:pt>
                <c:pt idx="30">
                  <c:v>695</c:v>
                </c:pt>
                <c:pt idx="31">
                  <c:v>697</c:v>
                </c:pt>
                <c:pt idx="32">
                  <c:v>698</c:v>
                </c:pt>
                <c:pt idx="33">
                  <c:v>697</c:v>
                </c:pt>
                <c:pt idx="34">
                  <c:v>697</c:v>
                </c:pt>
                <c:pt idx="35">
                  <c:v>696</c:v>
                </c:pt>
                <c:pt idx="36">
                  <c:v>696</c:v>
                </c:pt>
                <c:pt idx="37">
                  <c:v>697</c:v>
                </c:pt>
                <c:pt idx="38">
                  <c:v>699</c:v>
                </c:pt>
                <c:pt idx="39">
                  <c:v>699</c:v>
                </c:pt>
                <c:pt idx="40">
                  <c:v>698</c:v>
                </c:pt>
                <c:pt idx="41">
                  <c:v>698</c:v>
                </c:pt>
                <c:pt idx="42">
                  <c:v>697</c:v>
                </c:pt>
                <c:pt idx="43">
                  <c:v>697</c:v>
                </c:pt>
                <c:pt idx="44">
                  <c:v>700</c:v>
                </c:pt>
                <c:pt idx="45">
                  <c:v>700</c:v>
                </c:pt>
                <c:pt idx="46">
                  <c:v>700</c:v>
                </c:pt>
                <c:pt idx="47">
                  <c:v>701</c:v>
                </c:pt>
                <c:pt idx="48">
                  <c:v>703</c:v>
                </c:pt>
                <c:pt idx="49">
                  <c:v>703</c:v>
                </c:pt>
                <c:pt idx="50">
                  <c:v>703</c:v>
                </c:pt>
                <c:pt idx="51">
                  <c:v>701</c:v>
                </c:pt>
                <c:pt idx="52">
                  <c:v>700</c:v>
                </c:pt>
                <c:pt idx="53">
                  <c:v>699</c:v>
                </c:pt>
                <c:pt idx="54">
                  <c:v>699</c:v>
                </c:pt>
                <c:pt idx="55">
                  <c:v>697</c:v>
                </c:pt>
                <c:pt idx="56">
                  <c:v>697</c:v>
                </c:pt>
                <c:pt idx="57">
                  <c:v>696</c:v>
                </c:pt>
                <c:pt idx="58">
                  <c:v>695</c:v>
                </c:pt>
                <c:pt idx="59">
                  <c:v>696</c:v>
                </c:pt>
                <c:pt idx="60">
                  <c:v>696</c:v>
                </c:pt>
                <c:pt idx="61">
                  <c:v>696</c:v>
                </c:pt>
                <c:pt idx="62">
                  <c:v>696</c:v>
                </c:pt>
                <c:pt idx="63">
                  <c:v>695</c:v>
                </c:pt>
                <c:pt idx="64">
                  <c:v>695</c:v>
                </c:pt>
                <c:pt idx="65">
                  <c:v>695</c:v>
                </c:pt>
                <c:pt idx="66">
                  <c:v>696</c:v>
                </c:pt>
                <c:pt idx="67">
                  <c:v>695</c:v>
                </c:pt>
                <c:pt idx="68">
                  <c:v>695</c:v>
                </c:pt>
                <c:pt idx="69">
                  <c:v>695</c:v>
                </c:pt>
                <c:pt idx="70">
                  <c:v>695</c:v>
                </c:pt>
              </c:numCache>
            </c:numRef>
          </c:val>
        </c:ser>
        <c:ser>
          <c:idx val="1"/>
          <c:order val="1"/>
          <c:tx>
            <c:strRef>
              <c:f>'Counts-Volume Data'!$L$2</c:f>
              <c:strCache>
                <c:ptCount val="1"/>
                <c:pt idx="0">
                  <c:v>Refi Average FICO Score (Jan)</c:v>
                </c:pt>
              </c:strCache>
            </c:strRef>
          </c:tx>
          <c:marker>
            <c:symbol val="none"/>
          </c:marker>
          <c:cat>
            <c:numRef>
              <c:f>'Counts-Volume Data'!$A$3:$A$73</c:f>
              <c:numCache>
                <c:formatCode>[$-409]mmmm\-yy;@</c:formatCode>
                <c:ptCount val="71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39507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40939</c:v>
                </c:pt>
                <c:pt idx="61">
                  <c:v>40968</c:v>
                </c:pt>
                <c:pt idx="62">
                  <c:v>40998</c:v>
                </c:pt>
                <c:pt idx="63">
                  <c:v>41029</c:v>
                </c:pt>
                <c:pt idx="64">
                  <c:v>41060</c:v>
                </c:pt>
                <c:pt idx="65">
                  <c:v>41090</c:v>
                </c:pt>
                <c:pt idx="66">
                  <c:v>41121</c:v>
                </c:pt>
                <c:pt idx="67">
                  <c:v>41152</c:v>
                </c:pt>
                <c:pt idx="68">
                  <c:v>41182</c:v>
                </c:pt>
                <c:pt idx="69">
                  <c:v>41213</c:v>
                </c:pt>
                <c:pt idx="70">
                  <c:v>41243</c:v>
                </c:pt>
              </c:numCache>
            </c:numRef>
          </c:cat>
          <c:val>
            <c:numRef>
              <c:f>'Counts-Volume Data'!$L$3:$L$73</c:f>
              <c:numCache>
                <c:formatCode>_(* #,##0_);_(* \(#,##0\);_(* "-"??_);_(@_)</c:formatCode>
                <c:ptCount val="71"/>
                <c:pt idx="0">
                  <c:v>641</c:v>
                </c:pt>
                <c:pt idx="1">
                  <c:v>639</c:v>
                </c:pt>
                <c:pt idx="2">
                  <c:v>639.5</c:v>
                </c:pt>
                <c:pt idx="3">
                  <c:v>641</c:v>
                </c:pt>
                <c:pt idx="4">
                  <c:v>640</c:v>
                </c:pt>
                <c:pt idx="5">
                  <c:v>650</c:v>
                </c:pt>
                <c:pt idx="6">
                  <c:v>639</c:v>
                </c:pt>
                <c:pt idx="7">
                  <c:v>637</c:v>
                </c:pt>
                <c:pt idx="8">
                  <c:v>637</c:v>
                </c:pt>
                <c:pt idx="9">
                  <c:v>634</c:v>
                </c:pt>
                <c:pt idx="10">
                  <c:v>634</c:v>
                </c:pt>
                <c:pt idx="11">
                  <c:v>636</c:v>
                </c:pt>
                <c:pt idx="12">
                  <c:v>634</c:v>
                </c:pt>
                <c:pt idx="13">
                  <c:v>634</c:v>
                </c:pt>
                <c:pt idx="14">
                  <c:v>635</c:v>
                </c:pt>
                <c:pt idx="15">
                  <c:v>639</c:v>
                </c:pt>
                <c:pt idx="16">
                  <c:v>645</c:v>
                </c:pt>
                <c:pt idx="17">
                  <c:v>650</c:v>
                </c:pt>
                <c:pt idx="18">
                  <c:v>657</c:v>
                </c:pt>
                <c:pt idx="19">
                  <c:v>661</c:v>
                </c:pt>
                <c:pt idx="20">
                  <c:v>663</c:v>
                </c:pt>
                <c:pt idx="21">
                  <c:v>663</c:v>
                </c:pt>
                <c:pt idx="22">
                  <c:v>662</c:v>
                </c:pt>
                <c:pt idx="23">
                  <c:v>666</c:v>
                </c:pt>
                <c:pt idx="24">
                  <c:v>668</c:v>
                </c:pt>
                <c:pt idx="25">
                  <c:v>670</c:v>
                </c:pt>
                <c:pt idx="26">
                  <c:v>676</c:v>
                </c:pt>
                <c:pt idx="27">
                  <c:v>680.5</c:v>
                </c:pt>
                <c:pt idx="28">
                  <c:v>683</c:v>
                </c:pt>
                <c:pt idx="29">
                  <c:v>666</c:v>
                </c:pt>
                <c:pt idx="30">
                  <c:v>662</c:v>
                </c:pt>
                <c:pt idx="31">
                  <c:v>678</c:v>
                </c:pt>
                <c:pt idx="32">
                  <c:v>663</c:v>
                </c:pt>
                <c:pt idx="33">
                  <c:v>683</c:v>
                </c:pt>
                <c:pt idx="34">
                  <c:v>686</c:v>
                </c:pt>
                <c:pt idx="35">
                  <c:v>687</c:v>
                </c:pt>
                <c:pt idx="36">
                  <c:v>690</c:v>
                </c:pt>
                <c:pt idx="37">
                  <c:v>683</c:v>
                </c:pt>
                <c:pt idx="38">
                  <c:v>692</c:v>
                </c:pt>
                <c:pt idx="39">
                  <c:v>693</c:v>
                </c:pt>
                <c:pt idx="40">
                  <c:v>695</c:v>
                </c:pt>
                <c:pt idx="41">
                  <c:v>694</c:v>
                </c:pt>
                <c:pt idx="42">
                  <c:v>695</c:v>
                </c:pt>
                <c:pt idx="43">
                  <c:v>698</c:v>
                </c:pt>
                <c:pt idx="44">
                  <c:v>699</c:v>
                </c:pt>
                <c:pt idx="45">
                  <c:v>702</c:v>
                </c:pt>
                <c:pt idx="46">
                  <c:v>703</c:v>
                </c:pt>
                <c:pt idx="47">
                  <c:v>705</c:v>
                </c:pt>
                <c:pt idx="48">
                  <c:v>707</c:v>
                </c:pt>
                <c:pt idx="49">
                  <c:v>706</c:v>
                </c:pt>
                <c:pt idx="50">
                  <c:v>705</c:v>
                </c:pt>
                <c:pt idx="51">
                  <c:v>704</c:v>
                </c:pt>
                <c:pt idx="52">
                  <c:v>701</c:v>
                </c:pt>
                <c:pt idx="53">
                  <c:v>698</c:v>
                </c:pt>
                <c:pt idx="54">
                  <c:v>696</c:v>
                </c:pt>
                <c:pt idx="55">
                  <c:v>695</c:v>
                </c:pt>
                <c:pt idx="56">
                  <c:v>698</c:v>
                </c:pt>
                <c:pt idx="57">
                  <c:v>703</c:v>
                </c:pt>
                <c:pt idx="58">
                  <c:v>703</c:v>
                </c:pt>
                <c:pt idx="59">
                  <c:v>706</c:v>
                </c:pt>
                <c:pt idx="60">
                  <c:v>706</c:v>
                </c:pt>
                <c:pt idx="61">
                  <c:v>708</c:v>
                </c:pt>
                <c:pt idx="62">
                  <c:v>710</c:v>
                </c:pt>
                <c:pt idx="63">
                  <c:v>712</c:v>
                </c:pt>
                <c:pt idx="64">
                  <c:v>711</c:v>
                </c:pt>
                <c:pt idx="65">
                  <c:v>707</c:v>
                </c:pt>
                <c:pt idx="66">
                  <c:v>703</c:v>
                </c:pt>
                <c:pt idx="67">
                  <c:v>701</c:v>
                </c:pt>
                <c:pt idx="68">
                  <c:v>699</c:v>
                </c:pt>
                <c:pt idx="69">
                  <c:v>700</c:v>
                </c:pt>
                <c:pt idx="70">
                  <c:v>699</c:v>
                </c:pt>
              </c:numCache>
            </c:numRef>
          </c:val>
        </c:ser>
        <c:marker val="1"/>
        <c:axId val="93213824"/>
        <c:axId val="93215360"/>
      </c:lineChart>
      <c:dateAx>
        <c:axId val="93213824"/>
        <c:scaling>
          <c:orientation val="minMax"/>
        </c:scaling>
        <c:axPos val="b"/>
        <c:numFmt formatCode="[$-409]mmmm\-yy;@" sourceLinked="0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3215360"/>
        <c:crosses val="autoZero"/>
        <c:auto val="1"/>
        <c:lblOffset val="100"/>
      </c:dateAx>
      <c:valAx>
        <c:axId val="93215360"/>
        <c:scaling>
          <c:orientation val="minMax"/>
          <c:min val="620"/>
        </c:scaling>
        <c:axPos val="l"/>
        <c:majorGridlines/>
        <c:numFmt formatCode="#,##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32138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Number</a:t>
            </a:r>
            <a:r>
              <a:rPr lang="en-US" sz="2400" baseline="0"/>
              <a:t> of Institutions Reporting HMDA Data</a:t>
            </a:r>
            <a:endParaRPr lang="en-US" sz="2400"/>
          </a:p>
        </c:rich>
      </c:tx>
      <c:layout/>
    </c:title>
    <c:plotArea>
      <c:layout/>
      <c:lineChart>
        <c:grouping val="standard"/>
        <c:ser>
          <c:idx val="1"/>
          <c:order val="0"/>
          <c:marker>
            <c:symbol val="none"/>
          </c:marker>
          <c:cat>
            <c:numRef>
              <c:f>Sheet1!$A$16:$A$27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Sheet1!$B$16:$B$27</c:f>
              <c:numCache>
                <c:formatCode>#,##0</c:formatCode>
                <c:ptCount val="12"/>
                <c:pt idx="0">
                  <c:v>7725</c:v>
                </c:pt>
                <c:pt idx="1">
                  <c:v>7652</c:v>
                </c:pt>
                <c:pt idx="2">
                  <c:v>7793</c:v>
                </c:pt>
                <c:pt idx="3">
                  <c:v>8131</c:v>
                </c:pt>
                <c:pt idx="4">
                  <c:v>8853</c:v>
                </c:pt>
                <c:pt idx="5">
                  <c:v>8848</c:v>
                </c:pt>
                <c:pt idx="6">
                  <c:v>8902</c:v>
                </c:pt>
                <c:pt idx="7">
                  <c:v>8636</c:v>
                </c:pt>
                <c:pt idx="8">
                  <c:v>8388</c:v>
                </c:pt>
                <c:pt idx="9">
                  <c:v>8151</c:v>
                </c:pt>
                <c:pt idx="10">
                  <c:v>7937</c:v>
                </c:pt>
                <c:pt idx="11">
                  <c:v>7632</c:v>
                </c:pt>
              </c:numCache>
            </c:numRef>
          </c:val>
        </c:ser>
        <c:marker val="1"/>
        <c:axId val="93227264"/>
        <c:axId val="93249536"/>
      </c:lineChart>
      <c:catAx>
        <c:axId val="932272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3249536"/>
        <c:crosses val="autoZero"/>
        <c:auto val="1"/>
        <c:lblAlgn val="ctr"/>
        <c:lblOffset val="100"/>
      </c:catAx>
      <c:valAx>
        <c:axId val="9324953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3227264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021764"/>
            <a:ext cx="2982742" cy="27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  <a:spAutoFit/>
          </a:bodyPr>
          <a:lstStyle>
            <a:lvl1pPr defTabSz="931863">
              <a:defRPr sz="1200"/>
            </a:lvl1pPr>
          </a:lstStyle>
          <a:p>
            <a:r>
              <a:rPr lang="en-US" dirty="0"/>
              <a:t>Mortgage Bankers Association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071" y="9021764"/>
            <a:ext cx="2982742" cy="27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  <a:spAutoFit/>
          </a:bodyPr>
          <a:lstStyle>
            <a:lvl1pPr algn="r" defTabSz="931863">
              <a:defRPr sz="1200"/>
            </a:lvl1pPr>
          </a:lstStyle>
          <a:p>
            <a:fld id="{6FCBE7DA-720B-4FFC-8B5C-01BE500BE9FB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2294" name="Picture 6" descr="hand_out_graphic_v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81813" cy="717550"/>
          </a:xfrm>
          <a:prstGeom prst="rect">
            <a:avLst/>
          </a:prstGeom>
          <a:noFill/>
        </p:spPr>
      </p:pic>
      <p:sp>
        <p:nvSpPr>
          <p:cNvPr id="12295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839" y="349250"/>
            <a:ext cx="5582123" cy="26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defTabSz="931863">
              <a:defRPr sz="1100">
                <a:solidFill>
                  <a:schemeClr val="bg1"/>
                </a:solidFill>
                <a:latin typeface="ITC Franklin Gothic Book" charset="0"/>
              </a:defRPr>
            </a:lvl1pPr>
          </a:lstStyle>
          <a:p>
            <a:r>
              <a:rPr lang="en-US" dirty="0"/>
              <a:t>Mortgage Bankers Association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49605" y="114300"/>
            <a:ext cx="2010312" cy="27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defTabSz="931863">
              <a:defRPr sz="1200">
                <a:solidFill>
                  <a:schemeClr val="bg1"/>
                </a:solidFill>
              </a:defRPr>
            </a:lvl1pPr>
          </a:lstStyle>
          <a:p>
            <a:fld id="{44D68C5B-2001-41D0-9562-D82653B7D2BB}" type="datetime1">
              <a:rPr lang="en-US"/>
              <a:pPr/>
              <a:t>2/26/2013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Mortgage Bankers Association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7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fld id="{E3991605-66EB-4275-B1D0-115C87E94A81}" type="datetime1">
              <a:rPr lang="en-US"/>
              <a:pPr/>
              <a:t>2/26/2013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887" y="4416426"/>
            <a:ext cx="504604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Mortgage Bankers Association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71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fld id="{7ABB87F6-E6E2-49A5-8E2F-695E833CF6F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Mortgage Bankers Association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7148552-E5F1-4EEA-A748-231E3BE446D7}" type="datetime1">
              <a:rPr lang="en-US"/>
              <a:pPr/>
              <a:t>2/26/2013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Mortgage Bankers Association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AEF8D-B6A5-4929-8596-0130B016C22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BRZ: This</a:t>
            </a:r>
            <a:r>
              <a:rPr lang="en-US" baseline="0" dirty="0" smtClean="0"/>
              <a:t> is the new Product Mix chart – for </a:t>
            </a:r>
            <a:r>
              <a:rPr lang="en-US" baseline="0" smtClean="0"/>
              <a:t>easy viewing.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Mortgage Bankers Association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C109CC-DDE7-4941-BC9F-454D46BD12D8}" type="datetime1">
              <a:rPr lang="en-US" smtClean="0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Mortgage Bankers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5647712-0663-4F19-AA51-A99B79C65AE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ヒラギノ角ゴ Pro W3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Mortgage Bankers Association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ADC2A93-5613-4DEF-8EC9-E454D8DE6B9F}" type="datetime1">
              <a:rPr lang="en-US" smtClean="0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29834B-D750-456B-B545-B9C6B89B3AA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Mortgage Bankers Association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ヒラギノ角ゴ Pro W3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Mortgage Bankers Association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ADC2A93-5613-4DEF-8EC9-E454D8DE6B9F}" type="datetime1">
              <a:rPr lang="en-US" smtClean="0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37E59B-8E46-4F90-94B4-BD1CA8AD9D4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Mortgage Bankers Association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8" y="87313"/>
            <a:ext cx="2120900" cy="1228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9563" y="87313"/>
            <a:ext cx="6213475" cy="1228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3044825"/>
            <a:ext cx="7010400" cy="536575"/>
          </a:xfrm>
        </p:spPr>
        <p:txBody>
          <a:bodyPr lIns="0" tIns="0" rIns="0" bIns="0"/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429000"/>
            <a:ext cx="7010400" cy="457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2200" y="855663"/>
            <a:ext cx="3140075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675" y="855663"/>
            <a:ext cx="3141663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87313"/>
            <a:ext cx="7027862" cy="674687"/>
          </a:xfrm>
        </p:spPr>
        <p:txBody>
          <a:bodyPr/>
          <a:lstStyle>
            <a:lvl1pPr>
              <a:lnSpc>
                <a:spcPts val="2900"/>
              </a:lnSpc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63" y="855663"/>
            <a:ext cx="8486775" cy="4706937"/>
          </a:xfrm>
        </p:spPr>
        <p:txBody>
          <a:bodyPr/>
          <a:lstStyle>
            <a:lvl1pPr>
              <a:defRPr sz="2400"/>
            </a:lvl1pPr>
            <a:lvl2pPr marL="463550" indent="-6350">
              <a:buFont typeface="Arial" pitchFamily="34" charset="0"/>
              <a:buChar char="•"/>
              <a:defRPr sz="2400"/>
            </a:lvl2pPr>
            <a:lvl3pPr>
              <a:buFont typeface="Arial" pitchFamily="34" charset="0"/>
              <a:buChar char="•"/>
              <a:defRPr sz="2400"/>
            </a:lvl3pPr>
            <a:lvl4pPr>
              <a:buFont typeface="Arial" pitchFamily="34" charset="0"/>
              <a:buChar char="•"/>
              <a:defRPr sz="2400"/>
            </a:lvl4pPr>
            <a:lvl5pPr>
              <a:buFont typeface="Arial" pitchFamily="34" charset="0"/>
              <a:buChar char="•"/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8" y="76200"/>
            <a:ext cx="2120900" cy="565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9563" y="76200"/>
            <a:ext cx="6213475" cy="56562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9563" y="855663"/>
            <a:ext cx="4167187" cy="46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855663"/>
            <a:ext cx="4167188" cy="46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9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9563" y="87313"/>
            <a:ext cx="7027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5796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9563" y="855663"/>
            <a:ext cx="8486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8488363" y="6042025"/>
            <a:ext cx="307975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r" eaLnBrk="1" hangingPunct="1">
              <a:lnSpc>
                <a:spcPct val="125000"/>
              </a:lnSpc>
              <a:spcBef>
                <a:spcPct val="50000"/>
              </a:spcBef>
            </a:pPr>
            <a:fld id="{7C08A693-173A-4490-9AA8-FA6D17788A8D}" type="slidenum">
              <a:rPr lang="en-US" sz="1200" b="1">
                <a:solidFill>
                  <a:srgbClr val="7F978B"/>
                </a:solidFill>
              </a:rPr>
              <a:pPr marL="342900" indent="-342900" algn="r" eaLnBrk="1" hangingPunct="1">
                <a:lnSpc>
                  <a:spcPct val="125000"/>
                </a:lnSpc>
                <a:spcBef>
                  <a:spcPct val="50000"/>
                </a:spcBef>
              </a:pPr>
              <a:t>‹#›</a:t>
            </a:fld>
            <a:endParaRPr lang="en-US" sz="1200" b="1" dirty="0">
              <a:solidFill>
                <a:srgbClr val="7F978B"/>
              </a:solidFill>
            </a:endParaRPr>
          </a:p>
        </p:txBody>
      </p:sp>
      <p:pic>
        <p:nvPicPr>
          <p:cNvPr id="75799" name="Picture 23" descr="mba_logo_white_v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48600" y="111125"/>
            <a:ext cx="990600" cy="5746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2200" y="855663"/>
            <a:ext cx="643413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9563" y="76200"/>
            <a:ext cx="70278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8488363" y="6042025"/>
            <a:ext cx="307975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r" eaLnBrk="1" hangingPunct="1">
              <a:lnSpc>
                <a:spcPct val="125000"/>
              </a:lnSpc>
              <a:spcBef>
                <a:spcPct val="50000"/>
              </a:spcBef>
            </a:pPr>
            <a:fld id="{24BB135C-CF6A-4991-82D2-99F20D74BD2C}" type="slidenum">
              <a:rPr lang="en-US" sz="1200" b="1">
                <a:solidFill>
                  <a:srgbClr val="7F978B"/>
                </a:solidFill>
              </a:rPr>
              <a:pPr marL="342900" indent="-342900" algn="r" eaLnBrk="1" hangingPunct="1">
                <a:lnSpc>
                  <a:spcPct val="125000"/>
                </a:lnSpc>
                <a:spcBef>
                  <a:spcPct val="50000"/>
                </a:spcBef>
              </a:pPr>
              <a:t>‹#›</a:t>
            </a:fld>
            <a:endParaRPr lang="en-US" sz="1200" b="1" dirty="0">
              <a:solidFill>
                <a:srgbClr val="7F978B"/>
              </a:solidFill>
            </a:endParaRP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8488363" y="6042025"/>
            <a:ext cx="307975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r" eaLnBrk="1" hangingPunct="1">
              <a:lnSpc>
                <a:spcPct val="125000"/>
              </a:lnSpc>
              <a:spcBef>
                <a:spcPct val="50000"/>
              </a:spcBef>
            </a:pPr>
            <a:fld id="{F3D5D987-AE3F-4235-A958-9CFAC3174F9F}" type="slidenum">
              <a:rPr lang="en-US" sz="1200" b="1">
                <a:solidFill>
                  <a:srgbClr val="7F978B"/>
                </a:solidFill>
              </a:rPr>
              <a:pPr marL="342900" indent="-342900" algn="r" eaLnBrk="1" hangingPunct="1">
                <a:lnSpc>
                  <a:spcPct val="125000"/>
                </a:lnSpc>
                <a:spcBef>
                  <a:spcPct val="50000"/>
                </a:spcBef>
              </a:pPr>
              <a:t>‹#›</a:t>
            </a:fld>
            <a:endParaRPr lang="en-US" sz="1200" b="1" dirty="0">
              <a:solidFill>
                <a:srgbClr val="7F978B"/>
              </a:solidFill>
            </a:endParaRPr>
          </a:p>
        </p:txBody>
      </p:sp>
      <p:pic>
        <p:nvPicPr>
          <p:cNvPr id="86028" name="Picture 12" descr="mba_logo_white_v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48600" y="111125"/>
            <a:ext cx="990600" cy="5746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itchFamily="34" charset="0"/>
          <a:ea typeface="ヒラギノ角ゴ Pro W3" pitchFamily="1" charset="-128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har char="•"/>
        <a:defRPr sz="1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D4D4D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›"/>
        <a:defRPr sz="1000">
          <a:solidFill>
            <a:srgbClr val="4D4D4D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°"/>
        <a:defRPr sz="1000">
          <a:solidFill>
            <a:schemeClr val="bg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°"/>
        <a:defRPr sz="1000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°"/>
        <a:defRPr sz="1000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°"/>
        <a:defRPr sz="1000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°"/>
        <a:defRPr sz="10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05000" y="2667000"/>
            <a:ext cx="7010400" cy="838200"/>
          </a:xfrm>
        </p:spPr>
        <p:txBody>
          <a:bodyPr/>
          <a:lstStyle/>
          <a:p>
            <a:r>
              <a:rPr lang="en-US" sz="2400" dirty="0" smtClean="0"/>
              <a:t>The Future of Mortgage Finance: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QM, QRM and Basel III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Jay Brinkmann*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Chief Economist and</a:t>
            </a:r>
            <a:br>
              <a:rPr lang="en-US" sz="1800" dirty="0" smtClean="0"/>
            </a:br>
            <a:r>
              <a:rPr lang="en-US" sz="1800" dirty="0" smtClean="0"/>
              <a:t>SVP</a:t>
            </a:r>
            <a:r>
              <a:rPr lang="en-US" sz="1800" dirty="0" smtClean="0"/>
              <a:t>, </a:t>
            </a:r>
            <a:r>
              <a:rPr lang="en-US" sz="1800" dirty="0" smtClean="0"/>
              <a:t>Research &amp; </a:t>
            </a:r>
            <a:r>
              <a:rPr lang="en-US" sz="1800" dirty="0" smtClean="0"/>
              <a:t>Education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2400" dirty="0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533400" y="6096000"/>
            <a:ext cx="457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533400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*Comments and opinions are solely those of the presenter and do not necessarily  represent official positions of the MBA or its members.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0" tIns="0" rIns="0" bIns="0"/>
          <a:lstStyle/>
          <a:p>
            <a:pPr eaLnBrk="1" hangingPunct="1"/>
            <a:r>
              <a:rPr lang="en-US" sz="2800" dirty="0" smtClean="0"/>
              <a:t>Retail Apps per Underwriter per Month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266" y="1219201"/>
            <a:ext cx="814295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09600" y="6172200"/>
            <a:ext cx="426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Source: MBA/STRATMOR Peer Group Survey</a:t>
            </a:r>
            <a:endParaRPr lang="en-US" sz="11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696200" cy="609601"/>
          </a:xfrm>
        </p:spPr>
        <p:txBody>
          <a:bodyPr/>
          <a:lstStyle/>
          <a:p>
            <a:r>
              <a:rPr lang="en-US" sz="2800" dirty="0" smtClean="0"/>
              <a:t>2011Data Show </a:t>
            </a:r>
            <a:r>
              <a:rPr lang="en-US" sz="2800" dirty="0" smtClean="0"/>
              <a:t>Net </a:t>
            </a:r>
            <a:r>
              <a:rPr lang="en-US" sz="2800" dirty="0" smtClean="0"/>
              <a:t>Exit from Business </a:t>
            </a:r>
            <a:endParaRPr lang="en-US" sz="2800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762000" y="1143000"/>
          <a:ext cx="6696075" cy="5130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6553200"/>
            <a:ext cx="3381375" cy="169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sz="1100" dirty="0">
                <a:latin typeface="+mj-lt"/>
                <a:ea typeface="ヒラギノ角ゴ Pro W3" charset="-128"/>
                <a:cs typeface="+mn-cs"/>
              </a:rPr>
              <a:t>S</a:t>
            </a:r>
            <a:r>
              <a:rPr lang="en-US" sz="1100" dirty="0">
                <a:solidFill>
                  <a:schemeClr val="tx1"/>
                </a:solidFill>
                <a:latin typeface="+mj-lt"/>
                <a:ea typeface="ヒラギノ角ゴ Pro W3" pitchFamily="1" charset="-128"/>
                <a:cs typeface="+mn-cs"/>
              </a:rPr>
              <a:t>ource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ea typeface="ヒラギノ角ゴ Pro W3" pitchFamily="1" charset="-128"/>
                <a:cs typeface="+mn-cs"/>
              </a:rPr>
              <a:t>: </a:t>
            </a:r>
            <a:r>
              <a:rPr lang="en-US" sz="1100" dirty="0" smtClean="0">
                <a:latin typeface="+mj-lt"/>
                <a:ea typeface="ヒラギノ角ゴ Pro W3" pitchFamily="1" charset="-128"/>
              </a:rPr>
              <a:t>FFIEC</a:t>
            </a:r>
            <a:endParaRPr lang="en-US" sz="1100" dirty="0">
              <a:solidFill>
                <a:schemeClr val="tx1"/>
              </a:solidFill>
              <a:latin typeface="+mj-lt"/>
              <a:ea typeface="ヒラギノ角ゴ Pro W3" pitchFamily="1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309563" y="152400"/>
            <a:ext cx="7027862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Basel III Overview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Main Issues</a:t>
            </a:r>
          </a:p>
          <a:p>
            <a:pPr eaLnBrk="1" hangingPunct="1">
              <a:defRPr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914400" lvl="1" indent="-457200"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Increased capital requirements</a:t>
            </a:r>
          </a:p>
          <a:p>
            <a:pPr marL="914400" lvl="1" indent="-457200"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Increased risk weights</a:t>
            </a:r>
          </a:p>
          <a:p>
            <a:pPr marL="914400" lvl="1" indent="-457200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Treatment of MI</a:t>
            </a:r>
          </a:p>
          <a:p>
            <a:pPr marL="914400" lvl="1" indent="-457200"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Treatment of </a:t>
            </a:r>
            <a:r>
              <a:rPr lang="en-US" sz="2800" dirty="0" smtClean="0">
                <a:solidFill>
                  <a:schemeClr val="tx1"/>
                </a:solidFill>
              </a:rPr>
              <a:t>mortgage servicing rights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52400" y="1"/>
            <a:ext cx="7185025" cy="7620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latin typeface="Arial" pitchFamily="34" charset="0"/>
              </a:rPr>
              <a:t>Basel III Risk Weights for Residential Mortgages</a:t>
            </a:r>
            <a:endParaRPr lang="en-US" sz="3000" dirty="0" smtClean="0">
              <a:latin typeface="Arial" pitchFamily="34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143000" y="838200"/>
          <a:ext cx="7162800" cy="5179895"/>
        </p:xfrm>
        <a:graphic>
          <a:graphicData uri="http://schemas.openxmlformats.org/presentationml/2006/ole">
            <p:oleObj spid="_x0000_s2052" name="Worksheet" r:id="rId3" imgW="3831203" imgH="277059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1"/>
            <a:ext cx="7027862" cy="762000"/>
          </a:xfrm>
        </p:spPr>
        <p:txBody>
          <a:bodyPr/>
          <a:lstStyle/>
          <a:p>
            <a:r>
              <a:rPr lang="en-US" sz="2800" dirty="0" smtClean="0"/>
              <a:t>Basel III Impact on Mortgages Held in Portfolio</a:t>
            </a:r>
            <a:endParaRPr lang="en-US" sz="28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81000" y="914400"/>
          <a:ext cx="7802598" cy="5715000"/>
        </p:xfrm>
        <a:graphic>
          <a:graphicData uri="http://schemas.openxmlformats.org/presentationml/2006/ole">
            <p:oleObj spid="_x0000_s3075" name="Worksheet" r:id="rId3" imgW="4544413" imgH="3328461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9563" y="1"/>
            <a:ext cx="7234238" cy="762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</a:rPr>
              <a:t>Impact of Basel III</a:t>
            </a:r>
            <a:r>
              <a:rPr lang="en-US" sz="2800" dirty="0" smtClean="0">
                <a:latin typeface="Arial" pitchFamily="34" charset="0"/>
              </a:rPr>
              <a:t> on </a:t>
            </a:r>
            <a:r>
              <a:rPr lang="en-US" sz="2800" dirty="0" smtClean="0">
                <a:latin typeface="Arial" pitchFamily="34" charset="0"/>
              </a:rPr>
              <a:t>Mortgage Servicing Rights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Basel III will make it very expensive for banks to hold mortgage servicing rights:</a:t>
            </a:r>
          </a:p>
          <a:p>
            <a:pPr marL="0" indent="0"/>
            <a:endParaRPr lang="en-US" dirty="0" smtClean="0"/>
          </a:p>
          <a:p>
            <a:pPr marL="463550" indent="-238125">
              <a:buFont typeface="Arial" pitchFamily="34" charset="0"/>
              <a:buChar char="•"/>
            </a:pPr>
            <a:r>
              <a:rPr lang="en-US" dirty="0" smtClean="0"/>
              <a:t>MSRs more than 10% of Tier 1 capital must be deducted from equity.  Given fluctuations in MSR values due to interest rates, the size of this deduction is unknown from quarter to quarter.</a:t>
            </a:r>
          </a:p>
          <a:p>
            <a:pPr marL="463550" indent="-238125">
              <a:buFont typeface="Arial" pitchFamily="34" charset="0"/>
              <a:buChar char="•"/>
            </a:pPr>
            <a:r>
              <a:rPr lang="en-US" dirty="0" smtClean="0"/>
              <a:t>Remaining MSRs carry a 250% risk weight.</a:t>
            </a:r>
          </a:p>
          <a:p>
            <a:pPr marL="463550" indent="-238125">
              <a:buFont typeface="Arial" pitchFamily="34" charset="0"/>
              <a:buChar char="•"/>
            </a:pPr>
            <a:r>
              <a:rPr lang="en-US" dirty="0" smtClean="0"/>
              <a:t>MSRs plus most deferred tax items are limited to 15% of Tier 1 capital.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772400" cy="609600"/>
          </a:xfrm>
        </p:spPr>
        <p:txBody>
          <a:bodyPr/>
          <a:lstStyle/>
          <a:p>
            <a:r>
              <a:rPr lang="en-US" dirty="0" smtClean="0"/>
              <a:t>Impact of Basel III on Banks with MSRs</a:t>
            </a:r>
            <a:endParaRPr lang="en-US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52400" y="914400"/>
          <a:ext cx="8382001" cy="5433609"/>
        </p:xfrm>
        <a:graphic>
          <a:graphicData uri="http://schemas.openxmlformats.org/presentationml/2006/ole">
            <p:oleObj spid="_x0000_s4100" name="Worksheet" r:id="rId3" imgW="6521343" imgH="422752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QRM/Risk Retention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9563" y="855663"/>
            <a:ext cx="8486775" cy="524033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QM is designed to protect borrowers, QRM is designed to protect </a:t>
            </a:r>
            <a:r>
              <a:rPr lang="en-US" dirty="0" smtClean="0">
                <a:solidFill>
                  <a:schemeClr val="tx1"/>
                </a:solidFill>
              </a:rPr>
              <a:t>investors.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retained risk requirements are still to be determined but will be based on the investors (Fannie, Freddie and FHA loans are exempt) and the credit risk of the loans.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Strong industry push to make QM and QRM guidelines the same.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big problem with QRM is that investors set the credit criteria and originators will have to hold capital against risk models and risk appetites they do not control.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result will be a further narrowing of credit and significant impediment to the resumption of a private label market for mortgage-backed securities.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152400"/>
            <a:ext cx="7027862" cy="6096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63" y="855663"/>
            <a:ext cx="8486775" cy="539273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Increasing operational and compliance complexity favor big banks, BUT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Smaller independents have been better at originating purchase mortgages, BUT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The regulatory complexities and potential QM liabilities and increased GSE &amp;FHA fees point toward putting more loans into portfolio, BUT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The increased Basel III capital requirements (and interest rate risk of long-term, fixed rate mortgages) make that expensive, BUT 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Basel III requirements on MSRs and potential QRM retained risk requirements make securitization a problem, BUT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The Justice Department and HUD will sue you if you don’t make the loan.</a:t>
            </a:r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337425" cy="762000"/>
          </a:xfrm>
        </p:spPr>
        <p:txBody>
          <a:bodyPr/>
          <a:lstStyle/>
          <a:p>
            <a:r>
              <a:rPr lang="en-US" dirty="0" smtClean="0"/>
              <a:t>Components of Mortgage Finance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63" y="1219200"/>
            <a:ext cx="8486775" cy="4876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Borrowers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Originators/Loan Officers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Institutions, charter-type and size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Secondary market execution versus portfolio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Servicing</a:t>
            </a:r>
          </a:p>
          <a:p>
            <a:endParaRPr lang="en-US" sz="2800" dirty="0" smtClean="0"/>
          </a:p>
          <a:p>
            <a:pPr marL="0" indent="0"/>
            <a:r>
              <a:rPr lang="en-US" sz="2800" dirty="0" smtClean="0"/>
              <a:t>Each is being impacted in a major way, but by far more than just QM, QRM and Basel III 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Borrowers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63" y="990600"/>
            <a:ext cx="8486775" cy="5181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Credit tightened because big increases in loss severity make any defaults very expensive.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Current and future drivers of severity</a:t>
            </a:r>
          </a:p>
          <a:p>
            <a:pPr marL="795338" lvl="1" indent="-338138"/>
            <a:r>
              <a:rPr lang="en-US" dirty="0" smtClean="0"/>
              <a:t>Liability under ability to repay provisions of QM for non-safe harbor loans.  Legal costs plus potential legal damages.</a:t>
            </a:r>
          </a:p>
          <a:p>
            <a:pPr marL="795338" lvl="1" indent="-338138"/>
            <a:r>
              <a:rPr lang="en-US" dirty="0" smtClean="0"/>
              <a:t>Defaulted loan servicing costs under new guidelines.</a:t>
            </a:r>
          </a:p>
          <a:p>
            <a:pPr marL="795338" lvl="1" indent="-338138"/>
            <a:r>
              <a:rPr lang="en-US" dirty="0" smtClean="0"/>
              <a:t>Greatly increased foreclosure timelines in some states.</a:t>
            </a:r>
          </a:p>
          <a:p>
            <a:pPr marL="795338" lvl="1" indent="-338138"/>
            <a:r>
              <a:rPr lang="en-US" dirty="0" smtClean="0"/>
              <a:t>Pattern of buy-back demands from GSEs and other investors.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58738" lvl="1" indent="0">
              <a:buNone/>
            </a:pPr>
            <a:r>
              <a:rPr lang="en-US" dirty="0" smtClean="0"/>
              <a:t>Due to 150 </a:t>
            </a:r>
            <a:r>
              <a:rPr lang="en-US" dirty="0" err="1" smtClean="0"/>
              <a:t>bp</a:t>
            </a:r>
            <a:r>
              <a:rPr lang="en-US" dirty="0" smtClean="0"/>
              <a:t> over APR limit on risk-based pricing, few high risk loans will be made to avoid going above the QM safe harbor trigger.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2" y="0"/>
            <a:ext cx="8072437" cy="855663"/>
          </a:xfrm>
        </p:spPr>
        <p:txBody>
          <a:bodyPr/>
          <a:lstStyle/>
          <a:p>
            <a:r>
              <a:rPr lang="en-US" sz="2800" dirty="0" smtClean="0"/>
              <a:t>Credit Scores on Completed </a:t>
            </a:r>
            <a:r>
              <a:rPr lang="en-US" sz="2800" dirty="0" smtClean="0"/>
              <a:t>Transactions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 smtClean="0"/>
              <a:t>Still Well Above Normal</a:t>
            </a:r>
            <a:endParaRPr lang="en-US" sz="28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52400" y="990600"/>
          <a:ext cx="5781675" cy="535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0" y="1143000"/>
            <a:ext cx="2819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In addition: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Fannie Mae Weighted Average FICO on Acquisitions (Q3 2012): 761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Freddie Mac Weighted Average FICO on Acquisitions (Q3 2012): 762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Last Sequoia Deal: 771</a:t>
            </a:r>
          </a:p>
          <a:p>
            <a:pPr lvl="1"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553200"/>
            <a:ext cx="586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Sources: FHA Monthly, Fannie Mae and Freddie Mac Credit Supplements, S&amp;P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Credit Pricing vs. Underwriting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14" y="1447800"/>
            <a:ext cx="893264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6553200"/>
            <a:ext cx="586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Source: Fannie Mae LLPA Matrix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3" y="1"/>
            <a:ext cx="7027862" cy="762000"/>
          </a:xfrm>
        </p:spPr>
        <p:txBody>
          <a:bodyPr/>
          <a:lstStyle/>
          <a:p>
            <a:r>
              <a:rPr lang="en-US" sz="2800" dirty="0" smtClean="0"/>
              <a:t>Homebuyers Predominantly Served by Government Housing Programs</a:t>
            </a:r>
            <a:endParaRPr lang="en-US" sz="2800" dirty="0"/>
          </a:p>
        </p:txBody>
      </p:sp>
      <p:pic>
        <p:nvPicPr>
          <p:cNvPr id="1026" name="Picture 2" descr="5330FD66-4FA0-4083-BBC1-D3C383C022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90600"/>
            <a:ext cx="6705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7313"/>
            <a:ext cx="7696199" cy="768350"/>
          </a:xfrm>
        </p:spPr>
        <p:txBody>
          <a:bodyPr/>
          <a:lstStyle/>
          <a:p>
            <a:r>
              <a:rPr lang="en-US" sz="2800" dirty="0" smtClean="0"/>
              <a:t>2011 HMDA </a:t>
            </a:r>
            <a:r>
              <a:rPr lang="en-US" sz="2800" dirty="0" smtClean="0"/>
              <a:t>Data </a:t>
            </a:r>
            <a:r>
              <a:rPr lang="en-US" sz="2800" dirty="0" smtClean="0"/>
              <a:t>– Purchase Originations</a:t>
            </a:r>
            <a:endParaRPr lang="en-US" sz="28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52400" y="6477000"/>
            <a:ext cx="822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sz="1100" dirty="0">
                <a:latin typeface="+mj-lt"/>
                <a:ea typeface="ヒラギノ角ゴ Pro W3" charset="-128"/>
                <a:cs typeface="+mn-cs"/>
              </a:rPr>
              <a:t>S</a:t>
            </a:r>
            <a:r>
              <a:rPr lang="en-US" sz="1100" dirty="0">
                <a:solidFill>
                  <a:schemeClr val="tx1"/>
                </a:solidFill>
                <a:latin typeface="+mj-lt"/>
                <a:ea typeface="ヒラギノ角ゴ Pro W3" pitchFamily="1" charset="-128"/>
                <a:cs typeface="+mn-cs"/>
              </a:rPr>
              <a:t>ource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ea typeface="ヒラギノ角ゴ Pro W3" pitchFamily="1" charset="-128"/>
                <a:cs typeface="+mn-cs"/>
              </a:rPr>
              <a:t>: </a:t>
            </a:r>
            <a:r>
              <a:rPr lang="en-US" sz="1100" dirty="0" smtClean="0">
                <a:latin typeface="+mj-lt"/>
                <a:ea typeface="ヒラギノ角ゴ Pro W3" pitchFamily="1" charset="-128"/>
              </a:rPr>
              <a:t>FFIEC, MBA </a:t>
            </a:r>
            <a:br>
              <a:rPr lang="en-US" sz="1100" dirty="0" smtClean="0">
                <a:latin typeface="+mj-lt"/>
                <a:ea typeface="ヒラギノ角ゴ Pro W3" pitchFamily="1" charset="-128"/>
              </a:rPr>
            </a:br>
            <a:r>
              <a:rPr lang="en-US" sz="1100" i="1" dirty="0" smtClean="0">
                <a:latin typeface="+mj-lt"/>
                <a:ea typeface="ヒラギノ角ゴ Pro W3" pitchFamily="1" charset="-128"/>
              </a:rPr>
              <a:t>NOTE: Retail/Broker Originations for Home Purchase and Refinance – Secured by A First Lien Only, No Multifamily,</a:t>
            </a:r>
            <a:endParaRPr lang="en-US" sz="1100" i="1" dirty="0">
              <a:solidFill>
                <a:schemeClr val="tx1"/>
              </a:solidFill>
              <a:latin typeface="+mj-lt"/>
              <a:ea typeface="ヒラギノ角ゴ Pro W3" pitchFamily="1" charset="-128"/>
              <a:cs typeface="+mn-cs"/>
            </a:endParaRPr>
          </a:p>
        </p:txBody>
      </p:sp>
      <p:pic>
        <p:nvPicPr>
          <p:cNvPr id="1413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060714"/>
            <a:ext cx="7239000" cy="52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Higher operating costs driving out smaller lenders and reducing economies of scale for larger lenders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Effectiveness of different business models in a market dominated by purchase mortgages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Regulatory and liability risks to bank business caused by mortgage business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Reputation risks from disparate impact claims and other discrimination allegations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Basel III</a:t>
            </a:r>
            <a:endParaRPr lang="en-US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3">
      <a:dk1>
        <a:srgbClr val="333333"/>
      </a:dk1>
      <a:lt1>
        <a:srgbClr val="FFFFFF"/>
      </a:lt1>
      <a:dk2>
        <a:srgbClr val="4B8B96"/>
      </a:dk2>
      <a:lt2>
        <a:srgbClr val="85B0B8"/>
      </a:lt2>
      <a:accent1>
        <a:srgbClr val="003018"/>
      </a:accent1>
      <a:accent2>
        <a:srgbClr val="426654"/>
      </a:accent2>
      <a:accent3>
        <a:srgbClr val="FFFFFF"/>
      </a:accent3>
      <a:accent4>
        <a:srgbClr val="2A2A2A"/>
      </a:accent4>
      <a:accent5>
        <a:srgbClr val="AAADAB"/>
      </a:accent5>
      <a:accent6>
        <a:srgbClr val="3B5C4B"/>
      </a:accent6>
      <a:hlink>
        <a:srgbClr val="7F978B"/>
      </a:hlink>
      <a:folHlink>
        <a:srgbClr val="C2CDC8"/>
      </a:folHlink>
    </a:clrScheme>
    <a:fontScheme name="Custom Desig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4F0E"/>
            </a:solidFill>
            <a:effectLst/>
            <a:latin typeface="Arial" pitchFamily="34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4F0E"/>
            </a:solidFill>
            <a:effectLst/>
            <a:latin typeface="Arial" pitchFamily="34" charset="0"/>
            <a:ea typeface="ヒラギノ角ゴ Pro W3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333333"/>
        </a:dk1>
        <a:lt1>
          <a:srgbClr val="FFFFFF"/>
        </a:lt1>
        <a:dk2>
          <a:srgbClr val="4B8B96"/>
        </a:dk2>
        <a:lt2>
          <a:srgbClr val="85B0B8"/>
        </a:lt2>
        <a:accent1>
          <a:srgbClr val="003018"/>
        </a:accent1>
        <a:accent2>
          <a:srgbClr val="426654"/>
        </a:accent2>
        <a:accent3>
          <a:srgbClr val="FFFFFF"/>
        </a:accent3>
        <a:accent4>
          <a:srgbClr val="2A2A2A"/>
        </a:accent4>
        <a:accent5>
          <a:srgbClr val="AAADAB"/>
        </a:accent5>
        <a:accent6>
          <a:srgbClr val="3B5C4B"/>
        </a:accent6>
        <a:hlink>
          <a:srgbClr val="7F978B"/>
        </a:hlink>
        <a:folHlink>
          <a:srgbClr val="C2CD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4F0E"/>
            </a:solidFill>
            <a:effectLst/>
            <a:latin typeface="Arial" pitchFamily="34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4F0E"/>
            </a:solidFill>
            <a:effectLst/>
            <a:latin typeface="Arial" pitchFamily="34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33333"/>
        </a:dk1>
        <a:lt1>
          <a:srgbClr val="FFFFFF"/>
        </a:lt1>
        <a:dk2>
          <a:srgbClr val="4B8B96"/>
        </a:dk2>
        <a:lt2>
          <a:srgbClr val="85B0B8"/>
        </a:lt2>
        <a:accent1>
          <a:srgbClr val="003018"/>
        </a:accent1>
        <a:accent2>
          <a:srgbClr val="426654"/>
        </a:accent2>
        <a:accent3>
          <a:srgbClr val="FFFFFF"/>
        </a:accent3>
        <a:accent4>
          <a:srgbClr val="2A2A2A"/>
        </a:accent4>
        <a:accent5>
          <a:srgbClr val="AAADAB"/>
        </a:accent5>
        <a:accent6>
          <a:srgbClr val="3B5C4B"/>
        </a:accent6>
        <a:hlink>
          <a:srgbClr val="7F978B"/>
        </a:hlink>
        <a:folHlink>
          <a:srgbClr val="C2CD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5986</TotalTime>
  <Words>723</Words>
  <Application>Microsoft Office PowerPoint</Application>
  <PresentationFormat>On-screen Show (4:3)</PresentationFormat>
  <Paragraphs>91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Custom Design</vt:lpstr>
      <vt:lpstr>Blank Presentation</vt:lpstr>
      <vt:lpstr>Microsoft Office Excel 97-2003 Worksheet</vt:lpstr>
      <vt:lpstr>The Future of Mortgage Finance: QM, QRM and Basel III  Jay Brinkmann* Chief Economist and SVP, Research &amp; Education </vt:lpstr>
      <vt:lpstr>Components of Mortgage Finance Industry</vt:lpstr>
      <vt:lpstr>Borrowers</vt:lpstr>
      <vt:lpstr>Credit Scores on Completed Transactions  Still Well Above Normal</vt:lpstr>
      <vt:lpstr>Credit Pricing vs. Underwriting</vt:lpstr>
      <vt:lpstr>Homebuyers Predominantly Served by Government Housing Programs</vt:lpstr>
      <vt:lpstr>2011 HMDA Data – Purchase Originations</vt:lpstr>
      <vt:lpstr>Challenges for Institutions</vt:lpstr>
      <vt:lpstr>Slide 9</vt:lpstr>
      <vt:lpstr>Retail Apps per Underwriter per Month</vt:lpstr>
      <vt:lpstr>2011Data Show Net Exit from Business </vt:lpstr>
      <vt:lpstr>Basel III Overview</vt:lpstr>
      <vt:lpstr>Basel III Risk Weights for Residential Mortgages</vt:lpstr>
      <vt:lpstr>Basel III Impact on Mortgages Held in Portfolio</vt:lpstr>
      <vt:lpstr>Impact of Basel III on Mortgage Servicing Rights</vt:lpstr>
      <vt:lpstr>Impact of Basel III on Banks with MSRs</vt:lpstr>
      <vt:lpstr>QRM/Risk Retention</vt:lpstr>
      <vt:lpstr>Conclusions</vt:lpstr>
    </vt:vector>
  </TitlesOfParts>
  <Company>jacin greenhill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jacin greenhill</dc:creator>
  <cp:lastModifiedBy>Brinkmann, Jay</cp:lastModifiedBy>
  <cp:revision>576</cp:revision>
  <cp:lastPrinted>2005-02-18T15:30:34Z</cp:lastPrinted>
  <dcterms:created xsi:type="dcterms:W3CDTF">2005-02-07T21:49:56Z</dcterms:created>
  <dcterms:modified xsi:type="dcterms:W3CDTF">2013-02-27T14:14:37Z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Power Point template for creating MBA branded Power Point presentations.</vt:lpwstr>
  </property>
  <property fmtid="{D5CDD505-2E9C-101B-9397-08002B2CF9AE}" pid="3" name="Owner">
    <vt:lpwstr>Chris Odum</vt:lpwstr>
  </property>
  <property fmtid="{D5CDD505-2E9C-101B-9397-08002B2CF9AE}" pid="4" name="Status">
    <vt:lpwstr/>
  </property>
</Properties>
</file>