
<file path=[Content_Types].xml><?xml version="1.0" encoding="utf-8"?>
<Types xmlns="http://schemas.openxmlformats.org/package/2006/content-types">
  <Default Extension="xml" ContentType="application/xml"/>
  <Default Extension="wmf" ContentType="image/x-wmf"/>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embeddings/oleObject1.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embeddings/oleObject2.bin" ContentType="application/vnd.openxmlformats-officedocument.oleObject"/>
  <Override PartName="/ppt/notesSlides/notesSlide23.xml" ContentType="application/vnd.openxmlformats-officedocument.presentationml.notesSlide+xml"/>
  <Override PartName="/ppt/embeddings/oleObject3.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87" r:id="rId3"/>
    <p:sldId id="319" r:id="rId4"/>
    <p:sldId id="320" r:id="rId5"/>
    <p:sldId id="322" r:id="rId6"/>
    <p:sldId id="288" r:id="rId7"/>
    <p:sldId id="289" r:id="rId8"/>
    <p:sldId id="276" r:id="rId9"/>
    <p:sldId id="282" r:id="rId10"/>
    <p:sldId id="291" r:id="rId11"/>
    <p:sldId id="321" r:id="rId12"/>
    <p:sldId id="331" r:id="rId13"/>
    <p:sldId id="305" r:id="rId14"/>
    <p:sldId id="306" r:id="rId15"/>
    <p:sldId id="342" r:id="rId16"/>
    <p:sldId id="310" r:id="rId17"/>
    <p:sldId id="307" r:id="rId18"/>
    <p:sldId id="308" r:id="rId19"/>
    <p:sldId id="309" r:id="rId20"/>
    <p:sldId id="327" r:id="rId21"/>
    <p:sldId id="290" r:id="rId22"/>
    <p:sldId id="314" r:id="rId23"/>
    <p:sldId id="316" r:id="rId24"/>
    <p:sldId id="344" r:id="rId25"/>
    <p:sldId id="343" r:id="rId26"/>
    <p:sldId id="333" r:id="rId27"/>
    <p:sldId id="334" r:id="rId28"/>
    <p:sldId id="336" r:id="rId29"/>
    <p:sldId id="292" r:id="rId30"/>
    <p:sldId id="345" r:id="rId31"/>
    <p:sldId id="346" r:id="rId32"/>
    <p:sldId id="348" r:id="rId33"/>
    <p:sldId id="338" r:id="rId34"/>
    <p:sldId id="341" r:id="rId35"/>
    <p:sldId id="339" r:id="rId36"/>
    <p:sldId id="266" r:id="rId37"/>
    <p:sldId id="267" r:id="rId38"/>
    <p:sldId id="268" r:id="rId39"/>
    <p:sldId id="269" r:id="rId40"/>
    <p:sldId id="270" r:id="rId41"/>
    <p:sldId id="271" r:id="rId42"/>
    <p:sldId id="272" r:id="rId43"/>
    <p:sldId id="273" r:id="rId44"/>
    <p:sldId id="274" r:id="rId45"/>
    <p:sldId id="304" r:id="rId46"/>
    <p:sldId id="293" r:id="rId47"/>
    <p:sldId id="295" r:id="rId48"/>
    <p:sldId id="296" r:id="rId49"/>
    <p:sldId id="297" r:id="rId50"/>
    <p:sldId id="298" r:id="rId51"/>
    <p:sldId id="299" r:id="rId52"/>
    <p:sldId id="300" r:id="rId53"/>
    <p:sldId id="301" r:id="rId54"/>
    <p:sldId id="302" r:id="rId55"/>
    <p:sldId id="303" r:id="rId5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3333" autoAdjust="0"/>
  </p:normalViewPr>
  <p:slideViewPr>
    <p:cSldViewPr>
      <p:cViewPr>
        <p:scale>
          <a:sx n="67" d="100"/>
          <a:sy n="67" d="100"/>
        </p:scale>
        <p:origin x="-1952" y="-17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aryr\Dropbox\Depression%20-%20Regional%20Bank%20Data\Call_Dates_8dec21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garyr\Dropbox\Depression%20-%20Regional%20Bank%20Data\Call_Dates_8dec21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garyr\Dropbox\Depression%20-%20Regional%20Bank%20Data\Call_Dates_8dec21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Month of Call</a:t>
            </a:r>
            <a:r>
              <a:rPr lang="en-US" dirty="0" smtClean="0"/>
              <a:t>,</a:t>
            </a:r>
            <a:r>
              <a:rPr lang="en-US" baseline="0" dirty="0" smtClean="0"/>
              <a:t> 20-32</a:t>
            </a:r>
            <a:endParaRPr lang="en-US" dirty="0"/>
          </a:p>
        </c:rich>
      </c:tx>
      <c:overlay val="0"/>
    </c:title>
    <c:autoTitleDeleted val="0"/>
    <c:plotArea>
      <c:layout/>
      <c:barChart>
        <c:barDir val="col"/>
        <c:grouping val="clustered"/>
        <c:varyColors val="0"/>
        <c:ser>
          <c:idx val="1"/>
          <c:order val="0"/>
          <c:tx>
            <c:strRef>
              <c:f>'Hist Months 20-32'!$B$1</c:f>
              <c:strCache>
                <c:ptCount val="1"/>
                <c:pt idx="0">
                  <c:v>Month of Call</c:v>
                </c:pt>
              </c:strCache>
            </c:strRef>
          </c:tx>
          <c:invertIfNegative val="0"/>
          <c:cat>
            <c:strRef>
              <c:f>'Hist Months 20-32'!$D$2:$D$13</c:f>
              <c:strCache>
                <c:ptCount val="12"/>
                <c:pt idx="0">
                  <c:v>Jan.</c:v>
                </c:pt>
                <c:pt idx="1">
                  <c:v>Feb.</c:v>
                </c:pt>
                <c:pt idx="2">
                  <c:v>Mar.</c:v>
                </c:pt>
                <c:pt idx="3">
                  <c:v>Apr.</c:v>
                </c:pt>
                <c:pt idx="4">
                  <c:v>May</c:v>
                </c:pt>
                <c:pt idx="5">
                  <c:v>June</c:v>
                </c:pt>
                <c:pt idx="6">
                  <c:v>July</c:v>
                </c:pt>
                <c:pt idx="7">
                  <c:v>August</c:v>
                </c:pt>
                <c:pt idx="8">
                  <c:v>Sept</c:v>
                </c:pt>
                <c:pt idx="9">
                  <c:v>Oct.</c:v>
                </c:pt>
                <c:pt idx="10">
                  <c:v>Nov.</c:v>
                </c:pt>
                <c:pt idx="11">
                  <c:v>Dec.</c:v>
                </c:pt>
              </c:strCache>
            </c:strRef>
          </c:cat>
          <c:val>
            <c:numRef>
              <c:f>'Hist Months 20-32'!$B$2:$B$13</c:f>
              <c:numCache>
                <c:formatCode>General</c:formatCode>
                <c:ptCount val="12"/>
                <c:pt idx="0">
                  <c:v>0.0</c:v>
                </c:pt>
                <c:pt idx="1">
                  <c:v>1.0</c:v>
                </c:pt>
                <c:pt idx="2">
                  <c:v>6.0</c:v>
                </c:pt>
                <c:pt idx="3">
                  <c:v>4.0</c:v>
                </c:pt>
                <c:pt idx="4">
                  <c:v>1.0</c:v>
                </c:pt>
                <c:pt idx="5">
                  <c:v>13.0</c:v>
                </c:pt>
                <c:pt idx="6">
                  <c:v>0.0</c:v>
                </c:pt>
                <c:pt idx="7">
                  <c:v>0.0</c:v>
                </c:pt>
                <c:pt idx="8">
                  <c:v>5.0</c:v>
                </c:pt>
                <c:pt idx="9">
                  <c:v>4.0</c:v>
                </c:pt>
                <c:pt idx="10">
                  <c:v>1.0</c:v>
                </c:pt>
                <c:pt idx="11">
                  <c:v>13.0</c:v>
                </c:pt>
              </c:numCache>
            </c:numRef>
          </c:val>
        </c:ser>
        <c:dLbls>
          <c:showLegendKey val="0"/>
          <c:showVal val="0"/>
          <c:showCatName val="0"/>
          <c:showSerName val="0"/>
          <c:showPercent val="0"/>
          <c:showBubbleSize val="0"/>
        </c:dLbls>
        <c:gapWidth val="75"/>
        <c:overlap val="-25"/>
        <c:axId val="-2111086968"/>
        <c:axId val="-2111083960"/>
      </c:barChart>
      <c:catAx>
        <c:axId val="-2111086968"/>
        <c:scaling>
          <c:orientation val="minMax"/>
        </c:scaling>
        <c:delete val="0"/>
        <c:axPos val="b"/>
        <c:majorTickMark val="none"/>
        <c:minorTickMark val="none"/>
        <c:tickLblPos val="nextTo"/>
        <c:crossAx val="-2111083960"/>
        <c:crosses val="autoZero"/>
        <c:auto val="1"/>
        <c:lblAlgn val="ctr"/>
        <c:lblOffset val="100"/>
        <c:noMultiLvlLbl val="0"/>
      </c:catAx>
      <c:valAx>
        <c:axId val="-2111083960"/>
        <c:scaling>
          <c:orientation val="minMax"/>
        </c:scaling>
        <c:delete val="0"/>
        <c:axPos val="l"/>
        <c:majorGridlines/>
        <c:numFmt formatCode="General" sourceLinked="1"/>
        <c:majorTickMark val="none"/>
        <c:minorTickMark val="none"/>
        <c:tickLblPos val="nextTo"/>
        <c:spPr>
          <a:ln w="9525">
            <a:noFill/>
          </a:ln>
        </c:spPr>
        <c:crossAx val="-2111086968"/>
        <c:crosses val="autoZero"/>
        <c:crossBetween val="between"/>
      </c:valAx>
    </c:plotArea>
    <c:plotVisOnly val="1"/>
    <c:dispBlanksAs val="gap"/>
    <c:showDLblsOverMax val="0"/>
  </c:chart>
  <c:spPr>
    <a:solidFill>
      <a:schemeClr val="accent1"/>
    </a:solid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Days Between Calls</a:t>
            </a:r>
          </a:p>
        </c:rich>
      </c:tx>
      <c:overlay val="0"/>
    </c:title>
    <c:autoTitleDeleted val="0"/>
    <c:plotArea>
      <c:layout/>
      <c:barChart>
        <c:barDir val="col"/>
        <c:grouping val="clustered"/>
        <c:varyColors val="0"/>
        <c:ser>
          <c:idx val="0"/>
          <c:order val="0"/>
          <c:invertIfNegative val="0"/>
          <c:cat>
            <c:strRef>
              <c:f>'Hist Days - 20 to 32'!$J$2:$J$16</c:f>
              <c:strCache>
                <c:ptCount val="15"/>
                <c:pt idx="0">
                  <c:v>40 to 49</c:v>
                </c:pt>
                <c:pt idx="1">
                  <c:v>50 to 59</c:v>
                </c:pt>
                <c:pt idx="2">
                  <c:v>60 to 69</c:v>
                </c:pt>
                <c:pt idx="3">
                  <c:v>70 to 79</c:v>
                </c:pt>
                <c:pt idx="4">
                  <c:v>80 to 89</c:v>
                </c:pt>
                <c:pt idx="5">
                  <c:v>90 to 99</c:v>
                </c:pt>
                <c:pt idx="6">
                  <c:v>100 to 109</c:v>
                </c:pt>
                <c:pt idx="7">
                  <c:v>110 to 119</c:v>
                </c:pt>
                <c:pt idx="8">
                  <c:v>120 to 129</c:v>
                </c:pt>
                <c:pt idx="9">
                  <c:v>130 to 139</c:v>
                </c:pt>
                <c:pt idx="10">
                  <c:v>140 to 149</c:v>
                </c:pt>
                <c:pt idx="11">
                  <c:v>150 to 159</c:v>
                </c:pt>
                <c:pt idx="12">
                  <c:v>160 to 169</c:v>
                </c:pt>
                <c:pt idx="13">
                  <c:v>170 to 179</c:v>
                </c:pt>
                <c:pt idx="14">
                  <c:v>180 to 189</c:v>
                </c:pt>
              </c:strCache>
            </c:strRef>
          </c:cat>
          <c:val>
            <c:numRef>
              <c:f>'Hist Days - 20 to 32'!$K$2:$K$16</c:f>
              <c:numCache>
                <c:formatCode>General</c:formatCode>
                <c:ptCount val="15"/>
                <c:pt idx="0">
                  <c:v>1.0</c:v>
                </c:pt>
                <c:pt idx="1">
                  <c:v>2.0</c:v>
                </c:pt>
                <c:pt idx="2">
                  <c:v>2.0</c:v>
                </c:pt>
                <c:pt idx="3">
                  <c:v>2.0</c:v>
                </c:pt>
                <c:pt idx="4">
                  <c:v>11.0</c:v>
                </c:pt>
                <c:pt idx="5">
                  <c:v>17.0</c:v>
                </c:pt>
                <c:pt idx="6">
                  <c:v>4.0</c:v>
                </c:pt>
                <c:pt idx="7">
                  <c:v>1.0</c:v>
                </c:pt>
                <c:pt idx="8">
                  <c:v>3.0</c:v>
                </c:pt>
                <c:pt idx="9">
                  <c:v>1.0</c:v>
                </c:pt>
                <c:pt idx="10">
                  <c:v>0.0</c:v>
                </c:pt>
                <c:pt idx="11">
                  <c:v>0.0</c:v>
                </c:pt>
                <c:pt idx="12">
                  <c:v>0.0</c:v>
                </c:pt>
                <c:pt idx="13">
                  <c:v>0.0</c:v>
                </c:pt>
                <c:pt idx="14">
                  <c:v>4.0</c:v>
                </c:pt>
              </c:numCache>
            </c:numRef>
          </c:val>
        </c:ser>
        <c:dLbls>
          <c:showLegendKey val="0"/>
          <c:showVal val="0"/>
          <c:showCatName val="0"/>
          <c:showSerName val="0"/>
          <c:showPercent val="0"/>
          <c:showBubbleSize val="0"/>
        </c:dLbls>
        <c:gapWidth val="150"/>
        <c:axId val="-2124619624"/>
        <c:axId val="-2124652168"/>
      </c:barChart>
      <c:catAx>
        <c:axId val="-2124619624"/>
        <c:scaling>
          <c:orientation val="minMax"/>
        </c:scaling>
        <c:delete val="0"/>
        <c:axPos val="b"/>
        <c:majorTickMark val="out"/>
        <c:minorTickMark val="none"/>
        <c:tickLblPos val="nextTo"/>
        <c:crossAx val="-2124652168"/>
        <c:crosses val="autoZero"/>
        <c:auto val="1"/>
        <c:lblAlgn val="ctr"/>
        <c:lblOffset val="100"/>
        <c:noMultiLvlLbl val="0"/>
      </c:catAx>
      <c:valAx>
        <c:axId val="-2124652168"/>
        <c:scaling>
          <c:orientation val="minMax"/>
        </c:scaling>
        <c:delete val="0"/>
        <c:axPos val="l"/>
        <c:majorGridlines/>
        <c:numFmt formatCode="General" sourceLinked="1"/>
        <c:majorTickMark val="out"/>
        <c:minorTickMark val="none"/>
        <c:tickLblPos val="nextTo"/>
        <c:crossAx val="-2124619624"/>
        <c:crosses val="autoZero"/>
        <c:crossBetween val="between"/>
      </c:valAx>
    </c:plotArea>
    <c:plotVisOnly val="1"/>
    <c:dispBlanksAs val="gap"/>
    <c:showDLblsOverMax val="0"/>
  </c:chart>
  <c:spPr>
    <a:solidFill>
      <a:schemeClr val="accent3">
        <a:lumMod val="60000"/>
        <a:lumOff val="40000"/>
      </a:schemeClr>
    </a:solidFill>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Predictability</a:t>
            </a:r>
            <a:r>
              <a:rPr lang="en-US" baseline="0"/>
              <a:t>, 20-32</a:t>
            </a:r>
            <a:endParaRPr lang="en-US"/>
          </a:p>
        </c:rich>
      </c:tx>
      <c:overlay val="0"/>
    </c:title>
    <c:autoTitleDeleted val="0"/>
    <c:plotArea>
      <c:layout/>
      <c:pieChart>
        <c:varyColors val="1"/>
        <c:ser>
          <c:idx val="0"/>
          <c:order val="0"/>
          <c:dLbls>
            <c:showLegendKey val="0"/>
            <c:showVal val="1"/>
            <c:showCatName val="1"/>
            <c:showSerName val="0"/>
            <c:showPercent val="0"/>
            <c:showBubbleSize val="0"/>
            <c:showLeaderLines val="1"/>
          </c:dLbls>
          <c:cat>
            <c:strRef>
              <c:f>'Big List'!$U$3:$U$4</c:f>
              <c:strCache>
                <c:ptCount val="2"/>
                <c:pt idx="0">
                  <c:v>Standard</c:v>
                </c:pt>
                <c:pt idx="1">
                  <c:v>Random</c:v>
                </c:pt>
              </c:strCache>
            </c:strRef>
          </c:cat>
          <c:val>
            <c:numRef>
              <c:f>'Big List'!$V$3:$V$4</c:f>
              <c:numCache>
                <c:formatCode>General</c:formatCode>
                <c:ptCount val="2"/>
                <c:pt idx="0">
                  <c:v>26.0</c:v>
                </c:pt>
                <c:pt idx="1">
                  <c:v>21.0</c:v>
                </c:pt>
              </c:numCache>
            </c:numRef>
          </c:val>
        </c:ser>
        <c:dLbls>
          <c:showLegendKey val="0"/>
          <c:showVal val="1"/>
          <c:showCatName val="1"/>
          <c:showSerName val="0"/>
          <c:showPercent val="0"/>
          <c:showBubbleSize val="0"/>
          <c:showLeaderLines val="1"/>
        </c:dLbls>
        <c:firstSliceAng val="0"/>
      </c:pieChart>
    </c:plotArea>
    <c:plotVisOnly val="1"/>
    <c:dispBlanksAs val="zero"/>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9D875FC-4A19-4842-9C31-5C280AB05700}" type="datetimeFigureOut">
              <a:rPr lang="en-US"/>
              <a:pPr>
                <a:defRPr/>
              </a:pPr>
              <a:t>6/26/13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972BD0A-C141-403D-A328-6BB50088B6E2}" type="slidenum">
              <a:rPr lang="en-US"/>
              <a:pPr>
                <a:defRPr/>
              </a:pPr>
              <a:t>‹#›</a:t>
            </a:fld>
            <a:endParaRPr lang="en-US"/>
          </a:p>
        </p:txBody>
      </p:sp>
    </p:spTree>
    <p:extLst>
      <p:ext uri="{BB962C8B-B14F-4D97-AF65-F5344CB8AC3E}">
        <p14:creationId xmlns:p14="http://schemas.microsoft.com/office/powerpoint/2010/main" val="38564951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Rot="1" noChangeAspect="1" noTextEdit="1"/>
          </p:cNvSpPr>
          <p:nvPr>
            <p:ph type="sldImg"/>
          </p:nvPr>
        </p:nvSpPr>
        <p:spPr bwMode="auto">
          <a:noFill/>
          <a:ln>
            <a:solidFill>
              <a:srgbClr val="000000"/>
            </a:solidFill>
            <a:miter lim="800000"/>
            <a:headEnd/>
            <a:tailEnd/>
          </a:ln>
        </p:spPr>
      </p:sp>
      <p:sp>
        <p:nvSpPr>
          <p:cNvPr id="1638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 period when output, prices, and money fell by more than a third, unemployment peaked at more than 25%, and the commercial banking system’s collapse culminated in President Roosevelt’s declaration of a nationwide banking holiday in March, 1933.</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line is stock market crash October 1929</a:t>
            </a:r>
          </a:p>
          <a:p>
            <a:r>
              <a:rPr lang="en-US" dirty="0" smtClean="0"/>
              <a:t>Second line is Caldwell &amp; Co. banking panics.</a:t>
            </a:r>
          </a:p>
          <a:p>
            <a:r>
              <a:rPr lang="en-US" dirty="0" smtClean="0"/>
              <a:t>Some variance of inflows and outflows – local banking panics/local shocks.</a:t>
            </a:r>
            <a:r>
              <a:rPr lang="en-US" baseline="0" dirty="0" smtClean="0"/>
              <a:t> Aggregate is dropping rapidly. 2</a:t>
            </a:r>
            <a:r>
              <a:rPr lang="en-US" baseline="30000" dirty="0" smtClean="0"/>
              <a:t>nd</a:t>
            </a:r>
            <a:r>
              <a:rPr lang="en-US" baseline="0" dirty="0" smtClean="0"/>
              <a:t> last call in 1932 only period.</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15</a:t>
            </a:fld>
            <a:endParaRPr lang="en-US"/>
          </a:p>
        </p:txBody>
      </p:sp>
    </p:spTree>
    <p:extLst>
      <p:ext uri="{BB962C8B-B14F-4D97-AF65-F5344CB8AC3E}">
        <p14:creationId xmlns:p14="http://schemas.microsoft.com/office/powerpoint/2010/main" val="4024989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Interbank deposits in Chicago. Bank distress in Minneapolis</a:t>
            </a:r>
            <a:r>
              <a:rPr lang="en-US" baseline="0" dirty="0" smtClean="0"/>
              <a:t> and KC</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17</a:t>
            </a:fld>
            <a:endParaRPr lang="en-US"/>
          </a:p>
        </p:txBody>
      </p:sp>
    </p:spTree>
    <p:extLst>
      <p:ext uri="{BB962C8B-B14F-4D97-AF65-F5344CB8AC3E}">
        <p14:creationId xmlns:p14="http://schemas.microsoft.com/office/powerpoint/2010/main" val="2974470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TextEdi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For 1929-32, however, a positive correlation exists between banking distress and interbank deposit flows of reserve city banks.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Liquidations for entire US. Terminal suspensions of nonmember banks</a:t>
            </a:r>
            <a:r>
              <a:rPr lang="en-US" baseline="0" dirty="0" smtClean="0"/>
              <a:t> for each call.</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19</a:t>
            </a:fld>
            <a:endParaRPr lang="en-US"/>
          </a:p>
        </p:txBody>
      </p:sp>
    </p:spTree>
    <p:extLst>
      <p:ext uri="{BB962C8B-B14F-4D97-AF65-F5344CB8AC3E}">
        <p14:creationId xmlns:p14="http://schemas.microsoft.com/office/powerpoint/2010/main" val="244101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Liquidity shocks are identified as temporary bank suspensions (where banks closed their doors to due illiquidity but then later re-opened and survived the Great Depression) and banks whose failure was caused by runs or by the closure of a correspondent. “Solvency failures” include the failures of banks for reasons other than runs and correspondents. Examiners attributed almost all of these failures to the decline in the value of the bank’s investments. These measures are defined at the Fed district level, so at any given point in time, we can observe differences in the intensity of these two types of shocks, and in any given region, we can observe differences in intensity of the two types of shocks over time. </a:t>
            </a:r>
          </a:p>
          <a:p>
            <a:endParaRPr lang="en-US" dirty="0" smtClean="0"/>
          </a:p>
          <a:p>
            <a:r>
              <a:rPr lang="en-US" dirty="0" smtClean="0"/>
              <a:t>Fixed effects</a:t>
            </a:r>
            <a:r>
              <a:rPr lang="en-US" baseline="0" dirty="0" smtClean="0"/>
              <a:t> are for Federal Reserve district. The variation over time is what we are interested in, i.e. differences over quarters likely matters.</a:t>
            </a:r>
          </a:p>
          <a:p>
            <a:endParaRPr lang="en-US" dirty="0" smtClean="0"/>
          </a:p>
          <a:p>
            <a:r>
              <a:rPr lang="en-US" dirty="0" smtClean="0"/>
              <a:t>A run on country banks that triggered its suspension (either temporary or permanent) resulted in an outflow of about $100,000 dollars from the reserve city banks within its district. Consistent with our hypothesis, illiquidity events appear to lead to outflows of deposits. Solvency shocks are also associated with interbank deposit outflows, but the size of the effect is half of liquidity shocks and not precisely measured (i.e., statistically insignificant). Consistent with Friedman and Schwartz’s view that liquidity shocks and bank runs induced depositors to withdraw funds from banks, the third and fourth columns of Table 4 shows that the public’s deposits in reserve city banks (time deposits plus demand deposits) are negatively associated with liquidity shocks.</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20</a:t>
            </a:fld>
            <a:endParaRPr lang="en-US"/>
          </a:p>
        </p:txBody>
      </p:sp>
    </p:spTree>
    <p:extLst>
      <p:ext uri="{BB962C8B-B14F-4D97-AF65-F5344CB8AC3E}">
        <p14:creationId xmlns:p14="http://schemas.microsoft.com/office/powerpoint/2010/main" val="1183716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TextEdit="1"/>
          </p:cNvSpPr>
          <p:nvPr>
            <p:ph type="sldImg"/>
          </p:nvPr>
        </p:nvSpPr>
        <p:spPr bwMode="auto">
          <a:noFill/>
          <a:ln>
            <a:solidFill>
              <a:srgbClr val="000000"/>
            </a:solidFill>
            <a:miter lim="800000"/>
            <a:headEnd/>
            <a:tailEnd/>
          </a:ln>
        </p:spPr>
      </p:sp>
      <p:sp>
        <p:nvSpPr>
          <p:cNvPr id="35842" name="Rectangle 3"/>
          <p:cNvSpPr>
            <a:spLocks noGrp="1"/>
          </p:cNvSpPr>
          <p:nvPr>
            <p:ph type="body" idx="1"/>
          </p:nvPr>
        </p:nvSpPr>
        <p:spPr bwMode="auto">
          <a:noFill/>
        </p:spPr>
        <p:txBody>
          <a:bodyPr wrap="square" numCol="1" anchor="t" anchorCtr="0" compatLnSpc="1">
            <a:prstTxWarp prst="textNoShape">
              <a:avLst/>
            </a:prstTxWarp>
          </a:bodyPr>
          <a:lstStyle/>
          <a:p>
            <a:r>
              <a:rPr lang="en-US" smtClean="0"/>
              <a:t>Many of small, country banks failed as a result of lending to farmers who had expanded production and capacity when prices were rising during World War I, but the defaulted on loans when agricultural prices declined in the 1920s. Insolvencies of small banks spread across space and over time seldom triggered large flows of liquid funds from financial centers.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Control for key threat to inference, correlation of error terms across central reserve cities</a:t>
            </a:r>
          </a:p>
          <a:p>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26</a:t>
            </a:fld>
            <a:endParaRPr lang="en-US"/>
          </a:p>
        </p:txBody>
      </p:sp>
    </p:spTree>
    <p:extLst>
      <p:ext uri="{BB962C8B-B14F-4D97-AF65-F5344CB8AC3E}">
        <p14:creationId xmlns:p14="http://schemas.microsoft.com/office/powerpoint/2010/main" val="2929128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Linkages between country banks (primarily non-Fed members or “shadowy banks”)  and reserve city banks appear to have magnified the real effects of the banking crisis</a:t>
            </a:r>
          </a:p>
          <a:p>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27</a:t>
            </a:fld>
            <a:endParaRPr lang="en-US"/>
          </a:p>
        </p:txBody>
      </p:sp>
    </p:spTree>
    <p:extLst>
      <p:ext uri="{BB962C8B-B14F-4D97-AF65-F5344CB8AC3E}">
        <p14:creationId xmlns:p14="http://schemas.microsoft.com/office/powerpoint/2010/main" val="26283478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30</a:t>
            </a:fld>
            <a:endParaRPr lang="en-US"/>
          </a:p>
        </p:txBody>
      </p:sp>
    </p:spTree>
    <p:extLst>
      <p:ext uri="{BB962C8B-B14F-4D97-AF65-F5344CB8AC3E}">
        <p14:creationId xmlns:p14="http://schemas.microsoft.com/office/powerpoint/2010/main" val="1781368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6</a:t>
            </a:fld>
            <a:endParaRPr lang="en-US"/>
          </a:p>
        </p:txBody>
      </p:sp>
    </p:spTree>
    <p:extLst>
      <p:ext uri="{BB962C8B-B14F-4D97-AF65-F5344CB8AC3E}">
        <p14:creationId xmlns:p14="http://schemas.microsoft.com/office/powerpoint/2010/main" val="2058119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Concentrated in New York</a:t>
            </a:r>
            <a:r>
              <a:rPr lang="en-US" baseline="0" dirty="0" smtClean="0"/>
              <a:t> and Chicago</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31</a:t>
            </a:fld>
            <a:endParaRPr lang="en-US"/>
          </a:p>
        </p:txBody>
      </p:sp>
    </p:spTree>
    <p:extLst>
      <p:ext uri="{BB962C8B-B14F-4D97-AF65-F5344CB8AC3E}">
        <p14:creationId xmlns:p14="http://schemas.microsoft.com/office/powerpoint/2010/main" val="232904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examine this episode, we utilize higher-frequency data collected from banks in New York City that reported their conditions weekly, and in sum held roughly 75% of the assets of all member banks in New York. From January 4 through March 1, interbank deposits at weekly reporting banks fell rapidly, while regular deposits drifted downward by a few percentage points.</a:t>
            </a:r>
          </a:p>
          <a:p>
            <a:r>
              <a:rPr lang="en-US" dirty="0" smtClean="0"/>
              <a:t>To finance these outflows, New York’s weekly reporting banks called $410 million business lending and sold $164 million in government bonds. The banks retained almost their entire portfolios of corporate bonds and also held on to their portfolios of loaned secured by securities. These actions raised over $550 million in cash, which the banks used to meet interbank outflows, along with $183 million borrowed from the New York Fed. The last week of the crisis, from March 1 through 8, witnessed the final scramble for cash. The weekly reporting banks appear to have no loans worth calling or liquidating. Instead, they turned to mass sales of U.S. government securities ($152 million) and even greater borrowing from the New York Fed ($449 million). The Banking Holiday ended the panic, but afterwards, business lending remained depressed for several years, and did not return to the level of 4 January 1933 until well into the year 1935.</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32</a:t>
            </a:fld>
            <a:endParaRPr lang="en-US"/>
          </a:p>
        </p:txBody>
      </p:sp>
    </p:spTree>
    <p:extLst>
      <p:ext uri="{BB962C8B-B14F-4D97-AF65-F5344CB8AC3E}">
        <p14:creationId xmlns:p14="http://schemas.microsoft.com/office/powerpoint/2010/main" val="34190987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Figures 1 and 2 illustrate that, even during the Depression, there is significant variation across Districts, with at least some of the Fed districts still experiencing inflows of interbank deposits into their reserve city banks. Figure 1 depicts the number of districts experiencing increases and decreases of interbank deposits from one call date to the next between 1926 through 1936. Each column represents a call date.</a:t>
            </a:r>
          </a:p>
          <a:p>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34</a:t>
            </a:fld>
            <a:endParaRPr lang="en-US"/>
          </a:p>
        </p:txBody>
      </p:sp>
    </p:spTree>
    <p:extLst>
      <p:ext uri="{BB962C8B-B14F-4D97-AF65-F5344CB8AC3E}">
        <p14:creationId xmlns:p14="http://schemas.microsoft.com/office/powerpoint/2010/main" val="39452784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Figure 2 depicts the same data by district. The figure indicates the number of calls for which a districts’ reserves cities experienced increases or decreases of interbank deposits. All districts experienced inflows and outflows, but the districts experienced these flows at different points in time.</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35</a:t>
            </a:fld>
            <a:endParaRPr lang="en-US"/>
          </a:p>
        </p:txBody>
      </p:sp>
    </p:spTree>
    <p:extLst>
      <p:ext uri="{BB962C8B-B14F-4D97-AF65-F5344CB8AC3E}">
        <p14:creationId xmlns:p14="http://schemas.microsoft.com/office/powerpoint/2010/main" val="625993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Rot="1" noChangeAspect="1" noTextEdit="1"/>
          </p:cNvSpPr>
          <p:nvPr>
            <p:ph type="sldImg"/>
          </p:nvPr>
        </p:nvSpPr>
        <p:spPr bwMode="auto">
          <a:noFill/>
          <a:ln>
            <a:solidFill>
              <a:srgbClr val="000000"/>
            </a:solidFill>
            <a:miter lim="800000"/>
            <a:headEnd/>
            <a:tailEnd/>
          </a:ln>
        </p:spPr>
      </p:sp>
      <p:sp>
        <p:nvSpPr>
          <p:cNvPr id="1945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Interbank deposits are largely an afterthought in the </a:t>
            </a:r>
            <a:r>
              <a:rPr lang="en-US" i="1" dirty="0" smtClean="0"/>
              <a:t>Monetary History </a:t>
            </a:r>
            <a:r>
              <a:rPr lang="en-US" dirty="0" smtClean="0"/>
              <a:t>because, as Friedman and Schwartz point out, precisely where deposits were held within the system is not important for establishing that aggregate changes in the money supply influenced the real economy.</a:t>
            </a:r>
            <a:r>
              <a:rPr lang="en-US" baseline="0" dirty="0" smtClean="0"/>
              <a:t> </a:t>
            </a:r>
            <a:r>
              <a:rPr lang="en-US" dirty="0" smtClean="0"/>
              <a:t>However, the location of deposits within the system may be important for understanding financial contagion and systemic stability.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As the U.S. expanded during the 19th century, correspondent networks evolved to satisfy interior banks’ demands for funds and desire to invest beyond their geographical proximity. In the 1860s, the National Banking acts cemented this structure, permitting country banks to meet</a:t>
            </a:r>
            <a:r>
              <a:rPr lang="en-US" baseline="0" dirty="0" smtClean="0"/>
              <a:t> </a:t>
            </a:r>
            <a:r>
              <a:rPr lang="en-US" dirty="0" smtClean="0"/>
              <a:t>their legal reserve requirements by keeping a large portion of their legally required reserves (originally up to 60%) as deposits in banks in reserve and central reserve cities. By the early twentieth century, central reserve city banks in New York held roughly two thirds of all required reserves, much of which was invested in the call loan market. Even though the national banking system’s reserve requirements created a large potential pool of reserves that could be used in a banking crisis, no central coordinating mechanism existed to deploy them. Rather, individual banks, wary of being run, hoarded</a:t>
            </a:r>
            <a:r>
              <a:rPr lang="en-US" baseline="0" dirty="0" smtClean="0"/>
              <a:t> </a:t>
            </a:r>
            <a:r>
              <a:rPr lang="en-US" dirty="0" smtClean="0"/>
              <a:t>reserves and feared paying penalties if they fell below the legal requirement. As a consequence, the national banking systems’ reserves, though large in aggregate, were effectively unavailable for meeting the demands of panicked depositors in crisis periods (</a:t>
            </a:r>
            <a:r>
              <a:rPr lang="en-US" dirty="0" err="1" smtClean="0"/>
              <a:t>Beckart</a:t>
            </a:r>
            <a:r>
              <a:rPr lang="en-US" dirty="0" smtClean="0"/>
              <a:t>, 1922).Inverted pyramid structure left the banking system vulnerable to interregional contagion, counterparty cascades, and network-based runs (James 1978, Sprague 1910). </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8B06A1-B37C-4ABB-9F37-6F5383208E63}" type="slidenum">
              <a:rPr lang="en-US"/>
              <a:pPr fontAlgn="base">
                <a:spcBef>
                  <a:spcPct val="0"/>
                </a:spcBef>
                <a:spcAft>
                  <a:spcPct val="0"/>
                </a:spcAft>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After 1913, however, it was believed that the Federal Reserve System had resolved these problems by introducing an elastic currency and acting as a lender of last resort (Friedman and Schwartz 1963, </a:t>
            </a:r>
            <a:r>
              <a:rPr lang="en-US" dirty="0" err="1" smtClean="0"/>
              <a:t>Miron</a:t>
            </a:r>
            <a:r>
              <a:rPr lang="en-US" dirty="0" smtClean="0"/>
              <a:t> 1986). Scholars have not explicitly assessed whether the reserve pyramid, which remained in place, and linkages between non-member and member banks propagated the financial crisis of the early 1930s or magnified its effects on the real economy.</a:t>
            </a:r>
          </a:p>
          <a:p>
            <a:pPr eaLnBrk="1" hangingPunct="1">
              <a:spcBef>
                <a:spcPct val="0"/>
              </a:spcBef>
            </a:pPr>
            <a:r>
              <a:rPr lang="en-US" sz="1200" kern="1200" dirty="0" smtClean="0">
                <a:solidFill>
                  <a:schemeClr val="tx1"/>
                </a:solidFill>
                <a:effectLst/>
                <a:latin typeface="+mn-lt"/>
                <a:ea typeface="+mn-ea"/>
                <a:cs typeface="+mn-cs"/>
              </a:rPr>
              <a:t>59 reserve cities</a:t>
            </a:r>
            <a:r>
              <a:rPr lang="en-GB" dirty="0" smtClean="0">
                <a:effectLst/>
              </a:rPr>
              <a:t> </a:t>
            </a:r>
            <a:endParaRPr lang="en-US" dirty="0" smtClean="0"/>
          </a:p>
        </p:txBody>
      </p:sp>
      <p:sp>
        <p:nvSpPr>
          <p:cNvPr id="2560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55EBB7-478F-4786-8CFB-8549EE233287}" type="slidenum">
              <a:rPr lang="en-US"/>
              <a:pPr fontAlgn="base">
                <a:spcBef>
                  <a:spcPct val="0"/>
                </a:spcBef>
                <a:spcAft>
                  <a:spcPct val="0"/>
                </a:spcAft>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Reaction function</a:t>
            </a:r>
          </a:p>
          <a:p>
            <a:r>
              <a:rPr lang="en-US" dirty="0" smtClean="0"/>
              <a:t>Micro particles make up the amplitude</a:t>
            </a:r>
            <a:r>
              <a:rPr lang="en-US" baseline="0" dirty="0" smtClean="0"/>
              <a:t> of the wave. David </a:t>
            </a:r>
            <a:r>
              <a:rPr lang="en-US" baseline="0" dirty="0" err="1" smtClean="0"/>
              <a:t>Attwick</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11</a:t>
            </a:fld>
            <a:endParaRPr lang="en-US"/>
          </a:p>
        </p:txBody>
      </p:sp>
    </p:spTree>
    <p:extLst>
      <p:ext uri="{BB962C8B-B14F-4D97-AF65-F5344CB8AC3E}">
        <p14:creationId xmlns:p14="http://schemas.microsoft.com/office/powerpoint/2010/main" val="505987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Aims of our research.</a:t>
            </a:r>
            <a:r>
              <a:rPr lang="en-US" baseline="0" dirty="0" smtClean="0"/>
              <a:t> Making headway in these, but may not be all the way there yet. Constrained by how fast we can process the data. It’s a large data set that requires time to clean. Quarterly across districts. 15 years*4qtrs*12 districts</a:t>
            </a:r>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12</a:t>
            </a:fld>
            <a:endParaRPr lang="en-US"/>
          </a:p>
        </p:txBody>
      </p:sp>
    </p:spTree>
    <p:extLst>
      <p:ext uri="{BB962C8B-B14F-4D97-AF65-F5344CB8AC3E}">
        <p14:creationId xmlns:p14="http://schemas.microsoft.com/office/powerpoint/2010/main" val="4239384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972BD0A-C141-403D-A328-6BB50088B6E2}" type="slidenum">
              <a:rPr lang="en-US" smtClean="0"/>
              <a:pPr>
                <a:defRPr/>
              </a:pPr>
              <a:t>13</a:t>
            </a:fld>
            <a:endParaRPr lang="en-US"/>
          </a:p>
        </p:txBody>
      </p:sp>
    </p:spTree>
    <p:extLst>
      <p:ext uri="{BB962C8B-B14F-4D97-AF65-F5344CB8AC3E}">
        <p14:creationId xmlns:p14="http://schemas.microsoft.com/office/powerpoint/2010/main" val="1773993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We don’t mention, but it’s important, that the Fed did not dramatically increase discount window lending (per F&amp;S), so this means they had to liquidate investments</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6E4DFB8-10DB-4FBB-9727-9AF85E3ECB7D}" type="datetimeFigureOut">
              <a:rPr lang="en-US"/>
              <a:pPr>
                <a:defRPr/>
              </a:pPr>
              <a:t>6/26/13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AA1E01-8010-4BEE-B836-227ACF8E565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CDC6651-AC43-417C-8C97-330A719CA3DB}" type="datetimeFigureOut">
              <a:rPr lang="en-US"/>
              <a:pPr>
                <a:defRPr/>
              </a:pPr>
              <a:t>6/26/13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6FB1CF-4D99-454D-8B35-04577540212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47DC037-7FBD-4A4D-AC4B-BEB69B4B2747}" type="datetimeFigureOut">
              <a:rPr lang="en-US"/>
              <a:pPr>
                <a:defRPr/>
              </a:pPr>
              <a:t>6/26/13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46C478-FCD8-4B19-83B5-C66665FDE944}"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F94BAB-E094-46CE-94F5-1E08B1CBAA74}" type="datetimeFigureOut">
              <a:rPr lang="en-US"/>
              <a:pPr>
                <a:defRPr/>
              </a:pPr>
              <a:t>6/26/13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945FAE-91D8-45EA-9000-93FA51D2812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9A6415-80AD-4993-A01B-7C151744D57F}" type="datetimeFigureOut">
              <a:rPr lang="en-US"/>
              <a:pPr>
                <a:defRPr/>
              </a:pPr>
              <a:t>6/26/13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CEB8419-523D-4AAE-ACE6-D31E2F216CA4}"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57EA12-A553-494F-A9E9-86294B12F8A7}" type="datetimeFigureOut">
              <a:rPr lang="en-US"/>
              <a:pPr>
                <a:defRPr/>
              </a:pPr>
              <a:t>6/26/13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F031BEA-3320-4F82-A0B1-127A98EBED3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F1A27A-9EBE-48E3-866F-46F7319E46C9}" type="datetimeFigureOut">
              <a:rPr lang="en-US"/>
              <a:pPr>
                <a:defRPr/>
              </a:pPr>
              <a:t>6/26/13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3F4D0C3-5CCE-4B54-B6C0-0E0B4342C08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E8CF26-B3CD-4A8F-806F-60052744769E}" type="datetimeFigureOut">
              <a:rPr lang="en-US"/>
              <a:pPr>
                <a:defRPr/>
              </a:pPr>
              <a:t>6/26/13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E428CD-A7B6-421D-AD39-C768B32ACDA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3C2394A-6DB5-434E-8446-1208C026D346}" type="datetimeFigureOut">
              <a:rPr lang="en-US"/>
              <a:pPr>
                <a:defRPr/>
              </a:pPr>
              <a:t>6/26/13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871A1D2-5BF5-4715-9120-2C170A0AA93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1659BD-91F1-452A-8DE4-7A73E915EF6B}" type="datetimeFigureOut">
              <a:rPr lang="en-US"/>
              <a:pPr>
                <a:defRPr/>
              </a:pPr>
              <a:t>6/26/13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DCB274-24C6-4C94-A237-C553720D87D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618E08-CB0E-4A04-A672-E70F742B3092}" type="datetimeFigureOut">
              <a:rPr lang="en-US"/>
              <a:pPr>
                <a:defRPr/>
              </a:pPr>
              <a:t>6/26/13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6A0EDCA-C19B-4A8B-B572-F33A007AAE0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2A82699F-A596-4D7F-9150-886143F0861B}" type="datetimeFigureOut">
              <a:rPr lang="en-US"/>
              <a:pPr>
                <a:defRPr/>
              </a:pPr>
              <a:t>6/26/13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79084CE-092A-4822-B043-75163D639F4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1.bin"/><Relationship Id="rId5" Type="http://schemas.openxmlformats.org/officeDocument/2006/relationships/package" Target="../embeddings/Microsoft_Word_Document1.docx"/><Relationship Id="rId6" Type="http://schemas.openxmlformats.org/officeDocument/2006/relationships/image" Target="../media/image7.png"/><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0.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1.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12.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3.bin"/><Relationship Id="rId5" Type="http://schemas.openxmlformats.org/officeDocument/2006/relationships/package" Target="../embeddings/Microsoft_Word_Document3.docx"/><Relationship Id="rId6" Type="http://schemas.openxmlformats.org/officeDocument/2006/relationships/image" Target="../media/image13.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152400" y="914400"/>
            <a:ext cx="8991600" cy="2686050"/>
          </a:xfrm>
        </p:spPr>
        <p:txBody>
          <a:bodyPr/>
          <a:lstStyle/>
          <a:p>
            <a:r>
              <a:rPr lang="en-US" sz="4800" dirty="0"/>
              <a:t>Shadowy Banks and the </a:t>
            </a:r>
            <a:r>
              <a:rPr lang="en-US" sz="4800" dirty="0" smtClean="0"/>
              <a:t/>
            </a:r>
            <a:br>
              <a:rPr lang="en-US" sz="4800" dirty="0" smtClean="0"/>
            </a:br>
            <a:r>
              <a:rPr lang="en-US" sz="4800" dirty="0" smtClean="0"/>
              <a:t>Interbank Amplifier</a:t>
            </a:r>
            <a:r>
              <a:rPr lang="en-GB" sz="4800" dirty="0"/>
              <a:t/>
            </a:r>
            <a:br>
              <a:rPr lang="en-GB" sz="4800" dirty="0"/>
            </a:br>
            <a:r>
              <a:rPr lang="en-US" sz="4800" dirty="0"/>
              <a:t>During the Great Depression</a:t>
            </a:r>
            <a:r>
              <a:rPr lang="en-GB" sz="4800" dirty="0"/>
              <a:t/>
            </a:r>
            <a:br>
              <a:rPr lang="en-GB" sz="4800" dirty="0"/>
            </a:br>
            <a:r>
              <a:rPr lang="en-US" sz="4000" b="1" dirty="0" smtClean="0"/>
              <a:t/>
            </a:r>
            <a:br>
              <a:rPr lang="en-US" sz="4000" b="1" dirty="0" smtClean="0"/>
            </a:br>
            <a:endParaRPr lang="en-US" sz="4000" b="1" dirty="0" smtClean="0"/>
          </a:p>
        </p:txBody>
      </p:sp>
      <p:sp>
        <p:nvSpPr>
          <p:cNvPr id="14338" name="Subtitle 2"/>
          <p:cNvSpPr>
            <a:spLocks noGrp="1"/>
          </p:cNvSpPr>
          <p:nvPr>
            <p:ph type="subTitle" idx="1"/>
          </p:nvPr>
        </p:nvSpPr>
        <p:spPr>
          <a:xfrm>
            <a:off x="228600" y="4114800"/>
            <a:ext cx="8686800" cy="1752600"/>
          </a:xfrm>
        </p:spPr>
        <p:txBody>
          <a:bodyPr/>
          <a:lstStyle/>
          <a:p>
            <a:pPr eaLnBrk="1" hangingPunct="1"/>
            <a:r>
              <a:rPr lang="en-US" sz="3000" dirty="0" smtClean="0">
                <a:solidFill>
                  <a:srgbClr val="FFFFFF"/>
                </a:solidFill>
              </a:rPr>
              <a:t>Kris James Mitchener, University of Warwick and NBER</a:t>
            </a:r>
          </a:p>
          <a:p>
            <a:pPr eaLnBrk="1" hangingPunct="1"/>
            <a:r>
              <a:rPr lang="en-US" sz="3000" dirty="0" smtClean="0">
                <a:solidFill>
                  <a:srgbClr val="FFFFFF"/>
                </a:solidFill>
              </a:rPr>
              <a:t>Gary Richardson, Federal Reserve Bank of Richmond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p:cNvSpPr>
          <p:nvPr>
            <p:ph type="title"/>
          </p:nvPr>
        </p:nvSpPr>
        <p:spPr/>
        <p:txBody>
          <a:bodyPr/>
          <a:lstStyle/>
          <a:p>
            <a:r>
              <a:rPr lang="en-US" sz="4000" dirty="0" smtClean="0"/>
              <a:t>“Shadowy Banks” were significant part of overall banking system</a:t>
            </a:r>
          </a:p>
        </p:txBody>
      </p:sp>
      <p:sp>
        <p:nvSpPr>
          <p:cNvPr id="24578" name="Rectangle 3"/>
          <p:cNvSpPr>
            <a:spLocks noGrp="1"/>
          </p:cNvSpPr>
          <p:nvPr>
            <p:ph type="body" idx="1"/>
          </p:nvPr>
        </p:nvSpPr>
        <p:spPr>
          <a:xfrm>
            <a:off x="457200" y="1600200"/>
            <a:ext cx="8458200" cy="4876800"/>
          </a:xfrm>
        </p:spPr>
        <p:txBody>
          <a:bodyPr/>
          <a:lstStyle/>
          <a:p>
            <a:r>
              <a:rPr lang="en-US" dirty="0" smtClean="0"/>
              <a:t>Non-Federal Reserve member banks were:</a:t>
            </a:r>
          </a:p>
          <a:p>
            <a:pPr lvl="1"/>
            <a:r>
              <a:rPr lang="en-US" sz="3200" dirty="0" smtClean="0"/>
              <a:t>2/3rds of all commercial banks</a:t>
            </a:r>
          </a:p>
          <a:p>
            <a:pPr lvl="1"/>
            <a:r>
              <a:rPr lang="en-US" sz="3200" dirty="0" smtClean="0"/>
              <a:t>Held 1/2 of all deposits</a:t>
            </a:r>
          </a:p>
          <a:p>
            <a:r>
              <a:rPr lang="en-US" dirty="0" smtClean="0"/>
              <a:t>How significant were connections to member banks?</a:t>
            </a:r>
          </a:p>
          <a:p>
            <a:pPr lvl="1"/>
            <a:r>
              <a:rPr lang="en-US" sz="3200" dirty="0" smtClean="0"/>
              <a:t>June 1929: 96% of all interbank deposits were those of non-member</a:t>
            </a:r>
            <a:r>
              <a:rPr lang="en-US" sz="3200" dirty="0"/>
              <a:t> </a:t>
            </a:r>
            <a:r>
              <a:rPr lang="en-US" sz="3200" dirty="0" smtClean="0"/>
              <a:t>banks</a:t>
            </a:r>
          </a:p>
          <a:p>
            <a:endParaRPr lang="en-US"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5" y="0"/>
            <a:ext cx="9144000" cy="1143000"/>
          </a:xfrm>
        </p:spPr>
        <p:txBody>
          <a:bodyPr/>
          <a:lstStyle/>
          <a:p>
            <a:r>
              <a:rPr lang="en-US" sz="4000" dirty="0" smtClean="0"/>
              <a:t>The Interbank Amplifier</a:t>
            </a:r>
            <a:endParaRPr lang="en-US" sz="4000" dirty="0"/>
          </a:p>
        </p:txBody>
      </p:sp>
      <p:sp>
        <p:nvSpPr>
          <p:cNvPr id="3" name="Content Placeholder 2"/>
          <p:cNvSpPr>
            <a:spLocks noGrp="1"/>
          </p:cNvSpPr>
          <p:nvPr>
            <p:ph idx="1"/>
          </p:nvPr>
        </p:nvSpPr>
        <p:spPr>
          <a:xfrm>
            <a:off x="457200" y="1143000"/>
            <a:ext cx="8229600" cy="4525963"/>
          </a:xfrm>
        </p:spPr>
        <p:txBody>
          <a:bodyPr/>
          <a:lstStyle/>
          <a:p>
            <a:pPr marL="342900" lvl="1" indent="-342900">
              <a:buFont typeface="Arial" charset="0"/>
              <a:buChar char="•"/>
            </a:pPr>
            <a:r>
              <a:rPr lang="en-US" sz="3000" dirty="0" smtClean="0"/>
              <a:t>Bank runs (“liquidity shocks”) induce </a:t>
            </a:r>
            <a:r>
              <a:rPr lang="en-US" sz="3000" dirty="0"/>
              <a:t>shadowy banks to withdraw their (liquid) interbank deposits from reserve </a:t>
            </a:r>
            <a:r>
              <a:rPr lang="en-US" sz="3000" dirty="0" smtClean="0"/>
              <a:t>&amp; </a:t>
            </a:r>
            <a:r>
              <a:rPr lang="en-US" sz="3000" dirty="0"/>
              <a:t>central reserve city </a:t>
            </a:r>
            <a:r>
              <a:rPr lang="en-US" sz="3000" dirty="0" smtClean="0"/>
              <a:t>banks</a:t>
            </a:r>
          </a:p>
          <a:p>
            <a:pPr marL="342900" lvl="1" indent="-342900">
              <a:buFont typeface="Arial" charset="0"/>
              <a:buChar char="•"/>
            </a:pPr>
            <a:r>
              <a:rPr lang="en-US" sz="3000" dirty="0" smtClean="0"/>
              <a:t>Reserve city banks in turn draw down their balances in central reserve city banks</a:t>
            </a:r>
          </a:p>
          <a:p>
            <a:pPr marL="342900" lvl="1" indent="-342900">
              <a:buFont typeface="Arial" charset="0"/>
              <a:buChar char="•"/>
            </a:pPr>
            <a:r>
              <a:rPr lang="en-US" sz="3000" dirty="0" smtClean="0"/>
              <a:t>Money center banks respond to deposit outflows by reducing their lending to firms and households</a:t>
            </a:r>
          </a:p>
          <a:p>
            <a:pPr marL="342900" lvl="1" indent="-342900">
              <a:buFont typeface="Arial" charset="0"/>
              <a:buChar char="•"/>
            </a:pPr>
            <a:endParaRPr lang="en-US" sz="3000" dirty="0" smtClean="0"/>
          </a:p>
        </p:txBody>
      </p:sp>
    </p:spTree>
    <p:extLst>
      <p:ext uri="{BB962C8B-B14F-4D97-AF65-F5344CB8AC3E}">
        <p14:creationId xmlns:p14="http://schemas.microsoft.com/office/powerpoint/2010/main" val="1483201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questions for the interbank amplifier</a:t>
            </a:r>
            <a:endParaRPr lang="en-US" dirty="0"/>
          </a:p>
        </p:txBody>
      </p:sp>
      <p:sp>
        <p:nvSpPr>
          <p:cNvPr id="3" name="Content Placeholder 2"/>
          <p:cNvSpPr>
            <a:spLocks noGrp="1"/>
          </p:cNvSpPr>
          <p:nvPr>
            <p:ph idx="1"/>
          </p:nvPr>
        </p:nvSpPr>
        <p:spPr/>
        <p:txBody>
          <a:bodyPr/>
          <a:lstStyle/>
          <a:p>
            <a:pPr marL="514350" lvl="1" indent="-514350">
              <a:buFont typeface="+mj-lt"/>
              <a:buAutoNum type="arabicPeriod"/>
            </a:pPr>
            <a:r>
              <a:rPr lang="en-US" dirty="0" smtClean="0"/>
              <a:t>Is </a:t>
            </a:r>
            <a:r>
              <a:rPr lang="en-US" dirty="0"/>
              <a:t>there evidence of </a:t>
            </a:r>
            <a:r>
              <a:rPr lang="en-US" dirty="0" smtClean="0"/>
              <a:t>a link between interbank deposits and banking distress, in particular liquidity shocks?</a:t>
            </a:r>
            <a:endParaRPr lang="en-US" dirty="0"/>
          </a:p>
          <a:p>
            <a:pPr marL="514350" lvl="1" indent="-514350">
              <a:buFont typeface="+mj-lt"/>
              <a:buAutoNum type="arabicPeriod"/>
            </a:pPr>
            <a:r>
              <a:rPr lang="en-US" dirty="0"/>
              <a:t>Did reserve-city and central-reserve-city banks change balance sheets </a:t>
            </a:r>
            <a:r>
              <a:rPr lang="en-US" dirty="0" smtClean="0"/>
              <a:t>change in </a:t>
            </a:r>
            <a:r>
              <a:rPr lang="en-US" dirty="0"/>
              <a:t>response to bank runs in country banks?</a:t>
            </a:r>
          </a:p>
          <a:p>
            <a:pPr marL="914400" lvl="2" indent="-514350"/>
            <a:r>
              <a:rPr lang="en-US" sz="2800" dirty="0" smtClean="0"/>
              <a:t>If </a:t>
            </a:r>
            <a:r>
              <a:rPr lang="en-US" sz="2800" dirty="0"/>
              <a:t>so, how did they respond?</a:t>
            </a:r>
          </a:p>
          <a:p>
            <a:pPr marL="514350" lvl="1" indent="-514350">
              <a:buFont typeface="+mj-lt"/>
              <a:buAutoNum type="arabicPeriod"/>
            </a:pPr>
            <a:r>
              <a:rPr lang="en-US" dirty="0"/>
              <a:t>Did the network’s reaction affect real economic activity</a:t>
            </a:r>
            <a:r>
              <a:rPr lang="en-US" dirty="0" smtClean="0"/>
              <a:t>?</a:t>
            </a:r>
          </a:p>
          <a:p>
            <a:pPr marL="514350" lvl="1" indent="-514350">
              <a:buFont typeface="+mj-lt"/>
              <a:buAutoNum type="arabicPeriod"/>
            </a:pPr>
            <a:r>
              <a:rPr lang="en-US" dirty="0" smtClean="0"/>
              <a:t>How large was the overall effect on the economy</a:t>
            </a:r>
            <a:r>
              <a:rPr lang="en-US" dirty="0"/>
              <a:t>?</a:t>
            </a:r>
            <a:r>
              <a:rPr lang="en-US" dirty="0" smtClean="0"/>
              <a:t> </a:t>
            </a:r>
            <a:endParaRPr lang="en-US" dirty="0"/>
          </a:p>
          <a:p>
            <a:endParaRPr lang="en-US" dirty="0"/>
          </a:p>
          <a:p>
            <a:endParaRPr lang="en-US" dirty="0"/>
          </a:p>
        </p:txBody>
      </p:sp>
    </p:spTree>
    <p:extLst>
      <p:ext uri="{BB962C8B-B14F-4D97-AF65-F5344CB8AC3E}">
        <p14:creationId xmlns:p14="http://schemas.microsoft.com/office/powerpoint/2010/main" val="3380069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p:txBody>
          <a:bodyPr/>
          <a:lstStyle/>
          <a:p>
            <a:r>
              <a:rPr lang="en-US" dirty="0" smtClean="0"/>
              <a:t>New panel data set</a:t>
            </a:r>
          </a:p>
        </p:txBody>
      </p:sp>
      <p:sp>
        <p:nvSpPr>
          <p:cNvPr id="25602" name="Rectangle 3"/>
          <p:cNvSpPr>
            <a:spLocks noGrp="1"/>
          </p:cNvSpPr>
          <p:nvPr>
            <p:ph type="body" idx="1"/>
          </p:nvPr>
        </p:nvSpPr>
        <p:spPr/>
        <p:txBody>
          <a:bodyPr/>
          <a:lstStyle/>
          <a:p>
            <a:r>
              <a:rPr lang="en-US" dirty="0" smtClean="0"/>
              <a:t>Balance sheets for different tiers of the banking system (country banks and reserve and central reserve cities), in each of the 12 Federal Reserve districts</a:t>
            </a:r>
          </a:p>
          <a:p>
            <a:r>
              <a:rPr lang="en-US" dirty="0" smtClean="0"/>
              <a:t>Data at call report dates: 1920-33</a:t>
            </a:r>
          </a:p>
          <a:p>
            <a:pPr lvl="1"/>
            <a:r>
              <a:rPr lang="en-US" dirty="0" smtClean="0"/>
              <a:t>Roughly quarterly in frequency</a:t>
            </a:r>
          </a:p>
          <a:p>
            <a:r>
              <a:rPr lang="en-US" dirty="0"/>
              <a:t>Supplemented it with information on banking distress and economic activity</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p:txBody>
          <a:bodyPr/>
          <a:lstStyle/>
          <a:p>
            <a:r>
              <a:rPr lang="en-US" sz="4000" smtClean="0"/>
              <a:t>On eve of Great Depression</a:t>
            </a:r>
          </a:p>
        </p:txBody>
      </p:sp>
      <p:sp>
        <p:nvSpPr>
          <p:cNvPr id="26626" name="Rectangle 3"/>
          <p:cNvSpPr>
            <a:spLocks noGrp="1"/>
          </p:cNvSpPr>
          <p:nvPr>
            <p:ph type="body" idx="1"/>
          </p:nvPr>
        </p:nvSpPr>
        <p:spPr>
          <a:xfrm>
            <a:off x="457200" y="1600200"/>
            <a:ext cx="8382000" cy="4953000"/>
          </a:xfrm>
        </p:spPr>
        <p:txBody>
          <a:bodyPr/>
          <a:lstStyle/>
          <a:p>
            <a:pPr>
              <a:lnSpc>
                <a:spcPct val="90000"/>
              </a:lnSpc>
            </a:pPr>
            <a:r>
              <a:rPr lang="en-US" dirty="0" smtClean="0"/>
              <a:t>Interbank deposits account for:</a:t>
            </a:r>
          </a:p>
          <a:p>
            <a:pPr lvl="1">
              <a:lnSpc>
                <a:spcPct val="90000"/>
              </a:lnSpc>
            </a:pPr>
            <a:r>
              <a:rPr lang="en-US" dirty="0" smtClean="0"/>
              <a:t>20% of all demand deposits</a:t>
            </a:r>
          </a:p>
          <a:p>
            <a:pPr lvl="1">
              <a:lnSpc>
                <a:spcPct val="90000"/>
              </a:lnSpc>
            </a:pPr>
            <a:r>
              <a:rPr lang="en-US" dirty="0" smtClean="0"/>
              <a:t>60% of aggregate reserves in reserve and central reserve cities</a:t>
            </a:r>
          </a:p>
          <a:p>
            <a:pPr>
              <a:lnSpc>
                <a:spcPct val="90000"/>
              </a:lnSpc>
            </a:pPr>
            <a:r>
              <a:rPr lang="en-US" dirty="0" smtClean="0"/>
              <a:t>“Excess Reserves” (above legal requirements) were low</a:t>
            </a:r>
          </a:p>
          <a:p>
            <a:pPr lvl="1">
              <a:lnSpc>
                <a:spcPct val="90000"/>
              </a:lnSpc>
            </a:pPr>
            <a:r>
              <a:rPr lang="en-US" dirty="0" smtClean="0"/>
              <a:t>Interbank deposits multiples greater</a:t>
            </a:r>
          </a:p>
          <a:p>
            <a:pPr lvl="1">
              <a:lnSpc>
                <a:spcPct val="90000"/>
              </a:lnSpc>
            </a:pPr>
            <a:r>
              <a:rPr lang="en-US" dirty="0" smtClean="0"/>
              <a:t>Member banks could thus meet unexpected declines in interbank balances only by liquidating investments or borrowing reserves from the Fed.</a:t>
            </a:r>
          </a:p>
          <a:p>
            <a:pPr lvl="1">
              <a:lnSpc>
                <a:spcPct val="90000"/>
              </a:lnSpc>
            </a:pP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p:cNvSpPr>
          <p:nvPr>
            <p:ph type="title" idx="4294967295"/>
          </p:nvPr>
        </p:nvSpPr>
        <p:spPr>
          <a:xfrm>
            <a:off x="0" y="0"/>
            <a:ext cx="9144000" cy="838200"/>
          </a:xfrm>
        </p:spPr>
        <p:txBody>
          <a:bodyPr/>
          <a:lstStyle/>
          <a:p>
            <a:r>
              <a:rPr lang="en-US" sz="3000" smtClean="0"/>
              <a:t>Interbank deposits fall after banking panics of 1930</a:t>
            </a:r>
          </a:p>
        </p:txBody>
      </p:sp>
      <p:pic>
        <p:nvPicPr>
          <p:cNvPr id="4" name="Picture 3"/>
          <p:cNvPicPr/>
          <p:nvPr/>
        </p:nvPicPr>
        <p:blipFill>
          <a:blip r:embed="rId3"/>
          <a:stretch>
            <a:fillRect/>
          </a:stretch>
        </p:blipFill>
        <p:spPr bwMode="auto">
          <a:xfrm>
            <a:off x="0" y="838200"/>
            <a:ext cx="9144000" cy="6019800"/>
          </a:xfrm>
          <a:prstGeom prst="rect">
            <a:avLst/>
          </a:prstGeom>
          <a:noFill/>
        </p:spPr>
      </p:pic>
    </p:spTree>
    <p:extLst>
      <p:ext uri="{BB962C8B-B14F-4D97-AF65-F5344CB8AC3E}">
        <p14:creationId xmlns:p14="http://schemas.microsoft.com/office/powerpoint/2010/main" val="212615672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p:cNvSpPr>
          <p:nvPr>
            <p:ph type="title"/>
          </p:nvPr>
        </p:nvSpPr>
        <p:spPr>
          <a:xfrm>
            <a:off x="0" y="274638"/>
            <a:ext cx="9144000" cy="1143000"/>
          </a:xfrm>
        </p:spPr>
        <p:txBody>
          <a:bodyPr lIns="0" rIns="0"/>
          <a:lstStyle/>
          <a:p>
            <a:r>
              <a:rPr lang="en-US" sz="3800" dirty="0" smtClean="0"/>
              <a:t>Volatility of interbank deposits rises in 1930s</a:t>
            </a:r>
          </a:p>
        </p:txBody>
      </p:sp>
      <p:sp>
        <p:nvSpPr>
          <p:cNvPr id="29698" name="Rectangle 3"/>
          <p:cNvSpPr>
            <a:spLocks noGrp="1"/>
          </p:cNvSpPr>
          <p:nvPr>
            <p:ph type="body" idx="1"/>
          </p:nvPr>
        </p:nvSpPr>
        <p:spPr>
          <a:xfrm>
            <a:off x="304800" y="1646237"/>
            <a:ext cx="8229600" cy="1020763"/>
          </a:xfrm>
        </p:spPr>
        <p:txBody>
          <a:bodyPr/>
          <a:lstStyle/>
          <a:p>
            <a:pPr marL="0" indent="0" algn="ctr">
              <a:buNone/>
            </a:pPr>
            <a:r>
              <a:rPr lang="en-US" dirty="0" smtClean="0"/>
              <a:t>Standard Deviation of Interbank Deposits </a:t>
            </a:r>
          </a:p>
          <a:p>
            <a:pPr marL="0" indent="0" algn="ctr">
              <a:buNone/>
            </a:pPr>
            <a:r>
              <a:rPr lang="en-US" dirty="0" smtClean="0"/>
              <a:t>In Millions of Dollars Per Day</a:t>
            </a:r>
          </a:p>
        </p:txBody>
      </p:sp>
      <p:graphicFrame>
        <p:nvGraphicFramePr>
          <p:cNvPr id="2" name="Table 1"/>
          <p:cNvGraphicFramePr>
            <a:graphicFrameLocks noGrp="1"/>
          </p:cNvGraphicFramePr>
          <p:nvPr>
            <p:extLst>
              <p:ext uri="{D42A27DB-BD31-4B8C-83A1-F6EECF244321}">
                <p14:modId xmlns:p14="http://schemas.microsoft.com/office/powerpoint/2010/main" val="2165045265"/>
              </p:ext>
            </p:extLst>
          </p:nvPr>
        </p:nvGraphicFramePr>
        <p:xfrm>
          <a:off x="762000" y="3048000"/>
          <a:ext cx="7848600" cy="3429000"/>
        </p:xfrm>
        <a:graphic>
          <a:graphicData uri="http://schemas.openxmlformats.org/drawingml/2006/table">
            <a:tbl>
              <a:tblPr firstRow="1" bandRow="1">
                <a:tableStyleId>{5C22544A-7EE6-4342-B048-85BDC9FD1C3A}</a:tableStyleId>
              </a:tblPr>
              <a:tblGrid>
                <a:gridCol w="3206953"/>
                <a:gridCol w="1265905"/>
                <a:gridCol w="1687871"/>
                <a:gridCol w="1687871"/>
              </a:tblGrid>
              <a:tr h="1064172">
                <a:tc>
                  <a:txBody>
                    <a:bodyPr/>
                    <a:lstStyle/>
                    <a:p>
                      <a:endParaRPr lang="en-US" sz="2400" dirty="0"/>
                    </a:p>
                  </a:txBody>
                  <a:tcPr/>
                </a:tc>
                <a:tc>
                  <a:txBody>
                    <a:bodyPr/>
                    <a:lstStyle/>
                    <a:p>
                      <a:pPr algn="r"/>
                      <a:r>
                        <a:rPr lang="en-US" sz="2400" dirty="0" smtClean="0"/>
                        <a:t>Central</a:t>
                      </a:r>
                    </a:p>
                    <a:p>
                      <a:pPr algn="r"/>
                      <a:r>
                        <a:rPr lang="en-US" sz="2400" dirty="0" smtClean="0"/>
                        <a:t>Reserve</a:t>
                      </a:r>
                      <a:endParaRPr lang="en-US" sz="2400" dirty="0"/>
                    </a:p>
                  </a:txBody>
                  <a:tcPr/>
                </a:tc>
                <a:tc>
                  <a:txBody>
                    <a:bodyPr/>
                    <a:lstStyle/>
                    <a:p>
                      <a:pPr algn="r"/>
                      <a:r>
                        <a:rPr lang="en-US" sz="2400" dirty="0" smtClean="0"/>
                        <a:t>Reserve</a:t>
                      </a:r>
                      <a:endParaRPr lang="en-US" sz="2400" dirty="0"/>
                    </a:p>
                  </a:txBody>
                  <a:tcPr/>
                </a:tc>
                <a:tc>
                  <a:txBody>
                    <a:bodyPr/>
                    <a:lstStyle/>
                    <a:p>
                      <a:pPr algn="r"/>
                      <a:r>
                        <a:rPr lang="en-US" sz="2400" dirty="0" smtClean="0"/>
                        <a:t>Entire</a:t>
                      </a:r>
                    </a:p>
                    <a:p>
                      <a:pPr algn="r"/>
                      <a:r>
                        <a:rPr lang="en-US" sz="2400" dirty="0" smtClean="0"/>
                        <a:t> US</a:t>
                      </a:r>
                      <a:endParaRPr lang="en-US" sz="2400" dirty="0"/>
                    </a:p>
                  </a:txBody>
                  <a:tcPr/>
                </a:tc>
              </a:tr>
              <a:tr h="591207">
                <a:tc>
                  <a:txBody>
                    <a:bodyPr/>
                    <a:lstStyle/>
                    <a:p>
                      <a:endParaRPr lang="en-US" sz="2400"/>
                    </a:p>
                  </a:txBody>
                  <a:tcPr/>
                </a:tc>
                <a:tc>
                  <a:txBody>
                    <a:bodyPr/>
                    <a:lstStyle/>
                    <a:p>
                      <a:pPr algn="r"/>
                      <a:endParaRPr lang="en-US" sz="2400" dirty="0"/>
                    </a:p>
                  </a:txBody>
                  <a:tcPr/>
                </a:tc>
                <a:tc>
                  <a:txBody>
                    <a:bodyPr/>
                    <a:lstStyle/>
                    <a:p>
                      <a:pPr algn="r"/>
                      <a:endParaRPr lang="en-US" sz="2400" dirty="0"/>
                    </a:p>
                  </a:txBody>
                  <a:tcPr/>
                </a:tc>
                <a:tc>
                  <a:txBody>
                    <a:bodyPr/>
                    <a:lstStyle/>
                    <a:p>
                      <a:pPr algn="r"/>
                      <a:endParaRPr lang="en-US" sz="2400"/>
                    </a:p>
                  </a:txBody>
                  <a:tcPr/>
                </a:tc>
              </a:tr>
              <a:tr h="591207">
                <a:tc>
                  <a:txBody>
                    <a:bodyPr/>
                    <a:lstStyle/>
                    <a:p>
                      <a:r>
                        <a:rPr lang="en-US" sz="2400" dirty="0" smtClean="0"/>
                        <a:t>1924</a:t>
                      </a:r>
                      <a:r>
                        <a:rPr lang="en-US" sz="2400" baseline="0" dirty="0" smtClean="0"/>
                        <a:t> Dec.</a:t>
                      </a:r>
                      <a:r>
                        <a:rPr lang="en-US" sz="2400" dirty="0" smtClean="0"/>
                        <a:t> - 1929</a:t>
                      </a:r>
                      <a:r>
                        <a:rPr lang="en-US" sz="2400" baseline="0" dirty="0" smtClean="0"/>
                        <a:t> Oct</a:t>
                      </a:r>
                      <a:endParaRPr lang="en-US" sz="2400" dirty="0"/>
                    </a:p>
                  </a:txBody>
                  <a:tcPr/>
                </a:tc>
                <a:tc>
                  <a:txBody>
                    <a:bodyPr/>
                    <a:lstStyle/>
                    <a:p>
                      <a:pPr algn="r"/>
                      <a:r>
                        <a:rPr lang="en-US" sz="2400" dirty="0" smtClean="0"/>
                        <a:t>2.0</a:t>
                      </a:r>
                      <a:endParaRPr lang="en-US" sz="2400" dirty="0"/>
                    </a:p>
                  </a:txBody>
                  <a:tcPr/>
                </a:tc>
                <a:tc>
                  <a:txBody>
                    <a:bodyPr/>
                    <a:lstStyle/>
                    <a:p>
                      <a:pPr algn="r"/>
                      <a:r>
                        <a:rPr lang="en-US" sz="2400" dirty="0" smtClean="0"/>
                        <a:t>1.6</a:t>
                      </a:r>
                      <a:endParaRPr lang="en-US" sz="2400" dirty="0"/>
                    </a:p>
                  </a:txBody>
                  <a:tcPr/>
                </a:tc>
                <a:tc>
                  <a:txBody>
                    <a:bodyPr/>
                    <a:lstStyle/>
                    <a:p>
                      <a:pPr algn="r"/>
                      <a:r>
                        <a:rPr lang="en-US" sz="2400" dirty="0" smtClean="0"/>
                        <a:t>3.2</a:t>
                      </a:r>
                      <a:endParaRPr lang="en-US" sz="2400" dirty="0"/>
                    </a:p>
                  </a:txBody>
                  <a:tcPr/>
                </a:tc>
              </a:tr>
              <a:tr h="591207">
                <a:tc>
                  <a:txBody>
                    <a:bodyPr/>
                    <a:lstStyle/>
                    <a:p>
                      <a:r>
                        <a:rPr lang="en-US" sz="2400" dirty="0" smtClean="0"/>
                        <a:t>1929 Dec.</a:t>
                      </a:r>
                      <a:r>
                        <a:rPr lang="en-US" sz="2400" baseline="0" dirty="0" smtClean="0"/>
                        <a:t> - </a:t>
                      </a:r>
                      <a:r>
                        <a:rPr lang="en-US" sz="2400" dirty="0" smtClean="0"/>
                        <a:t>1932 Dec.</a:t>
                      </a:r>
                      <a:endParaRPr lang="en-US" sz="2400" dirty="0"/>
                    </a:p>
                  </a:txBody>
                  <a:tcPr/>
                </a:tc>
                <a:tc>
                  <a:txBody>
                    <a:bodyPr/>
                    <a:lstStyle/>
                    <a:p>
                      <a:pPr algn="r"/>
                      <a:r>
                        <a:rPr lang="en-US" sz="2400" dirty="0" smtClean="0"/>
                        <a:t>3.3</a:t>
                      </a:r>
                      <a:endParaRPr lang="en-US" sz="2400" dirty="0"/>
                    </a:p>
                  </a:txBody>
                  <a:tcPr/>
                </a:tc>
                <a:tc>
                  <a:txBody>
                    <a:bodyPr/>
                    <a:lstStyle/>
                    <a:p>
                      <a:pPr algn="r"/>
                      <a:r>
                        <a:rPr lang="en-US" sz="2400" dirty="0" smtClean="0"/>
                        <a:t>2.6</a:t>
                      </a:r>
                      <a:endParaRPr lang="en-US" sz="2400" dirty="0"/>
                    </a:p>
                  </a:txBody>
                  <a:tcPr/>
                </a:tc>
                <a:tc>
                  <a:txBody>
                    <a:bodyPr/>
                    <a:lstStyle/>
                    <a:p>
                      <a:pPr algn="r"/>
                      <a:r>
                        <a:rPr lang="en-US" sz="2400" dirty="0" smtClean="0"/>
                        <a:t>5.6</a:t>
                      </a:r>
                      <a:endParaRPr lang="en-US" sz="2400" dirty="0"/>
                    </a:p>
                  </a:txBody>
                  <a:tcPr/>
                </a:tc>
              </a:tr>
              <a:tr h="591207">
                <a:tc>
                  <a:txBody>
                    <a:bodyPr/>
                    <a:lstStyle/>
                    <a:p>
                      <a:endParaRPr lang="en-US" sz="2400"/>
                    </a:p>
                  </a:txBody>
                  <a:tcPr/>
                </a:tc>
                <a:tc>
                  <a:txBody>
                    <a:bodyPr/>
                    <a:lstStyle/>
                    <a:p>
                      <a:pPr algn="r"/>
                      <a:endParaRPr lang="en-US" sz="2400"/>
                    </a:p>
                  </a:txBody>
                  <a:tcPr/>
                </a:tc>
                <a:tc>
                  <a:txBody>
                    <a:bodyPr/>
                    <a:lstStyle/>
                    <a:p>
                      <a:pPr algn="r"/>
                      <a:endParaRPr lang="en-US" sz="2400" dirty="0"/>
                    </a:p>
                  </a:txBody>
                  <a:tcPr/>
                </a:tc>
                <a:tc>
                  <a:txBody>
                    <a:bodyPr/>
                    <a:lstStyle/>
                    <a:p>
                      <a:pPr algn="r"/>
                      <a:endParaRPr lang="en-US" sz="2400" dirty="0"/>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p:cNvSpPr>
          <p:nvPr>
            <p:ph type="title"/>
          </p:nvPr>
        </p:nvSpPr>
        <p:spPr>
          <a:xfrm>
            <a:off x="457200" y="0"/>
            <a:ext cx="8229600" cy="1143000"/>
          </a:xfrm>
        </p:spPr>
        <p:txBody>
          <a:bodyPr/>
          <a:lstStyle/>
          <a:p>
            <a:r>
              <a:rPr lang="en-US" smtClean="0"/>
              <a:t>Little Correlation in 1920s</a:t>
            </a:r>
          </a:p>
        </p:txBody>
      </p:sp>
      <p:pic>
        <p:nvPicPr>
          <p:cNvPr id="4" name="Picture 3"/>
          <p:cNvPicPr/>
          <p:nvPr/>
        </p:nvPicPr>
        <p:blipFill>
          <a:blip r:embed="rId3"/>
          <a:stretch>
            <a:fillRect/>
          </a:stretch>
        </p:blipFill>
        <p:spPr bwMode="auto">
          <a:xfrm>
            <a:off x="152400" y="990600"/>
            <a:ext cx="8839200" cy="58674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4"/>
          <p:cNvSpPr>
            <a:spLocks noGrp="1"/>
          </p:cNvSpPr>
          <p:nvPr>
            <p:ph type="title"/>
          </p:nvPr>
        </p:nvSpPr>
        <p:spPr>
          <a:xfrm>
            <a:off x="457200" y="0"/>
            <a:ext cx="8229600" cy="792163"/>
          </a:xfrm>
        </p:spPr>
        <p:txBody>
          <a:bodyPr/>
          <a:lstStyle/>
          <a:p>
            <a:r>
              <a:rPr lang="en-US" smtClean="0"/>
              <a:t>Correlated with distress of 1930s</a:t>
            </a:r>
          </a:p>
        </p:txBody>
      </p:sp>
      <p:pic>
        <p:nvPicPr>
          <p:cNvPr id="4" name="Picture 3"/>
          <p:cNvPicPr/>
          <p:nvPr/>
        </p:nvPicPr>
        <p:blipFill>
          <a:blip r:embed="rId3"/>
          <a:stretch>
            <a:fillRect/>
          </a:stretch>
        </p:blipFill>
        <p:spPr bwMode="auto">
          <a:xfrm>
            <a:off x="457200" y="914400"/>
            <a:ext cx="8381999" cy="563879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p:cNvSpPr>
          <p:nvPr>
            <p:ph type="title"/>
          </p:nvPr>
        </p:nvSpPr>
        <p:spPr>
          <a:xfrm>
            <a:off x="457200" y="0"/>
            <a:ext cx="8229600" cy="792163"/>
          </a:xfrm>
        </p:spPr>
        <p:txBody>
          <a:bodyPr/>
          <a:lstStyle/>
          <a:p>
            <a:r>
              <a:rPr lang="en-US" smtClean="0"/>
              <a:t>Even more pronounced for NYC</a:t>
            </a:r>
          </a:p>
        </p:txBody>
      </p:sp>
      <p:pic>
        <p:nvPicPr>
          <p:cNvPr id="4" name="Picture 3"/>
          <p:cNvPicPr/>
          <p:nvPr/>
        </p:nvPicPr>
        <p:blipFill>
          <a:blip r:embed="rId3"/>
          <a:stretch>
            <a:fillRect/>
          </a:stretch>
        </p:blipFill>
        <p:spPr bwMode="auto">
          <a:xfrm>
            <a:off x="0" y="914400"/>
            <a:ext cx="9143999" cy="57149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p:txBody>
          <a:bodyPr/>
          <a:lstStyle/>
          <a:p>
            <a:pPr eaLnBrk="1" hangingPunct="1"/>
            <a:r>
              <a:rPr lang="en-US" dirty="0" smtClean="0"/>
              <a:t>How do banking crises influence the real economy?</a:t>
            </a:r>
          </a:p>
        </p:txBody>
      </p:sp>
      <p:sp>
        <p:nvSpPr>
          <p:cNvPr id="15362" name="Rectangle 3"/>
          <p:cNvSpPr>
            <a:spLocks noGrp="1"/>
          </p:cNvSpPr>
          <p:nvPr>
            <p:ph type="body" idx="1"/>
          </p:nvPr>
        </p:nvSpPr>
        <p:spPr/>
        <p:txBody>
          <a:bodyPr/>
          <a:lstStyle/>
          <a:p>
            <a:pPr eaLnBrk="1" hangingPunct="1"/>
            <a:r>
              <a:rPr lang="en-US" dirty="0" smtClean="0"/>
              <a:t>Look back to the Great Depression</a:t>
            </a:r>
          </a:p>
          <a:p>
            <a:pPr eaLnBrk="1" hangingPunct="1"/>
            <a:r>
              <a:rPr lang="en-US" dirty="0" smtClean="0"/>
              <a:t>Period of massive global banking distress</a:t>
            </a:r>
          </a:p>
          <a:p>
            <a:pPr lvl="1" eaLnBrk="1" hangingPunct="1"/>
            <a:r>
              <a:rPr lang="en-US" dirty="0" smtClean="0"/>
              <a:t>Roughly 10,000 bank suspensions in U.S. alone</a:t>
            </a:r>
          </a:p>
          <a:p>
            <a:pPr eaLnBrk="1" hangingPunct="1"/>
            <a:r>
              <a:rPr lang="en-US" dirty="0" smtClean="0"/>
              <a:t>Those that suffered banking crises fared significantly worse (Bernanke and James, 1991)</a:t>
            </a:r>
          </a:p>
          <a:p>
            <a:pPr eaLnBrk="1" hangingPunct="1"/>
            <a:r>
              <a:rPr lang="en-US" dirty="0" smtClean="0"/>
              <a:t>Seen as one of the major reasons for the depth and duration of the Depression</a:t>
            </a:r>
          </a:p>
          <a:p>
            <a:pPr lvl="1"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sz="4000" dirty="0" smtClean="0"/>
              <a:t>A run on a country bank (“liquidity shock”) is associated with ~$100,000 decline in </a:t>
            </a:r>
            <a:r>
              <a:rPr lang="en-US" sz="4000" i="1" dirty="0" smtClean="0"/>
              <a:t>reserve </a:t>
            </a:r>
            <a:r>
              <a:rPr lang="en-US" sz="4000" i="1" dirty="0"/>
              <a:t>city </a:t>
            </a:r>
            <a:r>
              <a:rPr lang="en-US" sz="4000" dirty="0"/>
              <a:t>interbank </a:t>
            </a:r>
            <a:r>
              <a:rPr lang="en-US" sz="4000" dirty="0" smtClean="0"/>
              <a:t>deposits</a:t>
            </a:r>
            <a:endParaRPr lang="en-US" sz="4000" dirty="0"/>
          </a:p>
        </p:txBody>
      </p:sp>
      <p:graphicFrame>
        <p:nvGraphicFramePr>
          <p:cNvPr id="4" name="Object 3"/>
          <p:cNvGraphicFramePr>
            <a:graphicFrameLocks noChangeAspect="1"/>
          </p:cNvGraphicFramePr>
          <p:nvPr>
            <p:extLst>
              <p:ext uri="{D42A27DB-BD31-4B8C-83A1-F6EECF244321}">
                <p14:modId xmlns:p14="http://schemas.microsoft.com/office/powerpoint/2010/main" val="2468358161"/>
              </p:ext>
            </p:extLst>
          </p:nvPr>
        </p:nvGraphicFramePr>
        <p:xfrm>
          <a:off x="-26479" y="2529324"/>
          <a:ext cx="9170479" cy="3033276"/>
        </p:xfrm>
        <a:graphic>
          <a:graphicData uri="http://schemas.openxmlformats.org/presentationml/2006/ole">
            <mc:AlternateContent xmlns:mc="http://schemas.openxmlformats.org/markup-compatibility/2006">
              <mc:Choice xmlns:v="urn:schemas-microsoft-com:vml" Requires="v">
                <p:oleObj spid="_x0000_s5170" name="Document" r:id="rId5" imgW="5930900" imgH="1879600" progId="Word.Document.12">
                  <p:embed/>
                </p:oleObj>
              </mc:Choice>
              <mc:Fallback>
                <p:oleObj name="Document" r:id="rId5" imgW="5930900" imgH="1879600" progId="Word.Document.12">
                  <p:embed/>
                  <p:pic>
                    <p:nvPicPr>
                      <p:cNvPr id="0" name=""/>
                      <p:cNvPicPr/>
                      <p:nvPr/>
                    </p:nvPicPr>
                    <p:blipFill>
                      <a:blip r:embed="rId6"/>
                      <a:stretch>
                        <a:fillRect/>
                      </a:stretch>
                    </p:blipFill>
                    <p:spPr>
                      <a:xfrm>
                        <a:off x="-26479" y="2529324"/>
                        <a:ext cx="9170479" cy="3033276"/>
                      </a:xfrm>
                      <a:prstGeom prst="rect">
                        <a:avLst/>
                      </a:prstGeom>
                    </p:spPr>
                  </p:pic>
                </p:oleObj>
              </mc:Fallback>
            </mc:AlternateContent>
          </a:graphicData>
        </a:graphic>
      </p:graphicFrame>
    </p:spTree>
    <p:extLst>
      <p:ext uri="{BB962C8B-B14F-4D97-AF65-F5344CB8AC3E}">
        <p14:creationId xmlns:p14="http://schemas.microsoft.com/office/powerpoint/2010/main" val="716050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p:nvPr>
        </p:nvSpPr>
        <p:spPr>
          <a:xfrm>
            <a:off x="457200" y="0"/>
            <a:ext cx="8229600" cy="1143000"/>
          </a:xfrm>
        </p:spPr>
        <p:txBody>
          <a:bodyPr/>
          <a:lstStyle/>
          <a:p>
            <a:r>
              <a:rPr lang="en-US" dirty="0" smtClean="0"/>
              <a:t>Key Question 1: some findings</a:t>
            </a:r>
          </a:p>
        </p:txBody>
      </p:sp>
      <p:sp>
        <p:nvSpPr>
          <p:cNvPr id="34818" name="Rectangle 3"/>
          <p:cNvSpPr>
            <a:spLocks noGrp="1"/>
          </p:cNvSpPr>
          <p:nvPr>
            <p:ph type="body" idx="1"/>
          </p:nvPr>
        </p:nvSpPr>
        <p:spPr>
          <a:xfrm>
            <a:off x="457200" y="1066800"/>
            <a:ext cx="8458200" cy="5029200"/>
          </a:xfrm>
        </p:spPr>
        <p:txBody>
          <a:bodyPr/>
          <a:lstStyle/>
          <a:p>
            <a:r>
              <a:rPr lang="en-US" dirty="0" smtClean="0"/>
              <a:t>Interbank deposit flows for central reserve cities uncorrelated with banking distress in 1920s, correlated in 1930s. Why?</a:t>
            </a:r>
          </a:p>
          <a:p>
            <a:pPr lvl="1"/>
            <a:r>
              <a:rPr lang="en-US" dirty="0" smtClean="0"/>
              <a:t>Failures in 1920s primarily due to insolvency </a:t>
            </a:r>
          </a:p>
          <a:p>
            <a:pPr lvl="2"/>
            <a:r>
              <a:rPr lang="en-US" dirty="0" smtClean="0"/>
              <a:t>Country banks insolvent due to farm failures after WWI</a:t>
            </a:r>
          </a:p>
          <a:p>
            <a:pPr lvl="1"/>
            <a:r>
              <a:rPr lang="en-US" dirty="0" smtClean="0"/>
              <a:t>In 1930s, deposit-driven runs as well as insolvencies</a:t>
            </a:r>
          </a:p>
          <a:p>
            <a:pPr lvl="1"/>
            <a:r>
              <a:rPr lang="en-US" dirty="0" smtClean="0"/>
              <a:t>Time series results suggest correlation becomes  stronger after banking panics begin</a:t>
            </a:r>
          </a:p>
          <a:p>
            <a:r>
              <a:rPr lang="en-US" dirty="0" smtClean="0"/>
              <a:t>Liquidity shocks appear to be associated with movements in interbank and “public” deposits</a:t>
            </a:r>
          </a:p>
          <a:p>
            <a:pPr lvl="1"/>
            <a:r>
              <a:rPr lang="en-US" dirty="0" smtClean="0"/>
              <a:t>Consistent with both F&amp;S and network channel</a:t>
            </a:r>
          </a:p>
          <a:p>
            <a:endParaRPr lang="en-US" dirty="0" smtClean="0"/>
          </a:p>
          <a:p>
            <a:pPr>
              <a:buFont typeface="Arial" charset="0"/>
              <a:buNone/>
            </a:pPr>
            <a:endParaRPr lang="en-US"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a:xfrm>
            <a:off x="0" y="274638"/>
            <a:ext cx="8686800" cy="1143000"/>
          </a:xfrm>
        </p:spPr>
        <p:txBody>
          <a:bodyPr/>
          <a:lstStyle/>
          <a:p>
            <a:r>
              <a:rPr lang="en-US" sz="4000" dirty="0" smtClean="0"/>
              <a:t>Key Question 2: How did central reserve city and reserve city banks respond to outflows of interbank deposits?</a:t>
            </a:r>
          </a:p>
        </p:txBody>
      </p:sp>
      <p:sp>
        <p:nvSpPr>
          <p:cNvPr id="65539" name="Rectangle 3"/>
          <p:cNvSpPr>
            <a:spLocks noGrp="1"/>
          </p:cNvSpPr>
          <p:nvPr>
            <p:ph type="body" idx="1"/>
          </p:nvPr>
        </p:nvSpPr>
        <p:spPr>
          <a:xfrm>
            <a:off x="457200" y="1981200"/>
            <a:ext cx="8229600" cy="4525963"/>
          </a:xfrm>
        </p:spPr>
        <p:txBody>
          <a:bodyPr/>
          <a:lstStyle/>
          <a:p>
            <a:pPr>
              <a:buFont typeface="Arial" charset="0"/>
              <a:buNone/>
            </a:pPr>
            <a:r>
              <a:rPr lang="en-US" dirty="0" smtClean="0"/>
              <a:t>Examine changes in asset composition:</a:t>
            </a:r>
          </a:p>
          <a:p>
            <a:pPr>
              <a:buFont typeface="Arial" charset="0"/>
              <a:buNone/>
            </a:pPr>
            <a:r>
              <a:rPr lang="en-US" dirty="0" smtClean="0"/>
              <a:t>(1) Loans</a:t>
            </a:r>
          </a:p>
          <a:p>
            <a:pPr>
              <a:buFont typeface="Arial" charset="0"/>
              <a:buNone/>
            </a:pPr>
            <a:r>
              <a:rPr lang="en-US" dirty="0" smtClean="0"/>
              <a:t>(2) Corporate bonds</a:t>
            </a:r>
          </a:p>
          <a:p>
            <a:pPr>
              <a:buFont typeface="Arial" charset="0"/>
              <a:buNone/>
            </a:pPr>
            <a:r>
              <a:rPr lang="en-US" dirty="0" smtClean="0"/>
              <a:t>(3) Government bonds</a:t>
            </a:r>
          </a:p>
          <a:p>
            <a:pPr>
              <a:buFont typeface="Arial" charset="0"/>
              <a:buNone/>
            </a:pPr>
            <a:r>
              <a:rPr lang="en-US" dirty="0" smtClean="0"/>
              <a:t>(4) reserves (the sum of the cash in banks’ vaults and the deposits at the Fed)</a:t>
            </a:r>
          </a:p>
          <a:p>
            <a:pPr>
              <a:buFont typeface="Arial" charset="0"/>
              <a:buNone/>
            </a:pPr>
            <a:r>
              <a:rPr lang="en-US" dirty="0" smtClean="0"/>
              <a:t>(5) Interbank deposits (“due from”)</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p:cNvSpPr>
          <p:nvPr>
            <p:ph type="title" idx="4294967295"/>
          </p:nvPr>
        </p:nvSpPr>
        <p:spPr>
          <a:xfrm>
            <a:off x="457200" y="0"/>
            <a:ext cx="8229600" cy="1143000"/>
          </a:xfrm>
        </p:spPr>
        <p:txBody>
          <a:bodyPr/>
          <a:lstStyle/>
          <a:p>
            <a:r>
              <a:rPr lang="en-US" smtClean="0"/>
              <a:t>SUR Estimates</a:t>
            </a:r>
          </a:p>
        </p:txBody>
      </p:sp>
      <p:sp>
        <p:nvSpPr>
          <p:cNvPr id="68611" name="Rectangle 3"/>
          <p:cNvSpPr>
            <a:spLocks noGrp="1"/>
          </p:cNvSpPr>
          <p:nvPr>
            <p:ph type="body" idx="4294967295"/>
          </p:nvPr>
        </p:nvSpPr>
        <p:spPr>
          <a:xfrm>
            <a:off x="228600" y="1371600"/>
            <a:ext cx="8686800" cy="5486400"/>
          </a:xfrm>
        </p:spPr>
        <p:txBody>
          <a:bodyPr/>
          <a:lstStyle/>
          <a:p>
            <a:r>
              <a:rPr lang="en-US" dirty="0" smtClean="0"/>
              <a:t>System of equations</a:t>
            </a:r>
          </a:p>
          <a:p>
            <a:pPr lvl="1"/>
            <a:r>
              <a:rPr lang="en-US" dirty="0" smtClean="0"/>
              <a:t>Changes in deposit flows and asset composition in reserve &amp; central reserve cities</a:t>
            </a:r>
          </a:p>
          <a:p>
            <a:pPr lvl="1"/>
            <a:r>
              <a:rPr lang="en-US" dirty="0" smtClean="0"/>
              <a:t>Allows us to control for correlation of errors across reserve &amp; central reserve cities</a:t>
            </a:r>
          </a:p>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 y="27951"/>
            <a:ext cx="8229600" cy="6713587"/>
          </a:xfrm>
          <a:prstGeom prst="rect">
            <a:avLst/>
          </a:prstGeom>
        </p:spPr>
      </p:pic>
    </p:spTree>
    <p:extLst>
      <p:ext uri="{BB962C8B-B14F-4D97-AF65-F5344CB8AC3E}">
        <p14:creationId xmlns:p14="http://schemas.microsoft.com/office/powerpoint/2010/main" val="13490320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0" y="228599"/>
            <a:ext cx="8229600" cy="6477001"/>
          </a:xfrm>
          <a:prstGeom prst="rect">
            <a:avLst/>
          </a:prstGeom>
        </p:spPr>
      </p:pic>
    </p:spTree>
    <p:extLst>
      <p:ext uri="{BB962C8B-B14F-4D97-AF65-F5344CB8AC3E}">
        <p14:creationId xmlns:p14="http://schemas.microsoft.com/office/powerpoint/2010/main" val="2174557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533400"/>
            <a:ext cx="9144000" cy="1143000"/>
          </a:xfrm>
        </p:spPr>
        <p:txBody>
          <a:bodyPr/>
          <a:lstStyle/>
          <a:p>
            <a:r>
              <a:rPr lang="en-US" dirty="0" smtClean="0">
                <a:solidFill>
                  <a:schemeClr val="bg1"/>
                </a:solidFill>
              </a:rPr>
              <a:t>For a single “liquidity suspension” in 1931-32, how much did assets change?</a:t>
            </a:r>
            <a:br>
              <a:rPr lang="en-US" dirty="0" smtClean="0">
                <a:solidFill>
                  <a:schemeClr val="bg1"/>
                </a:solidFill>
              </a:rPr>
            </a:br>
            <a:r>
              <a:rPr lang="en-US" dirty="0" smtClean="0">
                <a:solidFill>
                  <a:schemeClr val="bg1"/>
                </a:solidFill>
              </a:rPr>
              <a:t>($1000s)</a:t>
            </a:r>
            <a:endParaRPr lang="en-US" dirty="0">
              <a:solidFill>
                <a:schemeClr val="bg1"/>
              </a:solidFill>
            </a:endParaRPr>
          </a:p>
        </p:txBody>
      </p:sp>
      <p:pic>
        <p:nvPicPr>
          <p:cNvPr id="5" name="Picture 4"/>
          <p:cNvPicPr>
            <a:picLocks noChangeAspect="1"/>
          </p:cNvPicPr>
          <p:nvPr/>
        </p:nvPicPr>
        <p:blipFill>
          <a:blip r:embed="rId3"/>
          <a:stretch>
            <a:fillRect/>
          </a:stretch>
        </p:blipFill>
        <p:spPr>
          <a:xfrm>
            <a:off x="0" y="2286000"/>
            <a:ext cx="9136828" cy="4267200"/>
          </a:xfrm>
          <a:prstGeom prst="rect">
            <a:avLst/>
          </a:prstGeom>
        </p:spPr>
      </p:pic>
    </p:spTree>
    <p:extLst>
      <p:ext uri="{BB962C8B-B14F-4D97-AF65-F5344CB8AC3E}">
        <p14:creationId xmlns:p14="http://schemas.microsoft.com/office/powerpoint/2010/main" val="23562312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432"/>
            <a:ext cx="8229600" cy="1143000"/>
          </a:xfrm>
        </p:spPr>
        <p:txBody>
          <a:bodyPr/>
          <a:lstStyle/>
          <a:p>
            <a:r>
              <a:rPr lang="en-US" dirty="0" smtClean="0"/>
              <a:t>Putting the pyramid together</a:t>
            </a:r>
            <a:endParaRPr lang="en-US" dirty="0"/>
          </a:p>
        </p:txBody>
      </p:sp>
      <p:sp>
        <p:nvSpPr>
          <p:cNvPr id="3" name="Content Placeholder 2"/>
          <p:cNvSpPr>
            <a:spLocks noGrp="1"/>
          </p:cNvSpPr>
          <p:nvPr>
            <p:ph idx="1"/>
          </p:nvPr>
        </p:nvSpPr>
        <p:spPr>
          <a:xfrm>
            <a:off x="457200" y="1219200"/>
            <a:ext cx="8229600" cy="4525963"/>
          </a:xfrm>
        </p:spPr>
        <p:txBody>
          <a:bodyPr/>
          <a:lstStyle/>
          <a:p>
            <a:r>
              <a:rPr lang="en-US" dirty="0" smtClean="0"/>
              <a:t>Reserve city banks acted </a:t>
            </a:r>
            <a:r>
              <a:rPr lang="en-US" dirty="0"/>
              <a:t>as the </a:t>
            </a:r>
            <a:r>
              <a:rPr lang="en-US" dirty="0" smtClean="0"/>
              <a:t>conduit (-69), transmitting the run of the shadowy non-member bank </a:t>
            </a:r>
            <a:r>
              <a:rPr lang="en-US" dirty="0"/>
              <a:t>to the </a:t>
            </a:r>
            <a:r>
              <a:rPr lang="en-US" dirty="0" smtClean="0"/>
              <a:t>center of the system</a:t>
            </a:r>
          </a:p>
          <a:p>
            <a:pPr lvl="1"/>
            <a:r>
              <a:rPr lang="en-US" dirty="0" smtClean="0"/>
              <a:t>Respond to distress by removing their liquid assets from New York and Chicago Fed member banks</a:t>
            </a:r>
            <a:endParaRPr lang="en-US" dirty="0"/>
          </a:p>
          <a:p>
            <a:r>
              <a:rPr lang="en-US" dirty="0" smtClean="0"/>
              <a:t>Central </a:t>
            </a:r>
            <a:r>
              <a:rPr lang="en-US" dirty="0"/>
              <a:t>reserve city banks have no where to </a:t>
            </a:r>
            <a:r>
              <a:rPr lang="en-US" dirty="0" smtClean="0"/>
              <a:t>turn</a:t>
            </a:r>
          </a:p>
          <a:p>
            <a:r>
              <a:rPr lang="en-US" dirty="0" smtClean="0"/>
              <a:t>Should have been able to go to the Fed if it had acted as a LOLR</a:t>
            </a:r>
          </a:p>
          <a:p>
            <a:r>
              <a:rPr lang="en-US" dirty="0" smtClean="0"/>
              <a:t>Instead, they rebalance assets in response</a:t>
            </a:r>
          </a:p>
          <a:p>
            <a:endParaRPr lang="en-US" dirty="0"/>
          </a:p>
          <a:p>
            <a:endParaRPr lang="en-US" dirty="0"/>
          </a:p>
        </p:txBody>
      </p:sp>
    </p:spTree>
    <p:extLst>
      <p:ext uri="{BB962C8B-B14F-4D97-AF65-F5344CB8AC3E}">
        <p14:creationId xmlns:p14="http://schemas.microsoft.com/office/powerpoint/2010/main" val="15208043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decline in lending working across the network</a:t>
            </a:r>
            <a:endParaRPr lang="en-US" dirty="0"/>
          </a:p>
        </p:txBody>
      </p:sp>
      <p:sp>
        <p:nvSpPr>
          <p:cNvPr id="3" name="Content Placeholder 2"/>
          <p:cNvSpPr>
            <a:spLocks noGrp="1"/>
          </p:cNvSpPr>
          <p:nvPr>
            <p:ph idx="1"/>
          </p:nvPr>
        </p:nvSpPr>
        <p:spPr/>
        <p:txBody>
          <a:bodyPr/>
          <a:lstStyle/>
          <a:p>
            <a:r>
              <a:rPr lang="en-US" dirty="0" smtClean="0"/>
              <a:t>When shadowy bank suspended, it induced a $75,000 reduction in lending</a:t>
            </a:r>
          </a:p>
          <a:p>
            <a:pPr lvl="1"/>
            <a:r>
              <a:rPr lang="en-US" dirty="0" smtClean="0"/>
              <a:t>Roughly 10% of the contraction in lending from reserve </a:t>
            </a:r>
            <a:r>
              <a:rPr lang="en-US" dirty="0"/>
              <a:t>cities and </a:t>
            </a:r>
            <a:r>
              <a:rPr lang="en-US" dirty="0" smtClean="0"/>
              <a:t>90% in </a:t>
            </a:r>
            <a:r>
              <a:rPr lang="en-US" dirty="0"/>
              <a:t>central reserve cities. </a:t>
            </a:r>
          </a:p>
        </p:txBody>
      </p:sp>
    </p:spTree>
    <p:extLst>
      <p:ext uri="{BB962C8B-B14F-4D97-AF65-F5344CB8AC3E}">
        <p14:creationId xmlns:p14="http://schemas.microsoft.com/office/powerpoint/2010/main" val="376305007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p:txBody>
          <a:bodyPr/>
          <a:lstStyle/>
          <a:p>
            <a:r>
              <a:rPr lang="en-US" dirty="0" smtClean="0"/>
              <a:t>How big was the macroeconomic effect of reduction in lending?</a:t>
            </a:r>
          </a:p>
        </p:txBody>
      </p:sp>
      <p:sp>
        <p:nvSpPr>
          <p:cNvPr id="39938" name="Rectangle 3"/>
          <p:cNvSpPr>
            <a:spLocks noGrp="1"/>
          </p:cNvSpPr>
          <p:nvPr>
            <p:ph type="body" idx="1"/>
          </p:nvPr>
        </p:nvSpPr>
        <p:spPr>
          <a:xfrm>
            <a:off x="457200" y="1600200"/>
            <a:ext cx="8458200" cy="4876800"/>
          </a:xfrm>
        </p:spPr>
        <p:txBody>
          <a:bodyPr/>
          <a:lstStyle/>
          <a:p>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a:t>Friedman and </a:t>
            </a:r>
            <a:r>
              <a:rPr lang="en-US" dirty="0" smtClean="0"/>
              <a:t>Schwartz’s (1953) </a:t>
            </a:r>
            <a:r>
              <a:rPr lang="en-US" dirty="0"/>
              <a:t>channel</a:t>
            </a:r>
            <a:br>
              <a:rPr lang="en-US" dirty="0"/>
            </a:br>
            <a:endParaRPr lang="en-US" dirty="0"/>
          </a:p>
        </p:txBody>
      </p:sp>
      <p:sp>
        <p:nvSpPr>
          <p:cNvPr id="3" name="Content Placeholder 2"/>
          <p:cNvSpPr>
            <a:spLocks noGrp="1"/>
          </p:cNvSpPr>
          <p:nvPr>
            <p:ph idx="1"/>
          </p:nvPr>
        </p:nvSpPr>
        <p:spPr>
          <a:xfrm>
            <a:off x="457200" y="1600200"/>
            <a:ext cx="8382000" cy="4876800"/>
          </a:xfrm>
        </p:spPr>
        <p:txBody>
          <a:bodyPr/>
          <a:lstStyle/>
          <a:p>
            <a:pPr eaLnBrk="1" hangingPunct="1"/>
            <a:r>
              <a:rPr lang="en-US" dirty="0" smtClean="0"/>
              <a:t>Emphasized </a:t>
            </a:r>
            <a:r>
              <a:rPr lang="en-US" dirty="0"/>
              <a:t>banking panics led </a:t>
            </a:r>
            <a:r>
              <a:rPr lang="en-US" dirty="0" smtClean="0"/>
              <a:t>to a “contagion of fear” and withdrawals of panicked depositors</a:t>
            </a:r>
          </a:p>
          <a:p>
            <a:pPr eaLnBrk="1" hangingPunct="1"/>
            <a:r>
              <a:rPr lang="en-US" i="1" dirty="0" smtClean="0"/>
              <a:t>Bank runs</a:t>
            </a:r>
            <a:r>
              <a:rPr lang="en-US" dirty="0" smtClean="0"/>
              <a:t> reduced the currency-deposit ratio and monetary aggregates. This monetary </a:t>
            </a:r>
            <a:r>
              <a:rPr lang="en-US" dirty="0"/>
              <a:t>deflation </a:t>
            </a:r>
            <a:r>
              <a:rPr lang="en-US" dirty="0" smtClean="0"/>
              <a:t>led to economic contraction</a:t>
            </a:r>
            <a:endParaRPr lang="en-US" dirty="0"/>
          </a:p>
          <a:p>
            <a:pPr eaLnBrk="1" hangingPunct="1"/>
            <a:r>
              <a:rPr lang="en-US" dirty="0" smtClean="0"/>
              <a:t>Federal </a:t>
            </a:r>
            <a:r>
              <a:rPr lang="en-US" dirty="0"/>
              <a:t>Reserve </a:t>
            </a:r>
            <a:r>
              <a:rPr lang="en-US" dirty="0" smtClean="0"/>
              <a:t>inaction prolonged the U.S. depression </a:t>
            </a:r>
            <a:endParaRPr lang="en-US" dirty="0"/>
          </a:p>
          <a:p>
            <a:endParaRPr lang="en-US" dirty="0"/>
          </a:p>
        </p:txBody>
      </p:sp>
    </p:spTree>
    <p:extLst>
      <p:ext uri="{BB962C8B-B14F-4D97-AF65-F5344CB8AC3E}">
        <p14:creationId xmlns:p14="http://schemas.microsoft.com/office/powerpoint/2010/main" val="3537369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38200" y="0"/>
            <a:ext cx="7924800" cy="6858000"/>
          </a:xfrm>
          <a:prstGeom prst="rect">
            <a:avLst/>
          </a:prstGeom>
        </p:spPr>
      </p:pic>
    </p:spTree>
    <p:extLst>
      <p:ext uri="{BB962C8B-B14F-4D97-AF65-F5344CB8AC3E}">
        <p14:creationId xmlns:p14="http://schemas.microsoft.com/office/powerpoint/2010/main" val="234519418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p:cNvSpPr>
          <p:nvPr>
            <p:ph type="title"/>
          </p:nvPr>
        </p:nvSpPr>
        <p:spPr>
          <a:xfrm>
            <a:off x="457200" y="0"/>
            <a:ext cx="8229600" cy="1143000"/>
          </a:xfrm>
        </p:spPr>
        <p:txBody>
          <a:bodyPr/>
          <a:lstStyle/>
          <a:p>
            <a:r>
              <a:rPr lang="en-US" dirty="0" smtClean="0"/>
              <a:t>How big was the macroeconomic effect of the interbank amplifier?</a:t>
            </a:r>
          </a:p>
        </p:txBody>
      </p:sp>
      <p:sp>
        <p:nvSpPr>
          <p:cNvPr id="39938" name="Rectangle 3"/>
          <p:cNvSpPr>
            <a:spLocks noGrp="1"/>
          </p:cNvSpPr>
          <p:nvPr>
            <p:ph type="body" idx="1"/>
          </p:nvPr>
        </p:nvSpPr>
        <p:spPr>
          <a:xfrm>
            <a:off x="457200" y="1295400"/>
            <a:ext cx="8458200" cy="4876800"/>
          </a:xfrm>
        </p:spPr>
        <p:txBody>
          <a:bodyPr/>
          <a:lstStyle/>
          <a:p>
            <a:r>
              <a:rPr lang="en-US" dirty="0" smtClean="0"/>
              <a:t>$311 million reduction in loans &amp; investments (loans &amp; all bonds)</a:t>
            </a:r>
          </a:p>
          <a:p>
            <a:pPr lvl="1"/>
            <a:r>
              <a:rPr lang="en-US" dirty="0" smtClean="0"/>
              <a:t>In comparison to the “contagion of fear” F&amp;S:  $1.05 billion</a:t>
            </a:r>
          </a:p>
          <a:p>
            <a:pPr lvl="1"/>
            <a:r>
              <a:rPr lang="en-US" dirty="0" smtClean="0"/>
              <a:t>In comparison to all banks entering liquidation: $3.59 billion </a:t>
            </a:r>
            <a:endParaRPr lang="en-US" dirty="0" smtClean="0"/>
          </a:p>
          <a:p>
            <a:r>
              <a:rPr lang="en-US" dirty="0" smtClean="0"/>
              <a:t>May be an underestimate since there are large flows of interbank deposits within certain call reports, e.g. Sep 1931</a:t>
            </a:r>
            <a:endParaRPr lang="en-US" dirty="0" smtClean="0"/>
          </a:p>
          <a:p>
            <a:r>
              <a:rPr lang="en-US" dirty="0" smtClean="0"/>
              <a:t>Too big not to be discussed, especially when we still exclude panic of 1933!</a:t>
            </a:r>
          </a:p>
        </p:txBody>
      </p:sp>
    </p:spTree>
    <p:extLst>
      <p:ext uri="{BB962C8B-B14F-4D97-AF65-F5344CB8AC3E}">
        <p14:creationId xmlns:p14="http://schemas.microsoft.com/office/powerpoint/2010/main" val="356211713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New York, 1933</a:t>
            </a:r>
            <a:endParaRPr lang="en-US" dirty="0"/>
          </a:p>
        </p:txBody>
      </p:sp>
      <p:sp>
        <p:nvSpPr>
          <p:cNvPr id="3" name="Content Placeholder 2"/>
          <p:cNvSpPr>
            <a:spLocks noGrp="1"/>
          </p:cNvSpPr>
          <p:nvPr>
            <p:ph idx="1"/>
          </p:nvPr>
        </p:nvSpPr>
        <p:spPr>
          <a:xfrm>
            <a:off x="381000" y="1600200"/>
            <a:ext cx="8229600" cy="4525963"/>
          </a:xfrm>
        </p:spPr>
        <p:txBody>
          <a:bodyPr/>
          <a:lstStyle/>
          <a:p>
            <a:r>
              <a:rPr lang="en-US" dirty="0" smtClean="0">
                <a:sym typeface="Wingdings"/>
              </a:rPr>
              <a:t>Jan 4 to Mar 1, 1933</a:t>
            </a:r>
          </a:p>
          <a:p>
            <a:pPr lvl="1"/>
            <a:r>
              <a:rPr lang="en-US" dirty="0" smtClean="0">
                <a:sym typeface="Wingdings"/>
              </a:rPr>
              <a:t>Interbank deposits fell precipitously </a:t>
            </a:r>
          </a:p>
          <a:p>
            <a:pPr lvl="1"/>
            <a:r>
              <a:rPr lang="en-US" dirty="0" smtClean="0">
                <a:sym typeface="Wingdings"/>
              </a:rPr>
              <a:t>Regular deposits declined slightly</a:t>
            </a:r>
          </a:p>
          <a:p>
            <a:pPr lvl="1"/>
            <a:r>
              <a:rPr lang="en-US" dirty="0" smtClean="0"/>
              <a:t>Business lending fell $410 million</a:t>
            </a:r>
          </a:p>
          <a:p>
            <a:pPr lvl="1"/>
            <a:r>
              <a:rPr lang="en-US" dirty="0" smtClean="0"/>
              <a:t>Government bonds declined $164 </a:t>
            </a:r>
            <a:r>
              <a:rPr lang="en-US" dirty="0" smtClean="0"/>
              <a:t>million</a:t>
            </a:r>
          </a:p>
          <a:p>
            <a:pPr lvl="1"/>
            <a:r>
              <a:rPr lang="en-US" dirty="0" smtClean="0"/>
              <a:t>(Episode is missed in call report data)</a:t>
            </a:r>
            <a:endParaRPr lang="en-US" dirty="0" smtClean="0"/>
          </a:p>
          <a:p>
            <a:r>
              <a:rPr lang="en-US" dirty="0" smtClean="0"/>
              <a:t>March </a:t>
            </a:r>
            <a:r>
              <a:rPr lang="en-US" dirty="0"/>
              <a:t>1-8</a:t>
            </a:r>
          </a:p>
          <a:p>
            <a:pPr lvl="1"/>
            <a:r>
              <a:rPr lang="en-US" dirty="0"/>
              <a:t>Sold $152 million in government </a:t>
            </a:r>
            <a:r>
              <a:rPr lang="en-US" dirty="0" smtClean="0"/>
              <a:t>securities</a:t>
            </a:r>
          </a:p>
          <a:p>
            <a:pPr lvl="1"/>
            <a:r>
              <a:rPr lang="en-US" dirty="0" smtClean="0"/>
              <a:t>Borrowed </a:t>
            </a:r>
            <a:r>
              <a:rPr lang="en-US" dirty="0"/>
              <a:t>$449 million from NY Fed</a:t>
            </a:r>
          </a:p>
          <a:p>
            <a:endParaRPr lang="en-US" dirty="0"/>
          </a:p>
          <a:p>
            <a:endParaRPr lang="en-US" dirty="0" smtClean="0"/>
          </a:p>
          <a:p>
            <a:endParaRPr lang="en-US" dirty="0"/>
          </a:p>
        </p:txBody>
      </p:sp>
    </p:spTree>
    <p:extLst>
      <p:ext uri="{BB962C8B-B14F-4D97-AF65-F5344CB8AC3E}">
        <p14:creationId xmlns:p14="http://schemas.microsoft.com/office/powerpoint/2010/main" val="54235030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5001928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ChangeAspect="1"/>
          </p:cNvGraphicFramePr>
          <p:nvPr>
            <p:extLst>
              <p:ext uri="{D42A27DB-BD31-4B8C-83A1-F6EECF244321}">
                <p14:modId xmlns:p14="http://schemas.microsoft.com/office/powerpoint/2010/main" val="279811292"/>
              </p:ext>
            </p:extLst>
          </p:nvPr>
        </p:nvGraphicFramePr>
        <p:xfrm>
          <a:off x="0" y="228600"/>
          <a:ext cx="8853299" cy="6362700"/>
        </p:xfrm>
        <a:graphic>
          <a:graphicData uri="http://schemas.openxmlformats.org/presentationml/2006/ole">
            <mc:AlternateContent xmlns:mc="http://schemas.openxmlformats.org/markup-compatibility/2006">
              <mc:Choice xmlns:v="urn:schemas-microsoft-com:vml" Requires="v">
                <p:oleObj spid="_x0000_s9228" name="Document" r:id="rId5" imgW="5778500" imgH="4152900" progId="Word.Document.12">
                  <p:embed/>
                </p:oleObj>
              </mc:Choice>
              <mc:Fallback>
                <p:oleObj name="Document" r:id="rId5" imgW="5778500" imgH="4152900" progId="Word.Document.12">
                  <p:embed/>
                  <p:pic>
                    <p:nvPicPr>
                      <p:cNvPr id="0" name=""/>
                      <p:cNvPicPr/>
                      <p:nvPr/>
                    </p:nvPicPr>
                    <p:blipFill>
                      <a:blip r:embed="rId6"/>
                      <a:stretch>
                        <a:fillRect/>
                      </a:stretch>
                    </p:blipFill>
                    <p:spPr>
                      <a:xfrm>
                        <a:off x="0" y="228600"/>
                        <a:ext cx="8853299" cy="6362700"/>
                      </a:xfrm>
                      <a:prstGeom prst="rect">
                        <a:avLst/>
                      </a:prstGeom>
                    </p:spPr>
                  </p:pic>
                </p:oleObj>
              </mc:Fallback>
            </mc:AlternateContent>
          </a:graphicData>
        </a:graphic>
      </p:graphicFrame>
    </p:spTree>
    <p:extLst>
      <p:ext uri="{BB962C8B-B14F-4D97-AF65-F5344CB8AC3E}">
        <p14:creationId xmlns:p14="http://schemas.microsoft.com/office/powerpoint/2010/main" val="3413214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613704679"/>
              </p:ext>
            </p:extLst>
          </p:nvPr>
        </p:nvGraphicFramePr>
        <p:xfrm>
          <a:off x="175640" y="152400"/>
          <a:ext cx="8727060" cy="6540500"/>
        </p:xfrm>
        <a:graphic>
          <a:graphicData uri="http://schemas.openxmlformats.org/presentationml/2006/ole">
            <mc:AlternateContent xmlns:mc="http://schemas.openxmlformats.org/markup-compatibility/2006">
              <mc:Choice xmlns:v="urn:schemas-microsoft-com:vml" Requires="v">
                <p:oleObj spid="_x0000_s8204" name="Document" r:id="rId5" imgW="5778500" imgH="4330700" progId="Word.Document.12">
                  <p:embed/>
                </p:oleObj>
              </mc:Choice>
              <mc:Fallback>
                <p:oleObj name="Document" r:id="rId5" imgW="5778500" imgH="4330700" progId="Word.Document.12">
                  <p:embed/>
                  <p:pic>
                    <p:nvPicPr>
                      <p:cNvPr id="0" name=""/>
                      <p:cNvPicPr/>
                      <p:nvPr/>
                    </p:nvPicPr>
                    <p:blipFill>
                      <a:blip r:embed="rId6"/>
                      <a:stretch>
                        <a:fillRect/>
                      </a:stretch>
                    </p:blipFill>
                    <p:spPr>
                      <a:xfrm>
                        <a:off x="175640" y="152400"/>
                        <a:ext cx="8727060" cy="6540500"/>
                      </a:xfrm>
                      <a:prstGeom prst="rect">
                        <a:avLst/>
                      </a:prstGeom>
                    </p:spPr>
                  </p:pic>
                </p:oleObj>
              </mc:Fallback>
            </mc:AlternateContent>
          </a:graphicData>
        </a:graphic>
      </p:graphicFrame>
    </p:spTree>
    <p:extLst>
      <p:ext uri="{BB962C8B-B14F-4D97-AF65-F5344CB8AC3E}">
        <p14:creationId xmlns:p14="http://schemas.microsoft.com/office/powerpoint/2010/main" val="3961382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p:cNvPicPr>
            <a:picLocks noChangeAspect="1"/>
          </p:cNvPicPr>
          <p:nvPr/>
        </p:nvPicPr>
        <p:blipFill>
          <a:blip r:embed="rId2"/>
          <a:srcRect/>
          <a:stretch>
            <a:fillRect/>
          </a:stretch>
        </p:blipFill>
        <p:spPr bwMode="auto">
          <a:xfrm>
            <a:off x="136525" y="228600"/>
            <a:ext cx="8813800" cy="64008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Picture 1"/>
          <p:cNvPicPr>
            <a:picLocks noChangeAspect="1"/>
          </p:cNvPicPr>
          <p:nvPr/>
        </p:nvPicPr>
        <p:blipFill>
          <a:blip r:embed="rId2"/>
          <a:srcRect/>
          <a:stretch>
            <a:fillRect/>
          </a:stretch>
        </p:blipFill>
        <p:spPr bwMode="auto">
          <a:xfrm>
            <a:off x="136525" y="228600"/>
            <a:ext cx="8810625" cy="640080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p:cNvPicPr>
            <a:picLocks noChangeAspect="1"/>
          </p:cNvPicPr>
          <p:nvPr/>
        </p:nvPicPr>
        <p:blipFill>
          <a:blip r:embed="rId2"/>
          <a:srcRect/>
          <a:stretch>
            <a:fillRect/>
          </a:stretch>
        </p:blipFill>
        <p:spPr bwMode="auto">
          <a:xfrm>
            <a:off x="136525" y="228600"/>
            <a:ext cx="8810625" cy="64008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p:cNvPicPr>
          <p:nvPr/>
        </p:nvPicPr>
        <p:blipFill>
          <a:blip r:embed="rId2"/>
          <a:srcRect/>
          <a:stretch>
            <a:fillRect/>
          </a:stretch>
        </p:blipFill>
        <p:spPr bwMode="auto">
          <a:xfrm>
            <a:off x="136525" y="228600"/>
            <a:ext cx="8813800" cy="640080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Bank Lending Channel</a:t>
            </a:r>
            <a:endParaRPr lang="en-US" dirty="0"/>
          </a:p>
        </p:txBody>
      </p:sp>
      <p:sp>
        <p:nvSpPr>
          <p:cNvPr id="3" name="Content Placeholder 2"/>
          <p:cNvSpPr>
            <a:spLocks noGrp="1"/>
          </p:cNvSpPr>
          <p:nvPr>
            <p:ph idx="1"/>
          </p:nvPr>
        </p:nvSpPr>
        <p:spPr/>
        <p:txBody>
          <a:bodyPr/>
          <a:lstStyle/>
          <a:p>
            <a:pPr eaLnBrk="1" hangingPunct="1"/>
            <a:r>
              <a:rPr lang="en-US" dirty="0" smtClean="0"/>
              <a:t>Bernanke (1983) further suggested failures of banks led to loss of credit information</a:t>
            </a:r>
          </a:p>
          <a:p>
            <a:pPr eaLnBrk="1" hangingPunct="1"/>
            <a:r>
              <a:rPr lang="en-US" dirty="0" smtClean="0"/>
              <a:t>Bank </a:t>
            </a:r>
            <a:r>
              <a:rPr lang="en-US" i="1" dirty="0" smtClean="0"/>
              <a:t>failures</a:t>
            </a:r>
            <a:r>
              <a:rPr lang="en-US" dirty="0" smtClean="0"/>
              <a:t> raise cost of credit</a:t>
            </a:r>
          </a:p>
          <a:p>
            <a:pPr eaLnBrk="1" hangingPunct="1"/>
            <a:r>
              <a:rPr lang="en-US" dirty="0" smtClean="0"/>
              <a:t>Lending contracts and output falls </a:t>
            </a:r>
            <a:endParaRPr lang="en-US" dirty="0"/>
          </a:p>
          <a:p>
            <a:endParaRPr lang="en-US" dirty="0"/>
          </a:p>
        </p:txBody>
      </p:sp>
    </p:spTree>
    <p:extLst>
      <p:ext uri="{BB962C8B-B14F-4D97-AF65-F5344CB8AC3E}">
        <p14:creationId xmlns:p14="http://schemas.microsoft.com/office/powerpoint/2010/main" val="11616762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p:cNvPicPr>
          <p:nvPr/>
        </p:nvPicPr>
        <p:blipFill>
          <a:blip r:embed="rId2"/>
          <a:srcRect/>
          <a:stretch>
            <a:fillRect/>
          </a:stretch>
        </p:blipFill>
        <p:spPr bwMode="auto">
          <a:xfrm>
            <a:off x="136525" y="228600"/>
            <a:ext cx="8813800" cy="64008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1"/>
          <p:cNvPicPr>
            <a:picLocks noChangeAspect="1"/>
          </p:cNvPicPr>
          <p:nvPr/>
        </p:nvPicPr>
        <p:blipFill>
          <a:blip r:embed="rId2"/>
          <a:srcRect/>
          <a:stretch>
            <a:fillRect/>
          </a:stretch>
        </p:blipFill>
        <p:spPr bwMode="auto">
          <a:xfrm>
            <a:off x="136525" y="228600"/>
            <a:ext cx="8810625" cy="64008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1"/>
          <p:cNvPicPr>
            <a:picLocks noChangeAspect="1"/>
          </p:cNvPicPr>
          <p:nvPr/>
        </p:nvPicPr>
        <p:blipFill>
          <a:blip r:embed="rId2"/>
          <a:srcRect/>
          <a:stretch>
            <a:fillRect/>
          </a:stretch>
        </p:blipFill>
        <p:spPr bwMode="auto">
          <a:xfrm>
            <a:off x="136525" y="228600"/>
            <a:ext cx="8813800" cy="64008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1"/>
          <p:cNvPicPr>
            <a:picLocks noChangeAspect="1"/>
          </p:cNvPicPr>
          <p:nvPr/>
        </p:nvPicPr>
        <p:blipFill>
          <a:blip r:embed="rId2"/>
          <a:srcRect/>
          <a:stretch>
            <a:fillRect/>
          </a:stretch>
        </p:blipFill>
        <p:spPr bwMode="auto">
          <a:xfrm>
            <a:off x="136525" y="228600"/>
            <a:ext cx="8810625" cy="64008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1"/>
          <p:cNvPicPr>
            <a:picLocks noChangeAspect="1"/>
          </p:cNvPicPr>
          <p:nvPr/>
        </p:nvPicPr>
        <p:blipFill>
          <a:blip r:embed="rId2"/>
          <a:srcRect/>
          <a:stretch>
            <a:fillRect/>
          </a:stretch>
        </p:blipFill>
        <p:spPr bwMode="auto">
          <a:xfrm>
            <a:off x="136525" y="228600"/>
            <a:ext cx="8810625" cy="6400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idx="4294967295"/>
          </p:nvPr>
        </p:nvSpPr>
        <p:spPr/>
        <p:txBody>
          <a:bodyPr/>
          <a:lstStyle/>
          <a:p>
            <a:pPr eaLnBrk="1" hangingPunct="1"/>
            <a:r>
              <a:rPr lang="en-US" smtClean="0"/>
              <a:t>Focus</a:t>
            </a:r>
          </a:p>
        </p:txBody>
      </p:sp>
      <p:sp>
        <p:nvSpPr>
          <p:cNvPr id="3" name="Content Placeholder 2"/>
          <p:cNvSpPr>
            <a:spLocks noGrp="1"/>
          </p:cNvSpPr>
          <p:nvPr>
            <p:ph idx="4294967295"/>
          </p:nvPr>
        </p:nvSpPr>
        <p:spPr/>
        <p:txBody>
          <a:bodyPr rtlCol="0">
            <a:normAutofit lnSpcReduction="10000"/>
          </a:bodyPr>
          <a:lstStyle/>
          <a:p>
            <a:pPr eaLnBrk="1" fontAlgn="auto" hangingPunct="1">
              <a:spcAft>
                <a:spcPts val="0"/>
              </a:spcAft>
              <a:buFont typeface="Arial" pitchFamily="34" charset="0"/>
              <a:buChar char="•"/>
              <a:defRPr/>
            </a:pPr>
            <a:r>
              <a:rPr lang="en-US" dirty="0"/>
              <a:t>D</a:t>
            </a:r>
            <a:r>
              <a:rPr lang="en-US" dirty="0" smtClean="0"/>
              <a:t>id interbank deposit flows contribute to the collapse of commercial banking during the Great Contraction from 1929 through 1933?</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Focus on </a:t>
            </a:r>
          </a:p>
          <a:p>
            <a:pPr lvl="1" eaLnBrk="1" fontAlgn="auto" hangingPunct="1">
              <a:spcAft>
                <a:spcPts val="0"/>
              </a:spcAft>
              <a:buFont typeface="Arial" pitchFamily="34" charset="0"/>
              <a:buChar char="–"/>
              <a:defRPr/>
            </a:pPr>
            <a:r>
              <a:rPr lang="en-US" dirty="0" smtClean="0"/>
              <a:t>Reserve pyramid</a:t>
            </a:r>
          </a:p>
          <a:p>
            <a:pPr lvl="1" eaLnBrk="1" fontAlgn="auto" hangingPunct="1">
              <a:spcAft>
                <a:spcPts val="0"/>
              </a:spcAft>
              <a:buFont typeface="Arial" pitchFamily="34" charset="0"/>
              <a:buChar char="–"/>
              <a:defRPr/>
            </a:pPr>
            <a:r>
              <a:rPr lang="en-US" dirty="0" smtClean="0"/>
              <a:t>Central reserve cities, New York and Chicago</a:t>
            </a:r>
          </a:p>
          <a:p>
            <a:pPr lvl="1" eaLnBrk="1" fontAlgn="auto" hangingPunct="1">
              <a:spcAft>
                <a:spcPts val="0"/>
              </a:spcAft>
              <a:buFont typeface="Arial" pitchFamily="34" charset="0"/>
              <a:buChar char="–"/>
              <a:defRPr/>
            </a:pPr>
            <a:r>
              <a:rPr lang="en-US" dirty="0" smtClean="0"/>
              <a:t>How financial crises on the periphery affected the operation and stability of the financial core.</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idx="4294967295"/>
          </p:nvPr>
        </p:nvSpPr>
        <p:spPr/>
        <p:txBody>
          <a:bodyPr/>
          <a:lstStyle/>
          <a:p>
            <a:pPr eaLnBrk="1" hangingPunct="1"/>
            <a:r>
              <a:rPr lang="en-US" smtClean="0"/>
              <a:t>Literature Review</a:t>
            </a:r>
          </a:p>
        </p:txBody>
      </p:sp>
      <p:sp>
        <p:nvSpPr>
          <p:cNvPr id="3" name="Content Placeholder 2"/>
          <p:cNvSpPr>
            <a:spLocks noGrp="1"/>
          </p:cNvSpPr>
          <p:nvPr>
            <p:ph idx="4294967295"/>
          </p:nvPr>
        </p:nvSpPr>
        <p:spPr>
          <a:xfrm>
            <a:off x="152400" y="1600200"/>
            <a:ext cx="8991600" cy="5105400"/>
          </a:xfrm>
        </p:spPr>
        <p:txBody>
          <a:bodyPr rtlCol="0">
            <a:normAutofit/>
          </a:bodyPr>
          <a:lstStyle/>
          <a:p>
            <a:pPr eaLnBrk="1" fontAlgn="auto" hangingPunct="1">
              <a:spcAft>
                <a:spcPts val="0"/>
              </a:spcAft>
              <a:buFont typeface="Arial" pitchFamily="34" charset="0"/>
              <a:buChar char="•"/>
              <a:defRPr/>
            </a:pPr>
            <a:r>
              <a:rPr lang="en-US" sz="2400" dirty="0" smtClean="0"/>
              <a:t>Before Federal Reserve estimated in 1913, reserve pyramid linked periphery and core</a:t>
            </a:r>
          </a:p>
          <a:p>
            <a:pPr lvl="1" eaLnBrk="1" fontAlgn="auto" hangingPunct="1">
              <a:spcAft>
                <a:spcPts val="0"/>
              </a:spcAft>
              <a:buFont typeface="Arial" pitchFamily="34" charset="0"/>
              <a:buChar char="–"/>
              <a:defRPr/>
            </a:pPr>
            <a:r>
              <a:rPr lang="en-US" sz="2400" dirty="0"/>
              <a:t>James 1978, Meyers 1931, Sprague </a:t>
            </a:r>
            <a:r>
              <a:rPr lang="en-US" sz="2400" dirty="0" smtClean="0"/>
              <a:t>1910, </a:t>
            </a:r>
            <a:r>
              <a:rPr lang="en-US" sz="2400" dirty="0" err="1" smtClean="0"/>
              <a:t>Bordo</a:t>
            </a:r>
            <a:r>
              <a:rPr lang="en-US" sz="2400" dirty="0" smtClean="0"/>
              <a:t> and Wheelock 2011, </a:t>
            </a:r>
            <a:r>
              <a:rPr lang="en-US" sz="2400" dirty="0" err="1" smtClean="0"/>
              <a:t>Beckart</a:t>
            </a:r>
            <a:r>
              <a:rPr lang="en-US" sz="2400" dirty="0" smtClean="0"/>
              <a:t> 1922</a:t>
            </a:r>
          </a:p>
          <a:p>
            <a:pPr marL="457200" lvl="1" indent="0" eaLnBrk="1" fontAlgn="auto" hangingPunct="1">
              <a:spcAft>
                <a:spcPts val="0"/>
              </a:spcAft>
              <a:buFont typeface="Arial" pitchFamily="34" charset="0"/>
              <a:buNone/>
              <a:defRPr/>
            </a:pPr>
            <a:endParaRPr lang="en-US" sz="1200" dirty="0" smtClean="0"/>
          </a:p>
          <a:p>
            <a:pPr eaLnBrk="1" fontAlgn="auto" hangingPunct="1">
              <a:spcAft>
                <a:spcPts val="0"/>
              </a:spcAft>
              <a:buFont typeface="Arial" pitchFamily="34" charset="0"/>
              <a:buChar char="•"/>
              <a:defRPr/>
            </a:pPr>
            <a:r>
              <a:rPr lang="en-US" sz="2400" dirty="0" smtClean="0"/>
              <a:t>During Great Contraction, interbank deposits had little influence on national events. Excluded from analysis.</a:t>
            </a:r>
          </a:p>
          <a:p>
            <a:pPr lvl="1" eaLnBrk="1" fontAlgn="auto" hangingPunct="1">
              <a:spcAft>
                <a:spcPts val="0"/>
              </a:spcAft>
              <a:buFont typeface="Arial" pitchFamily="34" charset="0"/>
              <a:buChar char="–"/>
              <a:defRPr/>
            </a:pPr>
            <a:r>
              <a:rPr lang="en-US" sz="2400" dirty="0" smtClean="0"/>
              <a:t>Friedman and Schwartz 1963</a:t>
            </a:r>
          </a:p>
          <a:p>
            <a:pPr eaLnBrk="1" fontAlgn="auto" hangingPunct="1">
              <a:spcAft>
                <a:spcPts val="0"/>
              </a:spcAft>
              <a:buFont typeface="Arial" pitchFamily="34" charset="0"/>
              <a:buChar char="•"/>
              <a:defRPr/>
            </a:pPr>
            <a:endParaRPr lang="en-US" sz="1200" dirty="0"/>
          </a:p>
          <a:p>
            <a:pPr eaLnBrk="1" fontAlgn="auto" hangingPunct="1">
              <a:spcAft>
                <a:spcPts val="0"/>
              </a:spcAft>
              <a:buFont typeface="Arial" pitchFamily="34" charset="0"/>
              <a:buChar char="•"/>
              <a:defRPr/>
            </a:pPr>
            <a:r>
              <a:rPr lang="en-US" sz="2400" dirty="0" smtClean="0"/>
              <a:t>Regional panics and policies significantly influenced course of contraction</a:t>
            </a:r>
          </a:p>
          <a:p>
            <a:pPr lvl="1" eaLnBrk="1" fontAlgn="auto" hangingPunct="1">
              <a:spcAft>
                <a:spcPts val="0"/>
              </a:spcAft>
              <a:buFont typeface="Arial" pitchFamily="34" charset="0"/>
              <a:buChar char="–"/>
              <a:defRPr/>
            </a:pPr>
            <a:r>
              <a:rPr lang="en-US" sz="2000" dirty="0" err="1" smtClean="0"/>
              <a:t>Elmus</a:t>
            </a:r>
            <a:r>
              <a:rPr lang="en-US" sz="2000" dirty="0" smtClean="0"/>
              <a:t> Wicker 1996. Richardson and </a:t>
            </a:r>
            <a:r>
              <a:rPr lang="en-US" sz="2000" dirty="0" err="1" smtClean="0"/>
              <a:t>Troost</a:t>
            </a:r>
            <a:r>
              <a:rPr lang="en-US" sz="2000" dirty="0" smtClean="0"/>
              <a:t> 2009. Carlson, Mitchener, and Richardson 2011. </a:t>
            </a:r>
            <a:r>
              <a:rPr lang="en-US" sz="2000" dirty="0" err="1" smtClean="0"/>
              <a:t>Calomiris</a:t>
            </a:r>
            <a:r>
              <a:rPr lang="en-US" sz="2000" dirty="0" smtClean="0"/>
              <a:t> and Mason 1997. Meltzer 2003. Wheelock 1991.</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idx="4294967295"/>
          </p:nvPr>
        </p:nvSpPr>
        <p:spPr/>
        <p:txBody>
          <a:bodyPr/>
          <a:lstStyle/>
          <a:p>
            <a:pPr eaLnBrk="1" hangingPunct="1"/>
            <a:r>
              <a:rPr lang="en-US" smtClean="0"/>
              <a:t>After Fed</a:t>
            </a:r>
          </a:p>
        </p:txBody>
      </p:sp>
      <p:sp>
        <p:nvSpPr>
          <p:cNvPr id="3" name="Content Placeholder 2"/>
          <p:cNvSpPr>
            <a:spLocks noGrp="1"/>
          </p:cNvSpPr>
          <p:nvPr>
            <p:ph idx="4294967295"/>
          </p:nvPr>
        </p:nvSpPr>
        <p:spPr>
          <a:xfrm>
            <a:off x="304800" y="1600200"/>
            <a:ext cx="8686800" cy="4876800"/>
          </a:xfrm>
        </p:spPr>
        <p:txBody>
          <a:bodyPr rtlCol="0">
            <a:normAutofit/>
          </a:bodyPr>
          <a:lstStyle/>
          <a:p>
            <a:pPr eaLnBrk="1" fontAlgn="auto" hangingPunct="1">
              <a:spcAft>
                <a:spcPts val="0"/>
              </a:spcAft>
              <a:buFont typeface="Arial" pitchFamily="34" charset="0"/>
              <a:buChar char="•"/>
              <a:defRPr/>
            </a:pPr>
            <a:r>
              <a:rPr lang="en-US" dirty="0" smtClean="0"/>
              <a:t>Interbank deposits largely </a:t>
            </a:r>
          </a:p>
          <a:p>
            <a:pPr lvl="1" eaLnBrk="1" fontAlgn="auto" hangingPunct="1">
              <a:spcAft>
                <a:spcPts val="0"/>
              </a:spcAft>
              <a:buFont typeface="Arial" pitchFamily="34" charset="0"/>
              <a:buChar char="–"/>
              <a:defRPr/>
            </a:pPr>
            <a:r>
              <a:rPr lang="en-US" dirty="0" smtClean="0"/>
              <a:t>From non-member banks </a:t>
            </a:r>
          </a:p>
          <a:p>
            <a:pPr lvl="1" eaLnBrk="1" fontAlgn="auto" hangingPunct="1">
              <a:spcAft>
                <a:spcPts val="0"/>
              </a:spcAft>
              <a:buFont typeface="Arial" pitchFamily="34" charset="0"/>
              <a:buChar char="–"/>
              <a:defRPr/>
            </a:pPr>
            <a:r>
              <a:rPr lang="en-US" dirty="0" smtClean="0"/>
              <a:t>Into member banks in reserve or central cities</a:t>
            </a:r>
          </a:p>
          <a:p>
            <a:pPr lvl="1" eaLnBrk="1" fontAlgn="auto" hangingPunct="1">
              <a:spcAft>
                <a:spcPts val="0"/>
              </a:spcAft>
              <a:buFont typeface="Arial" pitchFamily="34" charset="0"/>
              <a:buChar char="–"/>
              <a:defRPr/>
            </a:pPr>
            <a:r>
              <a:rPr lang="en-US" dirty="0" smtClean="0"/>
              <a:t>Depositors receive correspondent services</a:t>
            </a:r>
          </a:p>
          <a:p>
            <a:pPr marL="457200" lvl="1" indent="0"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dirty="0" smtClean="0"/>
              <a:t>Member banks </a:t>
            </a:r>
          </a:p>
          <a:p>
            <a:pPr lvl="1" eaLnBrk="1" fontAlgn="auto" hangingPunct="1">
              <a:spcAft>
                <a:spcPts val="0"/>
              </a:spcAft>
              <a:buFont typeface="Arial" pitchFamily="34" charset="0"/>
              <a:buChar char="–"/>
              <a:defRPr/>
            </a:pPr>
            <a:r>
              <a:rPr lang="en-US" dirty="0" smtClean="0"/>
              <a:t>Deposited in Federal Reserve banks and branches</a:t>
            </a:r>
          </a:p>
          <a:p>
            <a:pPr lvl="1" eaLnBrk="1" fontAlgn="auto" hangingPunct="1">
              <a:spcAft>
                <a:spcPts val="0"/>
              </a:spcAft>
              <a:buFont typeface="Arial" pitchFamily="34" charset="0"/>
              <a:buChar char="–"/>
              <a:defRPr/>
            </a:pPr>
            <a:r>
              <a:rPr lang="en-US" dirty="0" smtClean="0"/>
              <a:t>Deposits with Fed became principal reserve</a:t>
            </a:r>
          </a:p>
          <a:p>
            <a:pPr lvl="1" eaLnBrk="1" fontAlgn="auto" hangingPunct="1">
              <a:spcAft>
                <a:spcPts val="0"/>
              </a:spcAft>
              <a:buFont typeface="Arial" pitchFamily="34" charset="0"/>
              <a:buChar char="–"/>
              <a:defRPr/>
            </a:pPr>
            <a:r>
              <a:rPr lang="en-US" dirty="0" smtClean="0"/>
              <a:t>Fed served as members principal correspondent</a:t>
            </a:r>
          </a:p>
          <a:p>
            <a:pPr lvl="1" eaLnBrk="1" fontAlgn="auto" hangingPunct="1">
              <a:spcAft>
                <a:spcPts val="0"/>
              </a:spcAft>
              <a:buFont typeface="Arial" pitchFamily="34" charset="0"/>
              <a:buChar char="–"/>
              <a:defRPr/>
            </a:pPr>
            <a:endParaRPr lang="en-US" dirty="0" smtClean="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idx="4294967295"/>
          </p:nvPr>
        </p:nvSpPr>
        <p:spPr/>
        <p:txBody>
          <a:bodyPr/>
          <a:lstStyle/>
          <a:p>
            <a:pPr eaLnBrk="1" hangingPunct="1"/>
            <a:r>
              <a:rPr lang="en-US" smtClean="0"/>
              <a:t>Empirical Challenge</a:t>
            </a:r>
          </a:p>
        </p:txBody>
      </p:sp>
      <p:sp>
        <p:nvSpPr>
          <p:cNvPr id="56322" name="Content Placeholder 2"/>
          <p:cNvSpPr>
            <a:spLocks noGrp="1"/>
          </p:cNvSpPr>
          <p:nvPr>
            <p:ph idx="4294967295"/>
          </p:nvPr>
        </p:nvSpPr>
        <p:spPr/>
        <p:txBody>
          <a:bodyPr/>
          <a:lstStyle/>
          <a:p>
            <a:pPr eaLnBrk="1" hangingPunct="1"/>
            <a:r>
              <a:rPr lang="en-US" smtClean="0"/>
              <a:t>Task: construct a panel of data across time, regions, and levels of the reserve pyramid</a:t>
            </a:r>
          </a:p>
          <a:p>
            <a:pPr eaLnBrk="1" hangingPunct="1"/>
            <a:endParaRPr lang="en-US" smtClean="0"/>
          </a:p>
          <a:p>
            <a:pPr eaLnBrk="1" hangingPunct="1"/>
            <a:r>
              <a:rPr lang="en-US" smtClean="0"/>
              <a:t>Data imperfect</a:t>
            </a:r>
          </a:p>
          <a:p>
            <a:pPr eaLnBrk="1" hangingPunct="1"/>
            <a:endParaRPr lang="en-US" smtClean="0"/>
          </a:p>
          <a:p>
            <a:pPr eaLnBrk="1" hangingPunct="1"/>
            <a:r>
              <a:rPr lang="en-US" smtClean="0"/>
              <a:t>Data collection difficult and time consuming</a:t>
            </a:r>
          </a:p>
          <a:p>
            <a:pPr eaLnBrk="1" hangingPunct="1"/>
            <a:endParaRPr lang="en-US"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idx="4294967295"/>
          </p:nvPr>
        </p:nvSpPr>
        <p:spPr/>
        <p:txBody>
          <a:bodyPr/>
          <a:lstStyle/>
          <a:p>
            <a:pPr eaLnBrk="1" hangingPunct="1"/>
            <a:r>
              <a:rPr lang="en-US" smtClean="0"/>
              <a:t>Outline</a:t>
            </a:r>
          </a:p>
        </p:txBody>
      </p:sp>
      <p:sp>
        <p:nvSpPr>
          <p:cNvPr id="57346" name="Content Placeholder 2"/>
          <p:cNvSpPr>
            <a:spLocks noGrp="1"/>
          </p:cNvSpPr>
          <p:nvPr>
            <p:ph idx="4294967295"/>
          </p:nvPr>
        </p:nvSpPr>
        <p:spPr/>
        <p:txBody>
          <a:bodyPr/>
          <a:lstStyle/>
          <a:p>
            <a:pPr eaLnBrk="1" hangingPunct="1"/>
            <a:r>
              <a:rPr lang="en-US" smtClean="0"/>
              <a:t>Historical Background</a:t>
            </a:r>
          </a:p>
          <a:p>
            <a:pPr eaLnBrk="1" hangingPunct="1"/>
            <a:r>
              <a:rPr lang="en-US" smtClean="0">
                <a:solidFill>
                  <a:srgbClr val="FFFF00"/>
                </a:solidFill>
              </a:rPr>
              <a:t>Data</a:t>
            </a:r>
          </a:p>
          <a:p>
            <a:pPr eaLnBrk="1" hangingPunct="1"/>
            <a:r>
              <a:rPr lang="en-US" smtClean="0"/>
              <a:t>Methods and Results</a:t>
            </a:r>
          </a:p>
          <a:p>
            <a:pPr eaLnBrk="1" hangingPunct="1"/>
            <a:r>
              <a:rPr lang="en-US" smtClean="0"/>
              <a:t>Interpretation</a:t>
            </a:r>
          </a:p>
          <a:p>
            <a:pPr eaLnBrk="1" hangingPunct="1"/>
            <a:endParaRPr lang="en-US"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Deflation</a:t>
            </a:r>
            <a:endParaRPr lang="en-US" dirty="0"/>
          </a:p>
        </p:txBody>
      </p:sp>
      <p:sp>
        <p:nvSpPr>
          <p:cNvPr id="3" name="Content Placeholder 2"/>
          <p:cNvSpPr>
            <a:spLocks noGrp="1"/>
          </p:cNvSpPr>
          <p:nvPr>
            <p:ph idx="1"/>
          </p:nvPr>
        </p:nvSpPr>
        <p:spPr/>
        <p:txBody>
          <a:bodyPr/>
          <a:lstStyle/>
          <a:p>
            <a:r>
              <a:rPr lang="en-US" dirty="0"/>
              <a:t>Fisher (1932, 1933), </a:t>
            </a:r>
            <a:r>
              <a:rPr lang="en-US" dirty="0" err="1"/>
              <a:t>Minsky</a:t>
            </a:r>
            <a:r>
              <a:rPr lang="en-US" dirty="0"/>
              <a:t> (1982), and </a:t>
            </a:r>
            <a:r>
              <a:rPr lang="en-US" dirty="0" err="1"/>
              <a:t>Kindleberger</a:t>
            </a:r>
            <a:r>
              <a:rPr lang="en-US" dirty="0"/>
              <a:t> (1978) </a:t>
            </a:r>
            <a:r>
              <a:rPr lang="en-US" dirty="0" smtClean="0"/>
              <a:t>suggest bank failures contributed to debt</a:t>
            </a:r>
            <a:r>
              <a:rPr lang="en-US" dirty="0"/>
              <a:t>-</a:t>
            </a:r>
            <a:r>
              <a:rPr lang="en-US" dirty="0" smtClean="0"/>
              <a:t>deflation process and therefore decline in economic activity </a:t>
            </a:r>
          </a:p>
          <a:p>
            <a:endParaRPr lang="en-US" dirty="0"/>
          </a:p>
        </p:txBody>
      </p:sp>
    </p:spTree>
    <p:extLst>
      <p:ext uri="{BB962C8B-B14F-4D97-AF65-F5344CB8AC3E}">
        <p14:creationId xmlns:p14="http://schemas.microsoft.com/office/powerpoint/2010/main" val="7669882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idx="4294967295"/>
          </p:nvPr>
        </p:nvSpPr>
        <p:spPr/>
        <p:txBody>
          <a:bodyPr/>
          <a:lstStyle/>
          <a:p>
            <a:pPr eaLnBrk="1" hangingPunct="1"/>
            <a:r>
              <a:rPr lang="en-US" smtClean="0"/>
              <a:t>Data</a:t>
            </a:r>
          </a:p>
        </p:txBody>
      </p:sp>
      <p:sp>
        <p:nvSpPr>
          <p:cNvPr id="3" name="Content Placeholder 2"/>
          <p:cNvSpPr>
            <a:spLocks noGrp="1"/>
          </p:cNvSpPr>
          <p:nvPr>
            <p:ph idx="4294967295"/>
          </p:nvPr>
        </p:nvSpPr>
        <p:spPr/>
        <p:txBody>
          <a:bodyPr rtlCol="0">
            <a:normAutofit fontScale="85000" lnSpcReduction="20000"/>
          </a:bodyPr>
          <a:lstStyle/>
          <a:p>
            <a:pPr eaLnBrk="1" fontAlgn="auto" hangingPunct="1">
              <a:spcAft>
                <a:spcPts val="0"/>
              </a:spcAft>
              <a:buFont typeface="Arial" pitchFamily="34" charset="0"/>
              <a:buChar char="•"/>
              <a:defRPr/>
            </a:pPr>
            <a:r>
              <a:rPr lang="en-US" dirty="0" smtClean="0"/>
              <a:t>Bank Balance Sheets</a:t>
            </a:r>
          </a:p>
          <a:p>
            <a:pPr lvl="1" eaLnBrk="1" fontAlgn="auto" hangingPunct="1">
              <a:spcAft>
                <a:spcPts val="0"/>
              </a:spcAft>
              <a:buFont typeface="Arial" pitchFamily="34" charset="0"/>
              <a:buChar char="–"/>
              <a:defRPr/>
            </a:pPr>
            <a:r>
              <a:rPr lang="en-US" dirty="0" smtClean="0"/>
              <a:t>Call Reports for Fed Member Banks … </a:t>
            </a:r>
            <a:r>
              <a:rPr lang="en-US" i="1" dirty="0" smtClean="0"/>
              <a:t>Banking and Monetary Statistic</a:t>
            </a:r>
            <a:r>
              <a:rPr lang="en-US" dirty="0" smtClean="0"/>
              <a:t>s</a:t>
            </a:r>
            <a:r>
              <a:rPr lang="en-US" i="1" dirty="0" smtClean="0"/>
              <a:t>, 1914 to 1941</a:t>
            </a:r>
          </a:p>
          <a:p>
            <a:pPr lvl="1" eaLnBrk="1" fontAlgn="auto" hangingPunct="1">
              <a:spcAft>
                <a:spcPts val="0"/>
              </a:spcAft>
              <a:buFont typeface="Arial" pitchFamily="34" charset="0"/>
              <a:buChar char="–"/>
              <a:defRPr/>
            </a:pPr>
            <a:r>
              <a:rPr lang="en-US" dirty="0" smtClean="0"/>
              <a:t>Call Reports for State Commercial Banks … </a:t>
            </a:r>
            <a:r>
              <a:rPr lang="en-US" i="1" dirty="0" smtClean="0"/>
              <a:t>All Bank Statistics, 1896 to 1955</a:t>
            </a:r>
          </a:p>
          <a:p>
            <a:pPr eaLnBrk="1" fontAlgn="auto" hangingPunct="1">
              <a:spcAft>
                <a:spcPts val="0"/>
              </a:spcAft>
              <a:buFont typeface="Arial" pitchFamily="34" charset="0"/>
              <a:buChar char="•"/>
              <a:defRPr/>
            </a:pPr>
            <a:endParaRPr lang="en-US" sz="1200" dirty="0" smtClean="0"/>
          </a:p>
          <a:p>
            <a:pPr eaLnBrk="1" fontAlgn="auto" hangingPunct="1">
              <a:spcAft>
                <a:spcPts val="0"/>
              </a:spcAft>
              <a:buFont typeface="Arial" pitchFamily="34" charset="0"/>
              <a:buChar char="•"/>
              <a:defRPr/>
            </a:pPr>
            <a:r>
              <a:rPr lang="en-US" dirty="0" smtClean="0"/>
              <a:t> Bank Distress</a:t>
            </a:r>
          </a:p>
          <a:p>
            <a:pPr lvl="1" eaLnBrk="1" fontAlgn="auto" hangingPunct="1">
              <a:spcAft>
                <a:spcPts val="0"/>
              </a:spcAft>
              <a:buFont typeface="Arial" pitchFamily="34" charset="0"/>
              <a:buChar char="–"/>
              <a:defRPr/>
            </a:pPr>
            <a:r>
              <a:rPr lang="en-US" dirty="0" smtClean="0"/>
              <a:t>Richardson 2007a, 2007b, etc…</a:t>
            </a:r>
          </a:p>
          <a:p>
            <a:pPr lvl="1" eaLnBrk="1" fontAlgn="auto" hangingPunct="1">
              <a:spcAft>
                <a:spcPts val="0"/>
              </a:spcAft>
              <a:buFont typeface="Arial" pitchFamily="34" charset="0"/>
              <a:buChar char="–"/>
              <a:defRPr/>
            </a:pPr>
            <a:r>
              <a:rPr lang="en-US" dirty="0" smtClean="0"/>
              <a:t>Federal Reserve Bulletin 1937</a:t>
            </a:r>
          </a:p>
          <a:p>
            <a:pPr marL="457200" lvl="1" indent="0" eaLnBrk="1" fontAlgn="auto" hangingPunct="1">
              <a:spcAft>
                <a:spcPts val="0"/>
              </a:spcAft>
              <a:buFont typeface="Arial" pitchFamily="34" charset="0"/>
              <a:buNone/>
              <a:defRPr/>
            </a:pPr>
            <a:endParaRPr lang="en-US" sz="1400" dirty="0" smtClean="0"/>
          </a:p>
          <a:p>
            <a:pPr eaLnBrk="1" fontAlgn="auto" hangingPunct="1">
              <a:spcAft>
                <a:spcPts val="0"/>
              </a:spcAft>
              <a:buFont typeface="Arial" pitchFamily="34" charset="0"/>
              <a:buChar char="•"/>
              <a:defRPr/>
            </a:pPr>
            <a:r>
              <a:rPr lang="en-US" dirty="0" smtClean="0"/>
              <a:t>Economic Activity by Federal Reserve District</a:t>
            </a:r>
          </a:p>
          <a:p>
            <a:pPr lvl="1" eaLnBrk="1" fontAlgn="auto" hangingPunct="1">
              <a:spcAft>
                <a:spcPts val="0"/>
              </a:spcAft>
              <a:buFont typeface="Arial" pitchFamily="34" charset="0"/>
              <a:buChar char="–"/>
              <a:defRPr/>
            </a:pPr>
            <a:r>
              <a:rPr lang="en-US" i="1" dirty="0" smtClean="0"/>
              <a:t>Retail Trade by Federal Reserve District</a:t>
            </a:r>
            <a:r>
              <a:rPr lang="en-US" dirty="0" smtClean="0"/>
              <a:t>, Park and Richardson 2012</a:t>
            </a:r>
            <a:endParaRPr lang="en-US" i="1" dirty="0" smtClean="0"/>
          </a:p>
          <a:p>
            <a:pPr marL="0" indent="0" eaLnBrk="1" fontAlgn="auto" hangingPunct="1">
              <a:spcAft>
                <a:spcPts val="0"/>
              </a:spcAft>
              <a:buFont typeface="Arial" pitchFamily="34" charset="0"/>
              <a:buNone/>
              <a:defRPr/>
            </a:pPr>
            <a:endParaRPr lang="en-US" i="1"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idx="4294967295"/>
          </p:nvPr>
        </p:nvSpPr>
        <p:spPr/>
        <p:txBody>
          <a:bodyPr/>
          <a:lstStyle/>
          <a:p>
            <a:pPr eaLnBrk="1" hangingPunct="1"/>
            <a:r>
              <a:rPr lang="en-US" smtClean="0"/>
              <a:t>Data (1) – Member Call Reports</a:t>
            </a:r>
          </a:p>
        </p:txBody>
      </p:sp>
      <p:sp>
        <p:nvSpPr>
          <p:cNvPr id="59394" name="Content Placeholder 2"/>
          <p:cNvSpPr>
            <a:spLocks noGrp="1"/>
          </p:cNvSpPr>
          <p:nvPr>
            <p:ph idx="4294967295"/>
          </p:nvPr>
        </p:nvSpPr>
        <p:spPr>
          <a:xfrm>
            <a:off x="457200" y="1600200"/>
            <a:ext cx="8610600" cy="5257800"/>
          </a:xfrm>
        </p:spPr>
        <p:txBody>
          <a:bodyPr/>
          <a:lstStyle/>
          <a:p>
            <a:pPr eaLnBrk="1" hangingPunct="1"/>
            <a:r>
              <a:rPr lang="en-US" smtClean="0"/>
              <a:t>Aggregated by</a:t>
            </a:r>
          </a:p>
          <a:p>
            <a:pPr lvl="1" eaLnBrk="1" hangingPunct="1"/>
            <a:r>
              <a:rPr lang="en-US" smtClean="0"/>
              <a:t>District (1, …, 12)</a:t>
            </a:r>
          </a:p>
          <a:p>
            <a:pPr lvl="1" eaLnBrk="1" hangingPunct="1"/>
            <a:r>
              <a:rPr lang="en-US" smtClean="0"/>
              <a:t>Level (country, reserve, Chicago, New York)</a:t>
            </a:r>
          </a:p>
          <a:p>
            <a:pPr lvl="1" eaLnBrk="1" hangingPunct="1"/>
            <a:endParaRPr lang="en-US" sz="1200" smtClean="0"/>
          </a:p>
          <a:p>
            <a:pPr eaLnBrk="1" hangingPunct="1"/>
            <a:r>
              <a:rPr lang="en-US" smtClean="0"/>
              <a:t>Advantages. Entire population, Detailed Data.</a:t>
            </a:r>
          </a:p>
          <a:p>
            <a:pPr lvl="1" eaLnBrk="1" hangingPunct="1"/>
            <a:endParaRPr lang="en-US" sz="1200" smtClean="0"/>
          </a:p>
          <a:p>
            <a:pPr eaLnBrk="1" hangingPunct="1"/>
            <a:r>
              <a:rPr lang="en-US" smtClean="0"/>
              <a:t>Disadvantages. Data generating process varies.</a:t>
            </a:r>
          </a:p>
          <a:p>
            <a:pPr lvl="1" eaLnBrk="1" hangingPunct="1"/>
            <a:endParaRPr lang="en-US" smtClean="0"/>
          </a:p>
        </p:txBody>
      </p:sp>
      <p:graphicFrame>
        <p:nvGraphicFramePr>
          <p:cNvPr id="4" name="Chart 3"/>
          <p:cNvGraphicFramePr>
            <a:graphicFrameLocks/>
          </p:cNvGraphicFramePr>
          <p:nvPr/>
        </p:nvGraphicFramePr>
        <p:xfrm>
          <a:off x="304800" y="4876800"/>
          <a:ext cx="2819400" cy="1752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nvGraphicFramePr>
        <p:xfrm>
          <a:off x="3276600" y="4876800"/>
          <a:ext cx="2743200" cy="1752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nvGraphicFramePr>
        <p:xfrm>
          <a:off x="6019800" y="4876800"/>
          <a:ext cx="3048000" cy="174307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idx="4294967295"/>
          </p:nvPr>
        </p:nvSpPr>
        <p:spPr/>
        <p:txBody>
          <a:bodyPr/>
          <a:lstStyle/>
          <a:p>
            <a:pPr eaLnBrk="1" hangingPunct="1"/>
            <a:r>
              <a:rPr lang="en-US" smtClean="0"/>
              <a:t>Data (2) – Bank Distress</a:t>
            </a:r>
          </a:p>
        </p:txBody>
      </p:sp>
      <p:sp>
        <p:nvSpPr>
          <p:cNvPr id="3" name="Content Placeholder 2"/>
          <p:cNvSpPr>
            <a:spLocks noGrp="1"/>
          </p:cNvSpPr>
          <p:nvPr>
            <p:ph idx="4294967295"/>
          </p:nvPr>
        </p:nvSpPr>
        <p:spPr>
          <a:xfrm>
            <a:off x="457200" y="1600200"/>
            <a:ext cx="8534400" cy="4525963"/>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For 1921 to 1928</a:t>
            </a:r>
          </a:p>
          <a:p>
            <a:pPr lvl="1" eaLnBrk="1" fontAlgn="auto" hangingPunct="1">
              <a:spcAft>
                <a:spcPts val="0"/>
              </a:spcAft>
              <a:buFont typeface="Arial" pitchFamily="34" charset="0"/>
              <a:buChar char="–"/>
              <a:defRPr/>
            </a:pPr>
            <a:r>
              <a:rPr lang="en-US" dirty="0" smtClean="0"/>
              <a:t>Fed member </a:t>
            </a:r>
            <a:r>
              <a:rPr lang="en-US" dirty="0"/>
              <a:t>b</a:t>
            </a:r>
            <a:r>
              <a:rPr lang="en-US" dirty="0" smtClean="0"/>
              <a:t>ank changes by call date, district, and reserve level</a:t>
            </a:r>
          </a:p>
          <a:p>
            <a:pPr lvl="1" eaLnBrk="1" fontAlgn="auto" hangingPunct="1">
              <a:spcAft>
                <a:spcPts val="0"/>
              </a:spcAft>
              <a:buFont typeface="Arial" pitchFamily="34" charset="0"/>
              <a:buChar char="–"/>
              <a:defRPr/>
            </a:pPr>
            <a:r>
              <a:rPr lang="en-US" dirty="0" smtClean="0"/>
              <a:t>Bank suspensions by state, month, membership, and charter (must be converted to district/call date)</a:t>
            </a:r>
          </a:p>
          <a:p>
            <a:pPr lvl="1"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r>
              <a:rPr lang="en-US" dirty="0" smtClean="0"/>
              <a:t>For 1929 to 1933 (Bank Holiday)</a:t>
            </a:r>
          </a:p>
          <a:p>
            <a:pPr lvl="1" eaLnBrk="1" fontAlgn="auto" hangingPunct="1">
              <a:spcAft>
                <a:spcPts val="0"/>
              </a:spcAft>
              <a:buFont typeface="Arial" pitchFamily="34" charset="0"/>
              <a:buChar char="–"/>
              <a:defRPr/>
            </a:pPr>
            <a:r>
              <a:rPr lang="en-US" dirty="0" smtClean="0"/>
              <a:t>Detailed </a:t>
            </a:r>
            <a:r>
              <a:rPr lang="en-US" dirty="0" err="1" smtClean="0"/>
              <a:t>microdata</a:t>
            </a:r>
            <a:r>
              <a:rPr lang="en-US" dirty="0"/>
              <a:t> </a:t>
            </a:r>
            <a:endParaRPr lang="en-US" dirty="0" smtClean="0"/>
          </a:p>
          <a:p>
            <a:pPr lvl="1"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smtClean="0"/>
              <a:t>Bank Holiday and thereafter</a:t>
            </a:r>
          </a:p>
          <a:p>
            <a:pPr lvl="1" eaLnBrk="1" fontAlgn="auto" hangingPunct="1">
              <a:spcAft>
                <a:spcPts val="0"/>
              </a:spcAft>
              <a:buFont typeface="Arial" pitchFamily="34" charset="0"/>
              <a:buChar char="–"/>
              <a:defRPr/>
            </a:pPr>
            <a:r>
              <a:rPr lang="en-US" dirty="0" smtClean="0"/>
              <a:t>No data and/or no failures</a:t>
            </a:r>
            <a:endParaRPr lang="en-US"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idx="4294967295"/>
          </p:nvPr>
        </p:nvSpPr>
        <p:spPr/>
        <p:txBody>
          <a:bodyPr/>
          <a:lstStyle/>
          <a:p>
            <a:pPr eaLnBrk="1" hangingPunct="1"/>
            <a:r>
              <a:rPr lang="en-US" smtClean="0"/>
              <a:t>Outline</a:t>
            </a:r>
          </a:p>
        </p:txBody>
      </p:sp>
      <p:sp>
        <p:nvSpPr>
          <p:cNvPr id="61442" name="Content Placeholder 2"/>
          <p:cNvSpPr>
            <a:spLocks noGrp="1"/>
          </p:cNvSpPr>
          <p:nvPr>
            <p:ph idx="4294967295"/>
          </p:nvPr>
        </p:nvSpPr>
        <p:spPr/>
        <p:txBody>
          <a:bodyPr/>
          <a:lstStyle/>
          <a:p>
            <a:pPr eaLnBrk="1" hangingPunct="1"/>
            <a:r>
              <a:rPr lang="en-US" smtClean="0"/>
              <a:t>Historical Background</a:t>
            </a:r>
          </a:p>
          <a:p>
            <a:pPr eaLnBrk="1" hangingPunct="1"/>
            <a:r>
              <a:rPr lang="en-US" smtClean="0"/>
              <a:t>Data</a:t>
            </a:r>
          </a:p>
          <a:p>
            <a:pPr eaLnBrk="1" hangingPunct="1"/>
            <a:r>
              <a:rPr lang="en-US" smtClean="0">
                <a:solidFill>
                  <a:srgbClr val="FFFF00"/>
                </a:solidFill>
              </a:rPr>
              <a:t>Methods and Results</a:t>
            </a:r>
          </a:p>
          <a:p>
            <a:pPr eaLnBrk="1" hangingPunct="1"/>
            <a:r>
              <a:rPr lang="en-US" smtClean="0"/>
              <a:t>Interpretation</a:t>
            </a:r>
          </a:p>
          <a:p>
            <a:pPr eaLnBrk="1" hangingPunct="1"/>
            <a:endParaRPr lang="en-US"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idx="4294967295"/>
          </p:nvPr>
        </p:nvSpPr>
        <p:spPr/>
        <p:txBody>
          <a:bodyPr/>
          <a:lstStyle/>
          <a:p>
            <a:pPr eaLnBrk="1" hangingPunct="1"/>
            <a:r>
              <a:rPr lang="en-US" smtClean="0"/>
              <a:t>Methodology (1)</a:t>
            </a:r>
          </a:p>
        </p:txBody>
      </p:sp>
      <p:sp>
        <p:nvSpPr>
          <p:cNvPr id="62466" name="Content Placeholder 2"/>
          <p:cNvSpPr>
            <a:spLocks noGrp="1"/>
          </p:cNvSpPr>
          <p:nvPr>
            <p:ph idx="4294967295"/>
          </p:nvPr>
        </p:nvSpPr>
        <p:spPr>
          <a:xfrm>
            <a:off x="457200" y="1447800"/>
            <a:ext cx="8382000" cy="5181600"/>
          </a:xfrm>
        </p:spPr>
        <p:txBody>
          <a:bodyPr/>
          <a:lstStyle/>
          <a:p>
            <a:pPr eaLnBrk="1" hangingPunct="1"/>
            <a:r>
              <a:rPr lang="en-US" smtClean="0"/>
              <a:t>Constraints </a:t>
            </a:r>
          </a:p>
          <a:p>
            <a:pPr lvl="1" eaLnBrk="1" hangingPunct="1"/>
            <a:r>
              <a:rPr lang="en-US" smtClean="0"/>
              <a:t>Few observations in critical periods</a:t>
            </a:r>
          </a:p>
          <a:p>
            <a:pPr lvl="2" eaLnBrk="1" hangingPunct="1"/>
            <a:r>
              <a:rPr lang="en-US" smtClean="0"/>
              <a:t>Stock market crash to end of 1932 = 12</a:t>
            </a:r>
          </a:p>
          <a:p>
            <a:pPr lvl="2" eaLnBrk="1" hangingPunct="1"/>
            <a:r>
              <a:rPr lang="en-US" smtClean="0"/>
              <a:t>Banking panics to end of 1932 = 8</a:t>
            </a:r>
          </a:p>
          <a:p>
            <a:pPr lvl="2" eaLnBrk="1" hangingPunct="1"/>
            <a:r>
              <a:rPr lang="en-US" smtClean="0"/>
              <a:t>Final panic and banking holiday = 0</a:t>
            </a:r>
          </a:p>
          <a:p>
            <a:pPr lvl="1" eaLnBrk="1" hangingPunct="1"/>
            <a:r>
              <a:rPr lang="en-US" smtClean="0"/>
              <a:t>Data generating process violates assumptions underlying many popular statistical procedures</a:t>
            </a:r>
          </a:p>
          <a:p>
            <a:pPr eaLnBrk="1" hangingPunct="1"/>
            <a:r>
              <a:rPr lang="en-US" smtClean="0"/>
              <a:t>Benefits</a:t>
            </a:r>
          </a:p>
          <a:p>
            <a:pPr lvl="1" eaLnBrk="1" hangingPunct="1"/>
            <a:r>
              <a:rPr lang="en-US" smtClean="0"/>
              <a:t>Comprehensive coverage of entire population</a:t>
            </a:r>
          </a:p>
          <a:p>
            <a:pPr lvl="1" eaLnBrk="1" hangingPunct="1"/>
            <a:r>
              <a:rPr lang="en-US" smtClean="0"/>
              <a:t>Detailed data during critical periods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idx="4294967295"/>
          </p:nvPr>
        </p:nvSpPr>
        <p:spPr/>
        <p:txBody>
          <a:bodyPr/>
          <a:lstStyle/>
          <a:p>
            <a:pPr eaLnBrk="1" hangingPunct="1"/>
            <a:r>
              <a:rPr lang="en-US" smtClean="0"/>
              <a:t>Methodology (2)</a:t>
            </a:r>
          </a:p>
        </p:txBody>
      </p:sp>
      <p:sp>
        <p:nvSpPr>
          <p:cNvPr id="63490" name="Content Placeholder 2"/>
          <p:cNvSpPr>
            <a:spLocks noGrp="1"/>
          </p:cNvSpPr>
          <p:nvPr>
            <p:ph idx="4294967295"/>
          </p:nvPr>
        </p:nvSpPr>
        <p:spPr>
          <a:xfrm>
            <a:off x="457200" y="1447800"/>
            <a:ext cx="8382000" cy="5181600"/>
          </a:xfrm>
        </p:spPr>
        <p:txBody>
          <a:bodyPr/>
          <a:lstStyle/>
          <a:p>
            <a:pPr eaLnBrk="1" hangingPunct="1"/>
            <a:r>
              <a:rPr lang="en-US" dirty="0" smtClean="0"/>
              <a:t>Use transparent methods</a:t>
            </a:r>
          </a:p>
          <a:p>
            <a:pPr eaLnBrk="1" hangingPunct="1"/>
            <a:endParaRPr lang="en-US" dirty="0" smtClean="0"/>
          </a:p>
          <a:p>
            <a:pPr eaLnBrk="1" hangingPunct="1"/>
            <a:endParaRPr lang="en-US" dirty="0" smtClean="0"/>
          </a:p>
          <a:p>
            <a:pPr eaLnBrk="1" hangingPunct="1"/>
            <a:r>
              <a:rPr lang="en-US" dirty="0" smtClean="0"/>
              <a:t>Control for other threats to inference with a series of robustness checks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p:cNvSpPr>
          <p:nvPr>
            <p:ph type="title"/>
          </p:nvPr>
        </p:nvSpPr>
        <p:spPr/>
        <p:txBody>
          <a:bodyPr/>
          <a:lstStyle/>
          <a:p>
            <a:pPr eaLnBrk="1" hangingPunct="1"/>
            <a:r>
              <a:rPr lang="en-US" dirty="0" smtClean="0"/>
              <a:t>What about network linkages?</a:t>
            </a:r>
          </a:p>
        </p:txBody>
      </p:sp>
      <p:sp>
        <p:nvSpPr>
          <p:cNvPr id="17410" name="Rectangle 3"/>
          <p:cNvSpPr>
            <a:spLocks noGrp="1"/>
          </p:cNvSpPr>
          <p:nvPr>
            <p:ph type="body" idx="1"/>
          </p:nvPr>
        </p:nvSpPr>
        <p:spPr>
          <a:xfrm>
            <a:off x="457200" y="1371600"/>
            <a:ext cx="8534400" cy="4953000"/>
          </a:xfrm>
        </p:spPr>
        <p:txBody>
          <a:bodyPr/>
          <a:lstStyle/>
          <a:p>
            <a:pPr eaLnBrk="1" hangingPunct="1"/>
            <a:r>
              <a:rPr lang="en-US" dirty="0" smtClean="0"/>
              <a:t>Contagion </a:t>
            </a:r>
            <a:r>
              <a:rPr lang="en-US" dirty="0"/>
              <a:t>and systemic </a:t>
            </a:r>
            <a:r>
              <a:rPr lang="en-US" dirty="0" smtClean="0"/>
              <a:t>risk during 2008</a:t>
            </a:r>
            <a:r>
              <a:rPr lang="en-US" dirty="0"/>
              <a:t>-9 </a:t>
            </a:r>
            <a:r>
              <a:rPr lang="en-US" dirty="0" smtClean="0"/>
              <a:t>financial crisis associated with linkages across financial firms</a:t>
            </a:r>
          </a:p>
          <a:p>
            <a:pPr eaLnBrk="1" hangingPunct="1"/>
            <a:r>
              <a:rPr lang="en-US" dirty="0" smtClean="0"/>
              <a:t>“Shadow banks” (financial institutions outside regulatory purview) feature prominently </a:t>
            </a:r>
          </a:p>
          <a:p>
            <a:pPr lvl="1" eaLnBrk="1" hangingPunct="1"/>
            <a:r>
              <a:rPr lang="en-US" dirty="0" smtClean="0"/>
              <a:t>Like banks: short-term liabilities &amp; long-term assets</a:t>
            </a:r>
          </a:p>
          <a:p>
            <a:pPr lvl="1" eaLnBrk="1" hangingPunct="1"/>
            <a:r>
              <a:rPr lang="en-US" dirty="0" smtClean="0"/>
              <a:t>Linked to commercial banks through credit intermediation chains and correspondent networks</a:t>
            </a:r>
          </a:p>
          <a:p>
            <a:pPr lvl="1" eaLnBrk="1" hangingPunct="1"/>
            <a:r>
              <a:rPr lang="en-US" dirty="0" smtClean="0"/>
              <a:t>Ability to leverage seen as important for fueling housing bubble</a:t>
            </a:r>
          </a:p>
          <a:p>
            <a:pPr lvl="1" eaLnBrk="1" hangingPunct="1"/>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457200" y="0"/>
            <a:ext cx="8229600" cy="838200"/>
          </a:xfrm>
        </p:spPr>
        <p:txBody>
          <a:bodyPr/>
          <a:lstStyle/>
          <a:p>
            <a:pPr eaLnBrk="1" hangingPunct="1"/>
            <a:r>
              <a:rPr lang="en-US" dirty="0" smtClean="0"/>
              <a:t>Our research</a:t>
            </a:r>
          </a:p>
        </p:txBody>
      </p:sp>
      <p:sp>
        <p:nvSpPr>
          <p:cNvPr id="18434" name="Rectangle 3"/>
          <p:cNvSpPr>
            <a:spLocks noGrp="1"/>
          </p:cNvSpPr>
          <p:nvPr>
            <p:ph type="body" idx="1"/>
          </p:nvPr>
        </p:nvSpPr>
        <p:spPr>
          <a:xfrm>
            <a:off x="0" y="914400"/>
            <a:ext cx="8915400" cy="5562600"/>
          </a:xfrm>
        </p:spPr>
        <p:txBody>
          <a:bodyPr/>
          <a:lstStyle/>
          <a:p>
            <a:pPr eaLnBrk="1" hangingPunct="1">
              <a:lnSpc>
                <a:spcPct val="90000"/>
              </a:lnSpc>
            </a:pPr>
            <a:r>
              <a:rPr lang="en-US" dirty="0" smtClean="0"/>
              <a:t>What role did interbank networks play in:</a:t>
            </a:r>
          </a:p>
          <a:p>
            <a:pPr marL="0" indent="0" eaLnBrk="1" hangingPunct="1">
              <a:lnSpc>
                <a:spcPct val="90000"/>
              </a:lnSpc>
              <a:buNone/>
            </a:pPr>
            <a:r>
              <a:rPr lang="en-US" dirty="0" smtClean="0"/>
              <a:t>	(1) propagating the banking distress?</a:t>
            </a:r>
          </a:p>
          <a:p>
            <a:pPr marL="0" indent="0" eaLnBrk="1" hangingPunct="1">
              <a:lnSpc>
                <a:spcPct val="90000"/>
              </a:lnSpc>
              <a:buNone/>
            </a:pPr>
            <a:r>
              <a:rPr lang="en-US" dirty="0" smtClean="0"/>
              <a:t>	(2) magnifying the credit contraction?</a:t>
            </a:r>
          </a:p>
          <a:p>
            <a:pPr eaLnBrk="1" hangingPunct="1">
              <a:lnSpc>
                <a:spcPct val="90000"/>
              </a:lnSpc>
            </a:pPr>
            <a:r>
              <a:rPr lang="en-US" dirty="0" smtClean="0"/>
              <a:t>Focus on one possible network channel</a:t>
            </a:r>
          </a:p>
          <a:p>
            <a:pPr lvl="1" eaLnBrk="1" hangingPunct="1">
              <a:lnSpc>
                <a:spcPct val="90000"/>
              </a:lnSpc>
            </a:pPr>
            <a:r>
              <a:rPr lang="en-US" sz="3000" dirty="0" smtClean="0"/>
              <a:t>Linkages arising from interbank deposits</a:t>
            </a:r>
          </a:p>
          <a:p>
            <a:pPr lvl="1" eaLnBrk="1" hangingPunct="1">
              <a:lnSpc>
                <a:spcPct val="90000"/>
              </a:lnSpc>
            </a:pPr>
            <a:r>
              <a:rPr lang="en-US" sz="3000" dirty="0" smtClean="0"/>
              <a:t>Like the modern crisis, we examine the role of financial institutions outside the purview of the Fed, “shadowy banks”:</a:t>
            </a:r>
          </a:p>
          <a:p>
            <a:pPr lvl="2" eaLnBrk="1" hangingPunct="1">
              <a:lnSpc>
                <a:spcPct val="90000"/>
              </a:lnSpc>
            </a:pPr>
            <a:r>
              <a:rPr lang="en-US" sz="3000" dirty="0" smtClean="0"/>
              <a:t>Non-Fed member commercial banks held deposits in Fed member banks, but were not regulated by the Fed and did not have access to the Fed’s discount window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0" y="274638"/>
            <a:ext cx="9144000" cy="1143000"/>
          </a:xfrm>
        </p:spPr>
        <p:txBody>
          <a:bodyPr/>
          <a:lstStyle/>
          <a:p>
            <a:pPr eaLnBrk="1" hangingPunct="1"/>
            <a:r>
              <a:rPr lang="en-US" sz="4000" smtClean="0"/>
              <a:t>Reserve Pyramid before founding of Fed</a:t>
            </a:r>
          </a:p>
        </p:txBody>
      </p:sp>
      <p:pic>
        <p:nvPicPr>
          <p:cNvPr id="20482" name="Picture 4" descr="j0205462"/>
          <p:cNvPicPr>
            <a:picLocks noChangeAspect="1" noChangeArrowheads="1"/>
          </p:cNvPicPr>
          <p:nvPr/>
        </p:nvPicPr>
        <p:blipFill>
          <a:blip r:embed="rId3"/>
          <a:srcRect/>
          <a:stretch>
            <a:fillRect/>
          </a:stretch>
        </p:blipFill>
        <p:spPr bwMode="auto">
          <a:xfrm>
            <a:off x="3048000" y="3352800"/>
            <a:ext cx="1362075" cy="849313"/>
          </a:xfrm>
          <a:prstGeom prst="rect">
            <a:avLst/>
          </a:prstGeom>
          <a:noFill/>
          <a:ln w="9525">
            <a:noFill/>
            <a:miter lim="800000"/>
            <a:headEnd/>
            <a:tailEnd/>
          </a:ln>
        </p:spPr>
      </p:pic>
      <p:pic>
        <p:nvPicPr>
          <p:cNvPr id="20483" name="Picture 5" descr="j0205462"/>
          <p:cNvPicPr>
            <a:picLocks noChangeAspect="1" noChangeArrowheads="1"/>
          </p:cNvPicPr>
          <p:nvPr/>
        </p:nvPicPr>
        <p:blipFill>
          <a:blip r:embed="rId3"/>
          <a:srcRect/>
          <a:stretch>
            <a:fillRect/>
          </a:stretch>
        </p:blipFill>
        <p:spPr bwMode="auto">
          <a:xfrm>
            <a:off x="4572000" y="3429000"/>
            <a:ext cx="1362075" cy="849313"/>
          </a:xfrm>
          <a:prstGeom prst="rect">
            <a:avLst/>
          </a:prstGeom>
          <a:noFill/>
          <a:ln w="9525">
            <a:noFill/>
            <a:miter lim="800000"/>
            <a:headEnd/>
            <a:tailEnd/>
          </a:ln>
        </p:spPr>
      </p:pic>
      <p:pic>
        <p:nvPicPr>
          <p:cNvPr id="20484" name="Picture 6" descr="j0205462"/>
          <p:cNvPicPr>
            <a:picLocks noChangeAspect="1" noChangeArrowheads="1"/>
          </p:cNvPicPr>
          <p:nvPr/>
        </p:nvPicPr>
        <p:blipFill>
          <a:blip r:embed="rId3"/>
          <a:srcRect/>
          <a:stretch>
            <a:fillRect/>
          </a:stretch>
        </p:blipFill>
        <p:spPr bwMode="auto">
          <a:xfrm>
            <a:off x="6096000" y="3505200"/>
            <a:ext cx="1362075" cy="849313"/>
          </a:xfrm>
          <a:prstGeom prst="rect">
            <a:avLst/>
          </a:prstGeom>
          <a:noFill/>
          <a:ln w="9525">
            <a:noFill/>
            <a:miter lim="800000"/>
            <a:headEnd/>
            <a:tailEnd/>
          </a:ln>
        </p:spPr>
      </p:pic>
      <p:pic>
        <p:nvPicPr>
          <p:cNvPr id="20485" name="Picture 7" descr="j0205462"/>
          <p:cNvPicPr>
            <a:picLocks noChangeAspect="1" noChangeArrowheads="1"/>
          </p:cNvPicPr>
          <p:nvPr/>
        </p:nvPicPr>
        <p:blipFill>
          <a:blip r:embed="rId3"/>
          <a:srcRect/>
          <a:stretch>
            <a:fillRect/>
          </a:stretch>
        </p:blipFill>
        <p:spPr bwMode="auto">
          <a:xfrm>
            <a:off x="3657600" y="1524000"/>
            <a:ext cx="2438400" cy="849313"/>
          </a:xfrm>
          <a:prstGeom prst="rect">
            <a:avLst/>
          </a:prstGeom>
          <a:noFill/>
          <a:ln w="9525">
            <a:noFill/>
            <a:miter lim="800000"/>
            <a:headEnd/>
            <a:tailEnd/>
          </a:ln>
        </p:spPr>
      </p:pic>
      <p:sp>
        <p:nvSpPr>
          <p:cNvPr id="20486" name="Line 9"/>
          <p:cNvSpPr>
            <a:spLocks noChangeShapeType="1"/>
          </p:cNvSpPr>
          <p:nvPr/>
        </p:nvSpPr>
        <p:spPr bwMode="auto">
          <a:xfrm flipV="1">
            <a:off x="3429000" y="2438400"/>
            <a:ext cx="609600" cy="990600"/>
          </a:xfrm>
          <a:prstGeom prst="line">
            <a:avLst/>
          </a:prstGeom>
          <a:noFill/>
          <a:ln w="9525">
            <a:solidFill>
              <a:schemeClr val="tx1"/>
            </a:solidFill>
            <a:round/>
            <a:headEnd/>
            <a:tailEnd type="triangle" w="med" len="med"/>
          </a:ln>
        </p:spPr>
        <p:txBody>
          <a:bodyPr/>
          <a:lstStyle/>
          <a:p>
            <a:endParaRPr lang="en-US"/>
          </a:p>
        </p:txBody>
      </p:sp>
      <p:sp>
        <p:nvSpPr>
          <p:cNvPr id="20487" name="Line 10"/>
          <p:cNvSpPr>
            <a:spLocks noChangeShapeType="1"/>
          </p:cNvSpPr>
          <p:nvPr/>
        </p:nvSpPr>
        <p:spPr bwMode="auto">
          <a:xfrm flipH="1" flipV="1">
            <a:off x="4648200" y="2514600"/>
            <a:ext cx="762000" cy="914400"/>
          </a:xfrm>
          <a:prstGeom prst="line">
            <a:avLst/>
          </a:prstGeom>
          <a:noFill/>
          <a:ln w="9525">
            <a:solidFill>
              <a:schemeClr val="tx1"/>
            </a:solidFill>
            <a:round/>
            <a:headEnd/>
            <a:tailEnd type="triangle" w="med" len="med"/>
          </a:ln>
        </p:spPr>
        <p:txBody>
          <a:bodyPr/>
          <a:lstStyle/>
          <a:p>
            <a:endParaRPr lang="en-US"/>
          </a:p>
        </p:txBody>
      </p:sp>
      <p:sp>
        <p:nvSpPr>
          <p:cNvPr id="20488" name="Line 11"/>
          <p:cNvSpPr>
            <a:spLocks noChangeShapeType="1"/>
          </p:cNvSpPr>
          <p:nvPr/>
        </p:nvSpPr>
        <p:spPr bwMode="auto">
          <a:xfrm flipH="1" flipV="1">
            <a:off x="5562600" y="2362200"/>
            <a:ext cx="1219200" cy="1143000"/>
          </a:xfrm>
          <a:prstGeom prst="line">
            <a:avLst/>
          </a:prstGeom>
          <a:noFill/>
          <a:ln w="9525">
            <a:solidFill>
              <a:schemeClr val="tx1"/>
            </a:solidFill>
            <a:round/>
            <a:headEnd/>
            <a:tailEnd type="triangle" w="med" len="med"/>
          </a:ln>
        </p:spPr>
        <p:txBody>
          <a:bodyPr/>
          <a:lstStyle/>
          <a:p>
            <a:endParaRPr lang="en-US"/>
          </a:p>
        </p:txBody>
      </p:sp>
      <p:pic>
        <p:nvPicPr>
          <p:cNvPr id="20489" name="Picture 14" descr="j0185604"/>
          <p:cNvPicPr>
            <a:picLocks noChangeAspect="1" noChangeArrowheads="1"/>
          </p:cNvPicPr>
          <p:nvPr/>
        </p:nvPicPr>
        <p:blipFill>
          <a:blip r:embed="rId4"/>
          <a:srcRect/>
          <a:stretch>
            <a:fillRect/>
          </a:stretch>
        </p:blipFill>
        <p:spPr bwMode="auto">
          <a:xfrm>
            <a:off x="7086600" y="4876800"/>
            <a:ext cx="541338" cy="542925"/>
          </a:xfrm>
          <a:prstGeom prst="rect">
            <a:avLst/>
          </a:prstGeom>
          <a:noFill/>
          <a:ln w="9525">
            <a:noFill/>
            <a:miter lim="800000"/>
            <a:headEnd/>
            <a:tailEnd/>
          </a:ln>
        </p:spPr>
      </p:pic>
      <p:pic>
        <p:nvPicPr>
          <p:cNvPr id="20490" name="Picture 15" descr="j0185604"/>
          <p:cNvPicPr>
            <a:picLocks noChangeAspect="1" noChangeArrowheads="1"/>
          </p:cNvPicPr>
          <p:nvPr/>
        </p:nvPicPr>
        <p:blipFill>
          <a:blip r:embed="rId4"/>
          <a:srcRect/>
          <a:stretch>
            <a:fillRect/>
          </a:stretch>
        </p:blipFill>
        <p:spPr bwMode="auto">
          <a:xfrm>
            <a:off x="8602663" y="4876800"/>
            <a:ext cx="541337" cy="542925"/>
          </a:xfrm>
          <a:prstGeom prst="rect">
            <a:avLst/>
          </a:prstGeom>
          <a:noFill/>
          <a:ln w="9525">
            <a:noFill/>
            <a:miter lim="800000"/>
            <a:headEnd/>
            <a:tailEnd/>
          </a:ln>
        </p:spPr>
      </p:pic>
      <p:pic>
        <p:nvPicPr>
          <p:cNvPr id="20491" name="Picture 16" descr="j0185604"/>
          <p:cNvPicPr>
            <a:picLocks noChangeAspect="1" noChangeArrowheads="1"/>
          </p:cNvPicPr>
          <p:nvPr/>
        </p:nvPicPr>
        <p:blipFill>
          <a:blip r:embed="rId4"/>
          <a:srcRect/>
          <a:stretch>
            <a:fillRect/>
          </a:stretch>
        </p:blipFill>
        <p:spPr bwMode="auto">
          <a:xfrm>
            <a:off x="7772400" y="4876800"/>
            <a:ext cx="541338" cy="542925"/>
          </a:xfrm>
          <a:prstGeom prst="rect">
            <a:avLst/>
          </a:prstGeom>
          <a:noFill/>
          <a:ln w="9525">
            <a:noFill/>
            <a:miter lim="800000"/>
            <a:headEnd/>
            <a:tailEnd/>
          </a:ln>
        </p:spPr>
      </p:pic>
      <p:pic>
        <p:nvPicPr>
          <p:cNvPr id="20492" name="Picture 17" descr="j0185604"/>
          <p:cNvPicPr>
            <a:picLocks noChangeAspect="1" noChangeArrowheads="1"/>
          </p:cNvPicPr>
          <p:nvPr/>
        </p:nvPicPr>
        <p:blipFill>
          <a:blip r:embed="rId4"/>
          <a:srcRect/>
          <a:stretch>
            <a:fillRect/>
          </a:stretch>
        </p:blipFill>
        <p:spPr bwMode="auto">
          <a:xfrm>
            <a:off x="5334000" y="4876800"/>
            <a:ext cx="541338" cy="542925"/>
          </a:xfrm>
          <a:prstGeom prst="rect">
            <a:avLst/>
          </a:prstGeom>
          <a:noFill/>
          <a:ln w="9525">
            <a:noFill/>
            <a:miter lim="800000"/>
            <a:headEnd/>
            <a:tailEnd/>
          </a:ln>
        </p:spPr>
      </p:pic>
      <p:pic>
        <p:nvPicPr>
          <p:cNvPr id="20493" name="Picture 18" descr="j0185604"/>
          <p:cNvPicPr>
            <a:picLocks noChangeAspect="1" noChangeArrowheads="1"/>
          </p:cNvPicPr>
          <p:nvPr/>
        </p:nvPicPr>
        <p:blipFill>
          <a:blip r:embed="rId4"/>
          <a:srcRect/>
          <a:stretch>
            <a:fillRect/>
          </a:stretch>
        </p:blipFill>
        <p:spPr bwMode="auto">
          <a:xfrm>
            <a:off x="4572000" y="4876800"/>
            <a:ext cx="541338" cy="542925"/>
          </a:xfrm>
          <a:prstGeom prst="rect">
            <a:avLst/>
          </a:prstGeom>
          <a:noFill/>
          <a:ln w="9525">
            <a:noFill/>
            <a:miter lim="800000"/>
            <a:headEnd/>
            <a:tailEnd/>
          </a:ln>
        </p:spPr>
      </p:pic>
      <p:pic>
        <p:nvPicPr>
          <p:cNvPr id="20494" name="Picture 19" descr="j0185604"/>
          <p:cNvPicPr>
            <a:picLocks noChangeAspect="1" noChangeArrowheads="1"/>
          </p:cNvPicPr>
          <p:nvPr/>
        </p:nvPicPr>
        <p:blipFill>
          <a:blip r:embed="rId4"/>
          <a:srcRect/>
          <a:stretch>
            <a:fillRect/>
          </a:stretch>
        </p:blipFill>
        <p:spPr bwMode="auto">
          <a:xfrm>
            <a:off x="6324600" y="4876800"/>
            <a:ext cx="541338" cy="542925"/>
          </a:xfrm>
          <a:prstGeom prst="rect">
            <a:avLst/>
          </a:prstGeom>
          <a:noFill/>
          <a:ln w="9525">
            <a:noFill/>
            <a:miter lim="800000"/>
            <a:headEnd/>
            <a:tailEnd/>
          </a:ln>
        </p:spPr>
      </p:pic>
      <p:pic>
        <p:nvPicPr>
          <p:cNvPr id="20495" name="Picture 20" descr="j0185604"/>
          <p:cNvPicPr>
            <a:picLocks noChangeAspect="1" noChangeArrowheads="1"/>
          </p:cNvPicPr>
          <p:nvPr/>
        </p:nvPicPr>
        <p:blipFill>
          <a:blip r:embed="rId4"/>
          <a:srcRect/>
          <a:stretch>
            <a:fillRect/>
          </a:stretch>
        </p:blipFill>
        <p:spPr bwMode="auto">
          <a:xfrm>
            <a:off x="1981200" y="4876800"/>
            <a:ext cx="541338" cy="542925"/>
          </a:xfrm>
          <a:prstGeom prst="rect">
            <a:avLst/>
          </a:prstGeom>
          <a:noFill/>
          <a:ln w="9525">
            <a:noFill/>
            <a:miter lim="800000"/>
            <a:headEnd/>
            <a:tailEnd/>
          </a:ln>
        </p:spPr>
      </p:pic>
      <p:pic>
        <p:nvPicPr>
          <p:cNvPr id="20496" name="Picture 21" descr="j0185604"/>
          <p:cNvPicPr>
            <a:picLocks noChangeAspect="1" noChangeArrowheads="1"/>
          </p:cNvPicPr>
          <p:nvPr/>
        </p:nvPicPr>
        <p:blipFill>
          <a:blip r:embed="rId4"/>
          <a:srcRect/>
          <a:stretch>
            <a:fillRect/>
          </a:stretch>
        </p:blipFill>
        <p:spPr bwMode="auto">
          <a:xfrm>
            <a:off x="2895600" y="4876800"/>
            <a:ext cx="541338" cy="542925"/>
          </a:xfrm>
          <a:prstGeom prst="rect">
            <a:avLst/>
          </a:prstGeom>
          <a:noFill/>
          <a:ln w="9525">
            <a:noFill/>
            <a:miter lim="800000"/>
            <a:headEnd/>
            <a:tailEnd/>
          </a:ln>
        </p:spPr>
      </p:pic>
      <p:pic>
        <p:nvPicPr>
          <p:cNvPr id="20497" name="Picture 22" descr="j0185604"/>
          <p:cNvPicPr>
            <a:picLocks noChangeAspect="1" noChangeArrowheads="1"/>
          </p:cNvPicPr>
          <p:nvPr/>
        </p:nvPicPr>
        <p:blipFill>
          <a:blip r:embed="rId4"/>
          <a:srcRect/>
          <a:stretch>
            <a:fillRect/>
          </a:stretch>
        </p:blipFill>
        <p:spPr bwMode="auto">
          <a:xfrm>
            <a:off x="3733800" y="4876800"/>
            <a:ext cx="541338" cy="542925"/>
          </a:xfrm>
          <a:prstGeom prst="rect">
            <a:avLst/>
          </a:prstGeom>
          <a:noFill/>
          <a:ln w="9525">
            <a:noFill/>
            <a:miter lim="800000"/>
            <a:headEnd/>
            <a:tailEnd/>
          </a:ln>
        </p:spPr>
      </p:pic>
      <p:sp>
        <p:nvSpPr>
          <p:cNvPr id="20498" name="Line 27"/>
          <p:cNvSpPr>
            <a:spLocks noChangeShapeType="1"/>
          </p:cNvSpPr>
          <p:nvPr/>
        </p:nvSpPr>
        <p:spPr bwMode="auto">
          <a:xfrm flipV="1">
            <a:off x="2438400" y="4038600"/>
            <a:ext cx="609600" cy="762000"/>
          </a:xfrm>
          <a:prstGeom prst="line">
            <a:avLst/>
          </a:prstGeom>
          <a:noFill/>
          <a:ln w="9525">
            <a:solidFill>
              <a:schemeClr val="tx1"/>
            </a:solidFill>
            <a:round/>
            <a:headEnd/>
            <a:tailEnd type="triangle" w="med" len="med"/>
          </a:ln>
        </p:spPr>
        <p:txBody>
          <a:bodyPr/>
          <a:lstStyle/>
          <a:p>
            <a:endParaRPr lang="en-US"/>
          </a:p>
        </p:txBody>
      </p:sp>
      <p:sp>
        <p:nvSpPr>
          <p:cNvPr id="20499" name="Line 28"/>
          <p:cNvSpPr>
            <a:spLocks noChangeShapeType="1"/>
          </p:cNvSpPr>
          <p:nvPr/>
        </p:nvSpPr>
        <p:spPr bwMode="auto">
          <a:xfrm flipV="1">
            <a:off x="6553200" y="4419600"/>
            <a:ext cx="0" cy="381000"/>
          </a:xfrm>
          <a:prstGeom prst="line">
            <a:avLst/>
          </a:prstGeom>
          <a:noFill/>
          <a:ln w="9525">
            <a:solidFill>
              <a:schemeClr val="tx1"/>
            </a:solidFill>
            <a:round/>
            <a:headEnd/>
            <a:tailEnd type="triangle" w="med" len="med"/>
          </a:ln>
        </p:spPr>
        <p:txBody>
          <a:bodyPr/>
          <a:lstStyle/>
          <a:p>
            <a:endParaRPr lang="en-US"/>
          </a:p>
        </p:txBody>
      </p:sp>
      <p:sp>
        <p:nvSpPr>
          <p:cNvPr id="20500" name="Line 29"/>
          <p:cNvSpPr>
            <a:spLocks noChangeShapeType="1"/>
          </p:cNvSpPr>
          <p:nvPr/>
        </p:nvSpPr>
        <p:spPr bwMode="auto">
          <a:xfrm flipH="1" flipV="1">
            <a:off x="4038600" y="4343400"/>
            <a:ext cx="0" cy="457200"/>
          </a:xfrm>
          <a:prstGeom prst="line">
            <a:avLst/>
          </a:prstGeom>
          <a:noFill/>
          <a:ln w="9525">
            <a:solidFill>
              <a:schemeClr val="tx1"/>
            </a:solidFill>
            <a:round/>
            <a:headEnd/>
            <a:tailEnd type="triangle" w="med" len="med"/>
          </a:ln>
        </p:spPr>
        <p:txBody>
          <a:bodyPr/>
          <a:lstStyle/>
          <a:p>
            <a:endParaRPr lang="en-US"/>
          </a:p>
        </p:txBody>
      </p:sp>
      <p:sp>
        <p:nvSpPr>
          <p:cNvPr id="20501" name="Line 30"/>
          <p:cNvSpPr>
            <a:spLocks noChangeShapeType="1"/>
          </p:cNvSpPr>
          <p:nvPr/>
        </p:nvSpPr>
        <p:spPr bwMode="auto">
          <a:xfrm flipV="1">
            <a:off x="3352800" y="4267200"/>
            <a:ext cx="228600" cy="533400"/>
          </a:xfrm>
          <a:prstGeom prst="line">
            <a:avLst/>
          </a:prstGeom>
          <a:noFill/>
          <a:ln w="9525">
            <a:solidFill>
              <a:schemeClr val="tx1"/>
            </a:solidFill>
            <a:round/>
            <a:headEnd/>
            <a:tailEnd type="triangle" w="med" len="med"/>
          </a:ln>
        </p:spPr>
        <p:txBody>
          <a:bodyPr/>
          <a:lstStyle/>
          <a:p>
            <a:endParaRPr lang="en-US"/>
          </a:p>
        </p:txBody>
      </p:sp>
      <p:sp>
        <p:nvSpPr>
          <p:cNvPr id="20502" name="Line 31"/>
          <p:cNvSpPr>
            <a:spLocks noChangeShapeType="1"/>
          </p:cNvSpPr>
          <p:nvPr/>
        </p:nvSpPr>
        <p:spPr bwMode="auto">
          <a:xfrm flipH="1" flipV="1">
            <a:off x="7162800" y="4495800"/>
            <a:ext cx="228600" cy="381000"/>
          </a:xfrm>
          <a:prstGeom prst="line">
            <a:avLst/>
          </a:prstGeom>
          <a:noFill/>
          <a:ln w="9525">
            <a:solidFill>
              <a:schemeClr val="tx1"/>
            </a:solidFill>
            <a:round/>
            <a:headEnd/>
            <a:tailEnd type="triangle" w="med" len="med"/>
          </a:ln>
        </p:spPr>
        <p:txBody>
          <a:bodyPr/>
          <a:lstStyle/>
          <a:p>
            <a:endParaRPr lang="en-US"/>
          </a:p>
        </p:txBody>
      </p:sp>
      <p:sp>
        <p:nvSpPr>
          <p:cNvPr id="20503" name="Line 32"/>
          <p:cNvSpPr>
            <a:spLocks noChangeShapeType="1"/>
          </p:cNvSpPr>
          <p:nvPr/>
        </p:nvSpPr>
        <p:spPr bwMode="auto">
          <a:xfrm flipH="1" flipV="1">
            <a:off x="5715000" y="4267200"/>
            <a:ext cx="76200" cy="990600"/>
          </a:xfrm>
          <a:prstGeom prst="line">
            <a:avLst/>
          </a:prstGeom>
          <a:noFill/>
          <a:ln w="9525">
            <a:solidFill>
              <a:schemeClr val="tx1"/>
            </a:solidFill>
            <a:round/>
            <a:headEnd/>
            <a:tailEnd type="triangle" w="med" len="med"/>
          </a:ln>
        </p:spPr>
        <p:txBody>
          <a:bodyPr/>
          <a:lstStyle/>
          <a:p>
            <a:endParaRPr lang="en-US"/>
          </a:p>
        </p:txBody>
      </p:sp>
      <p:sp>
        <p:nvSpPr>
          <p:cNvPr id="20504" name="Line 33"/>
          <p:cNvSpPr>
            <a:spLocks noChangeShapeType="1"/>
          </p:cNvSpPr>
          <p:nvPr/>
        </p:nvSpPr>
        <p:spPr bwMode="auto">
          <a:xfrm flipV="1">
            <a:off x="4953000" y="4267200"/>
            <a:ext cx="304800" cy="533400"/>
          </a:xfrm>
          <a:prstGeom prst="line">
            <a:avLst/>
          </a:prstGeom>
          <a:noFill/>
          <a:ln w="9525">
            <a:solidFill>
              <a:schemeClr val="tx1"/>
            </a:solidFill>
            <a:round/>
            <a:headEnd/>
            <a:tailEnd type="triangle" w="med" len="med"/>
          </a:ln>
        </p:spPr>
        <p:txBody>
          <a:bodyPr/>
          <a:lstStyle/>
          <a:p>
            <a:endParaRPr lang="en-US"/>
          </a:p>
        </p:txBody>
      </p:sp>
      <p:sp>
        <p:nvSpPr>
          <p:cNvPr id="20505" name="Line 34"/>
          <p:cNvSpPr>
            <a:spLocks noChangeShapeType="1"/>
          </p:cNvSpPr>
          <p:nvPr/>
        </p:nvSpPr>
        <p:spPr bwMode="auto">
          <a:xfrm flipH="1" flipV="1">
            <a:off x="7467600" y="4267200"/>
            <a:ext cx="457200" cy="609600"/>
          </a:xfrm>
          <a:prstGeom prst="line">
            <a:avLst/>
          </a:prstGeom>
          <a:noFill/>
          <a:ln w="9525">
            <a:solidFill>
              <a:schemeClr val="tx1"/>
            </a:solidFill>
            <a:round/>
            <a:headEnd/>
            <a:tailEnd type="triangle" w="med" len="med"/>
          </a:ln>
        </p:spPr>
        <p:txBody>
          <a:bodyPr/>
          <a:lstStyle/>
          <a:p>
            <a:endParaRPr lang="en-US"/>
          </a:p>
        </p:txBody>
      </p:sp>
      <p:sp>
        <p:nvSpPr>
          <p:cNvPr id="20506" name="Line 35"/>
          <p:cNvSpPr>
            <a:spLocks noChangeShapeType="1"/>
          </p:cNvSpPr>
          <p:nvPr/>
        </p:nvSpPr>
        <p:spPr bwMode="auto">
          <a:xfrm flipH="1" flipV="1">
            <a:off x="7467600" y="4038600"/>
            <a:ext cx="1143000" cy="914400"/>
          </a:xfrm>
          <a:prstGeom prst="line">
            <a:avLst/>
          </a:prstGeom>
          <a:noFill/>
          <a:ln w="9525">
            <a:solidFill>
              <a:schemeClr val="tx1"/>
            </a:solidFill>
            <a:round/>
            <a:headEnd/>
            <a:tailEnd type="triangle" w="med" len="med"/>
          </a:ln>
        </p:spPr>
        <p:txBody>
          <a:bodyPr/>
          <a:lstStyle/>
          <a:p>
            <a:endParaRPr lang="en-US"/>
          </a:p>
        </p:txBody>
      </p:sp>
      <p:sp>
        <p:nvSpPr>
          <p:cNvPr id="20507" name="TextBox 1"/>
          <p:cNvSpPr txBox="1">
            <a:spLocks noChangeArrowheads="1"/>
          </p:cNvSpPr>
          <p:nvPr/>
        </p:nvSpPr>
        <p:spPr bwMode="auto">
          <a:xfrm>
            <a:off x="301625" y="4724400"/>
            <a:ext cx="1600200" cy="822325"/>
          </a:xfrm>
          <a:prstGeom prst="rect">
            <a:avLst/>
          </a:prstGeom>
          <a:noFill/>
          <a:ln w="9525">
            <a:noFill/>
            <a:miter lim="800000"/>
            <a:headEnd/>
            <a:tailEnd/>
          </a:ln>
        </p:spPr>
        <p:txBody>
          <a:bodyPr>
            <a:spAutoFit/>
          </a:bodyPr>
          <a:lstStyle/>
          <a:p>
            <a:r>
              <a:rPr lang="en-US" sz="2400">
                <a:latin typeface="Calibri" pitchFamily="34" charset="0"/>
              </a:rPr>
              <a:t>Country</a:t>
            </a:r>
          </a:p>
          <a:p>
            <a:r>
              <a:rPr lang="en-US" sz="2400">
                <a:latin typeface="Calibri" pitchFamily="34" charset="0"/>
              </a:rPr>
              <a:t>Banks</a:t>
            </a:r>
          </a:p>
        </p:txBody>
      </p:sp>
      <p:sp>
        <p:nvSpPr>
          <p:cNvPr id="20508" name="TextBox 36"/>
          <p:cNvSpPr txBox="1">
            <a:spLocks noChangeArrowheads="1"/>
          </p:cNvSpPr>
          <p:nvPr/>
        </p:nvSpPr>
        <p:spPr bwMode="auto">
          <a:xfrm>
            <a:off x="304800" y="3429000"/>
            <a:ext cx="1600200" cy="822325"/>
          </a:xfrm>
          <a:prstGeom prst="rect">
            <a:avLst/>
          </a:prstGeom>
          <a:noFill/>
          <a:ln w="9525">
            <a:noFill/>
            <a:miter lim="800000"/>
            <a:headEnd/>
            <a:tailEnd/>
          </a:ln>
        </p:spPr>
        <p:txBody>
          <a:bodyPr>
            <a:spAutoFit/>
          </a:bodyPr>
          <a:lstStyle/>
          <a:p>
            <a:r>
              <a:rPr lang="en-US" sz="2400">
                <a:latin typeface="Calibri" pitchFamily="34" charset="0"/>
              </a:rPr>
              <a:t>Reserve City Banks</a:t>
            </a:r>
          </a:p>
        </p:txBody>
      </p:sp>
      <p:sp>
        <p:nvSpPr>
          <p:cNvPr id="20509" name="TextBox 37"/>
          <p:cNvSpPr txBox="1">
            <a:spLocks noChangeArrowheads="1"/>
          </p:cNvSpPr>
          <p:nvPr/>
        </p:nvSpPr>
        <p:spPr bwMode="auto">
          <a:xfrm>
            <a:off x="228600" y="1600200"/>
            <a:ext cx="2300288" cy="822325"/>
          </a:xfrm>
          <a:prstGeom prst="rect">
            <a:avLst/>
          </a:prstGeom>
          <a:noFill/>
          <a:ln w="9525">
            <a:noFill/>
            <a:miter lim="800000"/>
            <a:headEnd/>
            <a:tailEnd/>
          </a:ln>
        </p:spPr>
        <p:txBody>
          <a:bodyPr>
            <a:spAutoFit/>
          </a:bodyPr>
          <a:lstStyle/>
          <a:p>
            <a:r>
              <a:rPr lang="en-US" sz="2400">
                <a:latin typeface="Calibri" pitchFamily="34" charset="0"/>
              </a:rPr>
              <a:t>Central Reserve</a:t>
            </a:r>
          </a:p>
          <a:p>
            <a:r>
              <a:rPr lang="en-US" sz="2400">
                <a:latin typeface="Calibri" pitchFamily="34" charset="0"/>
              </a:rPr>
              <a:t>City Banks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a:xfrm>
            <a:off x="0" y="0"/>
            <a:ext cx="9144000" cy="762000"/>
          </a:xfrm>
        </p:spPr>
        <p:txBody>
          <a:bodyPr/>
          <a:lstStyle/>
          <a:p>
            <a:pPr eaLnBrk="1" hangingPunct="1"/>
            <a:r>
              <a:rPr lang="en-US" sz="4000" smtClean="0"/>
              <a:t>Interbank deposits after Fed’s Founding</a:t>
            </a:r>
          </a:p>
        </p:txBody>
      </p:sp>
      <p:pic>
        <p:nvPicPr>
          <p:cNvPr id="22530" name="Picture 4" descr="j0205462"/>
          <p:cNvPicPr>
            <a:picLocks noChangeAspect="1" noChangeArrowheads="1"/>
          </p:cNvPicPr>
          <p:nvPr/>
        </p:nvPicPr>
        <p:blipFill>
          <a:blip r:embed="rId3"/>
          <a:srcRect/>
          <a:stretch>
            <a:fillRect/>
          </a:stretch>
        </p:blipFill>
        <p:spPr bwMode="auto">
          <a:xfrm>
            <a:off x="2362200" y="3341687"/>
            <a:ext cx="1362075" cy="849313"/>
          </a:xfrm>
          <a:prstGeom prst="rect">
            <a:avLst/>
          </a:prstGeom>
          <a:noFill/>
          <a:ln w="9525">
            <a:noFill/>
            <a:miter lim="800000"/>
            <a:headEnd/>
            <a:tailEnd/>
          </a:ln>
        </p:spPr>
      </p:pic>
      <p:pic>
        <p:nvPicPr>
          <p:cNvPr id="22531" name="Picture 5" descr="j0205462"/>
          <p:cNvPicPr>
            <a:picLocks noChangeAspect="1" noChangeArrowheads="1"/>
          </p:cNvPicPr>
          <p:nvPr/>
        </p:nvPicPr>
        <p:blipFill>
          <a:blip r:embed="rId3"/>
          <a:srcRect/>
          <a:stretch>
            <a:fillRect/>
          </a:stretch>
        </p:blipFill>
        <p:spPr bwMode="auto">
          <a:xfrm>
            <a:off x="3918744" y="3286918"/>
            <a:ext cx="1362075" cy="849313"/>
          </a:xfrm>
          <a:prstGeom prst="rect">
            <a:avLst/>
          </a:prstGeom>
          <a:noFill/>
          <a:ln w="9525">
            <a:noFill/>
            <a:miter lim="800000"/>
            <a:headEnd/>
            <a:tailEnd/>
          </a:ln>
        </p:spPr>
      </p:pic>
      <p:pic>
        <p:nvPicPr>
          <p:cNvPr id="22532" name="Picture 6" descr="j0205462"/>
          <p:cNvPicPr>
            <a:picLocks noChangeAspect="1" noChangeArrowheads="1"/>
          </p:cNvPicPr>
          <p:nvPr/>
        </p:nvPicPr>
        <p:blipFill>
          <a:blip r:embed="rId3"/>
          <a:srcRect/>
          <a:stretch>
            <a:fillRect/>
          </a:stretch>
        </p:blipFill>
        <p:spPr bwMode="auto">
          <a:xfrm>
            <a:off x="7450932" y="3341686"/>
            <a:ext cx="1362075" cy="849313"/>
          </a:xfrm>
          <a:prstGeom prst="rect">
            <a:avLst/>
          </a:prstGeom>
          <a:noFill/>
          <a:ln w="9525">
            <a:noFill/>
            <a:miter lim="800000"/>
            <a:headEnd/>
            <a:tailEnd/>
          </a:ln>
        </p:spPr>
      </p:pic>
      <p:pic>
        <p:nvPicPr>
          <p:cNvPr id="22533" name="Picture 7" descr="j0205462"/>
          <p:cNvPicPr>
            <a:picLocks noChangeAspect="1" noChangeArrowheads="1"/>
          </p:cNvPicPr>
          <p:nvPr/>
        </p:nvPicPr>
        <p:blipFill>
          <a:blip r:embed="rId3"/>
          <a:srcRect/>
          <a:stretch>
            <a:fillRect/>
          </a:stretch>
        </p:blipFill>
        <p:spPr bwMode="auto">
          <a:xfrm>
            <a:off x="2851149" y="1970087"/>
            <a:ext cx="2438400" cy="849313"/>
          </a:xfrm>
          <a:prstGeom prst="rect">
            <a:avLst/>
          </a:prstGeom>
          <a:noFill/>
          <a:ln w="9525">
            <a:noFill/>
            <a:miter lim="800000"/>
            <a:headEnd/>
            <a:tailEnd/>
          </a:ln>
        </p:spPr>
      </p:pic>
      <p:sp>
        <p:nvSpPr>
          <p:cNvPr id="22535" name="Line 10"/>
          <p:cNvSpPr>
            <a:spLocks noChangeShapeType="1"/>
          </p:cNvSpPr>
          <p:nvPr/>
        </p:nvSpPr>
        <p:spPr bwMode="auto">
          <a:xfrm flipH="1" flipV="1">
            <a:off x="4648200" y="2819400"/>
            <a:ext cx="1752600" cy="1905000"/>
          </a:xfrm>
          <a:prstGeom prst="line">
            <a:avLst/>
          </a:prstGeom>
          <a:noFill/>
          <a:ln w="9525">
            <a:solidFill>
              <a:schemeClr val="tx1"/>
            </a:solidFill>
            <a:round/>
            <a:headEnd/>
            <a:tailEnd type="triangle" w="med" len="med"/>
          </a:ln>
        </p:spPr>
        <p:txBody>
          <a:bodyPr/>
          <a:lstStyle/>
          <a:p>
            <a:endParaRPr lang="en-US"/>
          </a:p>
        </p:txBody>
      </p:sp>
      <p:pic>
        <p:nvPicPr>
          <p:cNvPr id="22537" name="Picture 14" descr="j0185604"/>
          <p:cNvPicPr>
            <a:picLocks noChangeAspect="1" noChangeArrowheads="1"/>
          </p:cNvPicPr>
          <p:nvPr/>
        </p:nvPicPr>
        <p:blipFill>
          <a:blip r:embed="rId4"/>
          <a:srcRect/>
          <a:stretch>
            <a:fillRect/>
          </a:stretch>
        </p:blipFill>
        <p:spPr bwMode="auto">
          <a:xfrm>
            <a:off x="6968331" y="4883149"/>
            <a:ext cx="541338" cy="542925"/>
          </a:xfrm>
          <a:prstGeom prst="rect">
            <a:avLst/>
          </a:prstGeom>
          <a:noFill/>
          <a:ln w="9525">
            <a:noFill/>
            <a:miter lim="800000"/>
            <a:headEnd/>
            <a:tailEnd/>
          </a:ln>
        </p:spPr>
      </p:pic>
      <p:pic>
        <p:nvPicPr>
          <p:cNvPr id="22538" name="Picture 15" descr="j0185604"/>
          <p:cNvPicPr>
            <a:picLocks noChangeAspect="1" noChangeArrowheads="1"/>
          </p:cNvPicPr>
          <p:nvPr/>
        </p:nvPicPr>
        <p:blipFill>
          <a:blip r:embed="rId4"/>
          <a:srcRect/>
          <a:stretch>
            <a:fillRect/>
          </a:stretch>
        </p:blipFill>
        <p:spPr bwMode="auto">
          <a:xfrm>
            <a:off x="8305800" y="4876800"/>
            <a:ext cx="541338" cy="542925"/>
          </a:xfrm>
          <a:prstGeom prst="rect">
            <a:avLst/>
          </a:prstGeom>
          <a:noFill/>
          <a:ln w="9525">
            <a:noFill/>
            <a:miter lim="800000"/>
            <a:headEnd/>
            <a:tailEnd/>
          </a:ln>
        </p:spPr>
      </p:pic>
      <p:pic>
        <p:nvPicPr>
          <p:cNvPr id="22539" name="Picture 16" descr="j0185604"/>
          <p:cNvPicPr>
            <a:picLocks noChangeAspect="1" noChangeArrowheads="1"/>
          </p:cNvPicPr>
          <p:nvPr/>
        </p:nvPicPr>
        <p:blipFill>
          <a:blip r:embed="rId4"/>
          <a:srcRect/>
          <a:stretch>
            <a:fillRect/>
          </a:stretch>
        </p:blipFill>
        <p:spPr bwMode="auto">
          <a:xfrm>
            <a:off x="7609681" y="4906961"/>
            <a:ext cx="541338" cy="542925"/>
          </a:xfrm>
          <a:prstGeom prst="rect">
            <a:avLst/>
          </a:prstGeom>
          <a:noFill/>
          <a:ln w="9525">
            <a:noFill/>
            <a:miter lim="800000"/>
            <a:headEnd/>
            <a:tailEnd/>
          </a:ln>
        </p:spPr>
      </p:pic>
      <p:pic>
        <p:nvPicPr>
          <p:cNvPr id="22540" name="Picture 17" descr="j0185604"/>
          <p:cNvPicPr>
            <a:picLocks noChangeAspect="1" noChangeArrowheads="1"/>
          </p:cNvPicPr>
          <p:nvPr/>
        </p:nvPicPr>
        <p:blipFill>
          <a:blip r:embed="rId4"/>
          <a:srcRect/>
          <a:stretch>
            <a:fillRect/>
          </a:stretch>
        </p:blipFill>
        <p:spPr bwMode="auto">
          <a:xfrm>
            <a:off x="6663531" y="5400675"/>
            <a:ext cx="541338" cy="542925"/>
          </a:xfrm>
          <a:prstGeom prst="rect">
            <a:avLst/>
          </a:prstGeom>
          <a:noFill/>
          <a:ln w="9525">
            <a:noFill/>
            <a:miter lim="800000"/>
            <a:headEnd/>
            <a:tailEnd/>
          </a:ln>
        </p:spPr>
      </p:pic>
      <p:pic>
        <p:nvPicPr>
          <p:cNvPr id="22541" name="Picture 18" descr="j0185604"/>
          <p:cNvPicPr>
            <a:picLocks noChangeAspect="1" noChangeArrowheads="1"/>
          </p:cNvPicPr>
          <p:nvPr/>
        </p:nvPicPr>
        <p:blipFill>
          <a:blip r:embed="rId4"/>
          <a:srcRect/>
          <a:stretch>
            <a:fillRect/>
          </a:stretch>
        </p:blipFill>
        <p:spPr bwMode="auto">
          <a:xfrm>
            <a:off x="7339012" y="5449886"/>
            <a:ext cx="541338" cy="542925"/>
          </a:xfrm>
          <a:prstGeom prst="rect">
            <a:avLst/>
          </a:prstGeom>
          <a:noFill/>
          <a:ln w="9525">
            <a:noFill/>
            <a:miter lim="800000"/>
            <a:headEnd/>
            <a:tailEnd/>
          </a:ln>
        </p:spPr>
      </p:pic>
      <p:pic>
        <p:nvPicPr>
          <p:cNvPr id="22542" name="Picture 19" descr="j0185604"/>
          <p:cNvPicPr>
            <a:picLocks noChangeAspect="1" noChangeArrowheads="1"/>
          </p:cNvPicPr>
          <p:nvPr/>
        </p:nvPicPr>
        <p:blipFill>
          <a:blip r:embed="rId4"/>
          <a:srcRect/>
          <a:stretch>
            <a:fillRect/>
          </a:stretch>
        </p:blipFill>
        <p:spPr bwMode="auto">
          <a:xfrm>
            <a:off x="6248400" y="4876800"/>
            <a:ext cx="541338" cy="542925"/>
          </a:xfrm>
          <a:prstGeom prst="rect">
            <a:avLst/>
          </a:prstGeom>
          <a:noFill/>
          <a:ln w="9525">
            <a:noFill/>
            <a:miter lim="800000"/>
            <a:headEnd/>
            <a:tailEnd/>
          </a:ln>
        </p:spPr>
      </p:pic>
      <p:pic>
        <p:nvPicPr>
          <p:cNvPr id="22543" name="Picture 20" descr="j0185604"/>
          <p:cNvPicPr>
            <a:picLocks noChangeAspect="1" noChangeArrowheads="1"/>
          </p:cNvPicPr>
          <p:nvPr/>
        </p:nvPicPr>
        <p:blipFill>
          <a:blip r:embed="rId4"/>
          <a:srcRect/>
          <a:stretch>
            <a:fillRect/>
          </a:stretch>
        </p:blipFill>
        <p:spPr bwMode="auto">
          <a:xfrm>
            <a:off x="2148681" y="4857749"/>
            <a:ext cx="541338" cy="542925"/>
          </a:xfrm>
          <a:prstGeom prst="rect">
            <a:avLst/>
          </a:prstGeom>
          <a:noFill/>
          <a:ln w="9525">
            <a:noFill/>
            <a:miter lim="800000"/>
            <a:headEnd/>
            <a:tailEnd/>
          </a:ln>
        </p:spPr>
      </p:pic>
      <p:pic>
        <p:nvPicPr>
          <p:cNvPr id="22544" name="Picture 21" descr="j0185604"/>
          <p:cNvPicPr>
            <a:picLocks noChangeAspect="1" noChangeArrowheads="1"/>
          </p:cNvPicPr>
          <p:nvPr/>
        </p:nvPicPr>
        <p:blipFill>
          <a:blip r:embed="rId4"/>
          <a:srcRect/>
          <a:stretch>
            <a:fillRect/>
          </a:stretch>
        </p:blipFill>
        <p:spPr bwMode="auto">
          <a:xfrm>
            <a:off x="2772568" y="4868861"/>
            <a:ext cx="541338" cy="542925"/>
          </a:xfrm>
          <a:prstGeom prst="rect">
            <a:avLst/>
          </a:prstGeom>
          <a:noFill/>
          <a:ln w="9525">
            <a:noFill/>
            <a:miter lim="800000"/>
            <a:headEnd/>
            <a:tailEnd/>
          </a:ln>
        </p:spPr>
      </p:pic>
      <p:pic>
        <p:nvPicPr>
          <p:cNvPr id="22545" name="Picture 22" descr="j0185604"/>
          <p:cNvPicPr>
            <a:picLocks noChangeAspect="1" noChangeArrowheads="1"/>
          </p:cNvPicPr>
          <p:nvPr/>
        </p:nvPicPr>
        <p:blipFill>
          <a:blip r:embed="rId4"/>
          <a:srcRect/>
          <a:stretch>
            <a:fillRect/>
          </a:stretch>
        </p:blipFill>
        <p:spPr bwMode="auto">
          <a:xfrm>
            <a:off x="3351212" y="4857750"/>
            <a:ext cx="541338" cy="542925"/>
          </a:xfrm>
          <a:prstGeom prst="rect">
            <a:avLst/>
          </a:prstGeom>
          <a:noFill/>
          <a:ln w="9525">
            <a:noFill/>
            <a:miter lim="800000"/>
            <a:headEnd/>
            <a:tailEnd/>
          </a:ln>
        </p:spPr>
      </p:pic>
      <p:sp>
        <p:nvSpPr>
          <p:cNvPr id="22547" name="Line 28"/>
          <p:cNvSpPr>
            <a:spLocks noChangeShapeType="1"/>
          </p:cNvSpPr>
          <p:nvPr/>
        </p:nvSpPr>
        <p:spPr bwMode="auto">
          <a:xfrm flipH="1" flipV="1">
            <a:off x="5181600" y="4098924"/>
            <a:ext cx="1219200" cy="777875"/>
          </a:xfrm>
          <a:prstGeom prst="line">
            <a:avLst/>
          </a:prstGeom>
          <a:noFill/>
          <a:ln w="9525">
            <a:solidFill>
              <a:schemeClr val="tx1"/>
            </a:solidFill>
            <a:round/>
            <a:headEnd/>
            <a:tailEnd type="triangle" w="med" len="med"/>
          </a:ln>
        </p:spPr>
        <p:txBody>
          <a:bodyPr/>
          <a:lstStyle/>
          <a:p>
            <a:endParaRPr lang="en-US"/>
          </a:p>
        </p:txBody>
      </p:sp>
      <p:sp>
        <p:nvSpPr>
          <p:cNvPr id="22550" name="Line 31"/>
          <p:cNvSpPr>
            <a:spLocks noChangeShapeType="1"/>
          </p:cNvSpPr>
          <p:nvPr/>
        </p:nvSpPr>
        <p:spPr bwMode="auto">
          <a:xfrm flipH="1" flipV="1">
            <a:off x="5010150" y="2863850"/>
            <a:ext cx="2228850" cy="2012950"/>
          </a:xfrm>
          <a:prstGeom prst="line">
            <a:avLst/>
          </a:prstGeom>
          <a:noFill/>
          <a:ln w="9525">
            <a:solidFill>
              <a:schemeClr val="tx1"/>
            </a:solidFill>
            <a:round/>
            <a:headEnd/>
            <a:tailEnd type="triangle" w="med" len="med"/>
          </a:ln>
        </p:spPr>
        <p:txBody>
          <a:bodyPr/>
          <a:lstStyle/>
          <a:p>
            <a:endParaRPr lang="en-US"/>
          </a:p>
        </p:txBody>
      </p:sp>
      <p:sp>
        <p:nvSpPr>
          <p:cNvPr id="22551" name="Line 32"/>
          <p:cNvSpPr>
            <a:spLocks noChangeShapeType="1"/>
          </p:cNvSpPr>
          <p:nvPr/>
        </p:nvSpPr>
        <p:spPr bwMode="auto">
          <a:xfrm flipH="1" flipV="1">
            <a:off x="4599779" y="4191000"/>
            <a:ext cx="1648620" cy="881062"/>
          </a:xfrm>
          <a:prstGeom prst="line">
            <a:avLst/>
          </a:prstGeom>
          <a:noFill/>
          <a:ln w="9525">
            <a:solidFill>
              <a:schemeClr val="tx1"/>
            </a:solidFill>
            <a:round/>
            <a:headEnd/>
            <a:tailEnd type="triangle" w="med" len="med"/>
          </a:ln>
        </p:spPr>
        <p:txBody>
          <a:bodyPr/>
          <a:lstStyle/>
          <a:p>
            <a:endParaRPr lang="en-US"/>
          </a:p>
        </p:txBody>
      </p:sp>
      <p:sp>
        <p:nvSpPr>
          <p:cNvPr id="22552" name="Line 33"/>
          <p:cNvSpPr>
            <a:spLocks noChangeShapeType="1"/>
          </p:cNvSpPr>
          <p:nvPr/>
        </p:nvSpPr>
        <p:spPr bwMode="auto">
          <a:xfrm flipH="1" flipV="1">
            <a:off x="3809999" y="4098923"/>
            <a:ext cx="2679303" cy="1447801"/>
          </a:xfrm>
          <a:prstGeom prst="line">
            <a:avLst/>
          </a:prstGeom>
          <a:noFill/>
          <a:ln w="9525">
            <a:solidFill>
              <a:schemeClr val="tx1"/>
            </a:solidFill>
            <a:round/>
            <a:headEnd/>
            <a:tailEnd type="triangle" w="med" len="med"/>
          </a:ln>
        </p:spPr>
        <p:txBody>
          <a:bodyPr/>
          <a:lstStyle/>
          <a:p>
            <a:endParaRPr lang="en-US"/>
          </a:p>
        </p:txBody>
      </p:sp>
      <p:sp>
        <p:nvSpPr>
          <p:cNvPr id="22553" name="Line 34"/>
          <p:cNvSpPr>
            <a:spLocks noChangeShapeType="1"/>
          </p:cNvSpPr>
          <p:nvPr/>
        </p:nvSpPr>
        <p:spPr bwMode="auto">
          <a:xfrm flipH="1" flipV="1">
            <a:off x="5280819" y="2590800"/>
            <a:ext cx="2567781" cy="2286000"/>
          </a:xfrm>
          <a:prstGeom prst="line">
            <a:avLst/>
          </a:prstGeom>
          <a:noFill/>
          <a:ln w="9525">
            <a:solidFill>
              <a:schemeClr val="tx1"/>
            </a:solidFill>
            <a:round/>
            <a:headEnd/>
            <a:tailEnd type="triangle" w="med" len="med"/>
          </a:ln>
        </p:spPr>
        <p:txBody>
          <a:bodyPr/>
          <a:lstStyle/>
          <a:p>
            <a:endParaRPr lang="en-US"/>
          </a:p>
        </p:txBody>
      </p:sp>
      <p:sp>
        <p:nvSpPr>
          <p:cNvPr id="22554" name="Line 35"/>
          <p:cNvSpPr>
            <a:spLocks noChangeShapeType="1"/>
          </p:cNvSpPr>
          <p:nvPr/>
        </p:nvSpPr>
        <p:spPr bwMode="auto">
          <a:xfrm flipH="1" flipV="1">
            <a:off x="8077200" y="4267200"/>
            <a:ext cx="457200" cy="609600"/>
          </a:xfrm>
          <a:prstGeom prst="line">
            <a:avLst/>
          </a:prstGeom>
          <a:noFill/>
          <a:ln w="9525">
            <a:solidFill>
              <a:schemeClr val="tx1"/>
            </a:solidFill>
            <a:round/>
            <a:headEnd/>
            <a:tailEnd type="triangle" w="med" len="med"/>
          </a:ln>
        </p:spPr>
        <p:txBody>
          <a:bodyPr/>
          <a:lstStyle/>
          <a:p>
            <a:endParaRPr lang="en-US"/>
          </a:p>
        </p:txBody>
      </p:sp>
      <p:sp>
        <p:nvSpPr>
          <p:cNvPr id="22555" name="TextBox 1"/>
          <p:cNvSpPr txBox="1">
            <a:spLocks noChangeArrowheads="1"/>
          </p:cNvSpPr>
          <p:nvPr/>
        </p:nvSpPr>
        <p:spPr bwMode="auto">
          <a:xfrm>
            <a:off x="301625" y="4724400"/>
            <a:ext cx="1600200" cy="822325"/>
          </a:xfrm>
          <a:prstGeom prst="rect">
            <a:avLst/>
          </a:prstGeom>
          <a:noFill/>
          <a:ln w="9525">
            <a:noFill/>
            <a:miter lim="800000"/>
            <a:headEnd/>
            <a:tailEnd/>
          </a:ln>
        </p:spPr>
        <p:txBody>
          <a:bodyPr>
            <a:spAutoFit/>
          </a:bodyPr>
          <a:lstStyle/>
          <a:p>
            <a:r>
              <a:rPr lang="en-US" sz="2400">
                <a:latin typeface="Calibri" pitchFamily="34" charset="0"/>
              </a:rPr>
              <a:t>Country</a:t>
            </a:r>
          </a:p>
          <a:p>
            <a:r>
              <a:rPr lang="en-US" sz="2400">
                <a:latin typeface="Calibri" pitchFamily="34" charset="0"/>
              </a:rPr>
              <a:t>Banks</a:t>
            </a:r>
          </a:p>
        </p:txBody>
      </p:sp>
      <p:sp>
        <p:nvSpPr>
          <p:cNvPr id="22556" name="TextBox 36"/>
          <p:cNvSpPr txBox="1">
            <a:spLocks noChangeArrowheads="1"/>
          </p:cNvSpPr>
          <p:nvPr/>
        </p:nvSpPr>
        <p:spPr bwMode="auto">
          <a:xfrm>
            <a:off x="152400" y="3276600"/>
            <a:ext cx="1600200" cy="822325"/>
          </a:xfrm>
          <a:prstGeom prst="rect">
            <a:avLst/>
          </a:prstGeom>
          <a:noFill/>
          <a:ln w="9525">
            <a:noFill/>
            <a:miter lim="800000"/>
            <a:headEnd/>
            <a:tailEnd/>
          </a:ln>
        </p:spPr>
        <p:txBody>
          <a:bodyPr>
            <a:spAutoFit/>
          </a:bodyPr>
          <a:lstStyle/>
          <a:p>
            <a:r>
              <a:rPr lang="en-US" sz="2400">
                <a:latin typeface="Calibri" pitchFamily="34" charset="0"/>
              </a:rPr>
              <a:t>Reserve</a:t>
            </a:r>
          </a:p>
          <a:p>
            <a:r>
              <a:rPr lang="en-US" sz="2400">
                <a:latin typeface="Calibri" pitchFamily="34" charset="0"/>
              </a:rPr>
              <a:t>City Banks</a:t>
            </a:r>
          </a:p>
        </p:txBody>
      </p:sp>
      <p:sp>
        <p:nvSpPr>
          <p:cNvPr id="22557" name="TextBox 37"/>
          <p:cNvSpPr txBox="1">
            <a:spLocks noChangeArrowheads="1"/>
          </p:cNvSpPr>
          <p:nvPr/>
        </p:nvSpPr>
        <p:spPr bwMode="auto">
          <a:xfrm>
            <a:off x="228600" y="1676400"/>
            <a:ext cx="1773238" cy="1187450"/>
          </a:xfrm>
          <a:prstGeom prst="rect">
            <a:avLst/>
          </a:prstGeom>
          <a:noFill/>
          <a:ln w="9525">
            <a:noFill/>
            <a:miter lim="800000"/>
            <a:headEnd/>
            <a:tailEnd/>
          </a:ln>
        </p:spPr>
        <p:txBody>
          <a:bodyPr>
            <a:spAutoFit/>
          </a:bodyPr>
          <a:lstStyle/>
          <a:p>
            <a:r>
              <a:rPr lang="en-US" sz="2400">
                <a:latin typeface="Calibri" pitchFamily="34" charset="0"/>
              </a:rPr>
              <a:t>Central Reserve</a:t>
            </a:r>
          </a:p>
          <a:p>
            <a:r>
              <a:rPr lang="en-US" sz="2400">
                <a:latin typeface="Calibri" pitchFamily="34" charset="0"/>
              </a:rPr>
              <a:t>City Banks</a:t>
            </a:r>
          </a:p>
        </p:txBody>
      </p:sp>
      <p:pic>
        <p:nvPicPr>
          <p:cNvPr id="33" name="Picture 7" descr="j0205462"/>
          <p:cNvPicPr>
            <a:picLocks noChangeAspect="1" noChangeArrowheads="1"/>
          </p:cNvPicPr>
          <p:nvPr/>
        </p:nvPicPr>
        <p:blipFill>
          <a:blip r:embed="rId3"/>
          <a:srcRect/>
          <a:stretch>
            <a:fillRect/>
          </a:stretch>
        </p:blipFill>
        <p:spPr bwMode="auto">
          <a:xfrm>
            <a:off x="3384549" y="968375"/>
            <a:ext cx="1371600" cy="479425"/>
          </a:xfrm>
          <a:prstGeom prst="rect">
            <a:avLst/>
          </a:prstGeom>
          <a:solidFill>
            <a:schemeClr val="accent3">
              <a:lumMod val="60000"/>
              <a:lumOff val="40000"/>
            </a:schemeClr>
          </a:solidFill>
        </p:spPr>
      </p:pic>
      <p:sp>
        <p:nvSpPr>
          <p:cNvPr id="22563" name="Text Box 38"/>
          <p:cNvSpPr txBox="1">
            <a:spLocks noChangeArrowheads="1"/>
          </p:cNvSpPr>
          <p:nvPr/>
        </p:nvSpPr>
        <p:spPr bwMode="auto">
          <a:xfrm>
            <a:off x="0" y="990600"/>
            <a:ext cx="3657600" cy="457200"/>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Federal Reserve System</a:t>
            </a:r>
          </a:p>
        </p:txBody>
      </p:sp>
      <p:sp>
        <p:nvSpPr>
          <p:cNvPr id="22564" name="Text Box 39"/>
          <p:cNvSpPr txBox="1">
            <a:spLocks noChangeArrowheads="1"/>
          </p:cNvSpPr>
          <p:nvPr/>
        </p:nvSpPr>
        <p:spPr bwMode="auto">
          <a:xfrm>
            <a:off x="6023769" y="5992811"/>
            <a:ext cx="2971800" cy="457200"/>
          </a:xfrm>
          <a:prstGeom prst="rect">
            <a:avLst/>
          </a:prstGeom>
          <a:noFill/>
          <a:ln w="9525">
            <a:noFill/>
            <a:miter lim="800000"/>
            <a:headEnd/>
            <a:tailEnd/>
          </a:ln>
        </p:spPr>
        <p:txBody>
          <a:bodyPr wrap="square">
            <a:spAutoFit/>
          </a:bodyPr>
          <a:lstStyle/>
          <a:p>
            <a:pPr>
              <a:spcBef>
                <a:spcPct val="50000"/>
              </a:spcBef>
            </a:pPr>
            <a:r>
              <a:rPr lang="en-US" sz="2400" dirty="0">
                <a:latin typeface="Calibri" pitchFamily="34" charset="0"/>
              </a:rPr>
              <a:t>“Shadowy Banks”</a:t>
            </a:r>
          </a:p>
        </p:txBody>
      </p:sp>
      <p:sp>
        <p:nvSpPr>
          <p:cNvPr id="22565" name="Text Box 40"/>
          <p:cNvSpPr txBox="1">
            <a:spLocks noChangeArrowheads="1"/>
          </p:cNvSpPr>
          <p:nvPr/>
        </p:nvSpPr>
        <p:spPr bwMode="auto">
          <a:xfrm>
            <a:off x="2468362" y="5943600"/>
            <a:ext cx="2667000" cy="457200"/>
          </a:xfrm>
          <a:prstGeom prst="rect">
            <a:avLst/>
          </a:prstGeom>
          <a:noFill/>
          <a:ln w="9525">
            <a:noFill/>
            <a:miter lim="800000"/>
            <a:headEnd/>
            <a:tailEnd/>
          </a:ln>
        </p:spPr>
        <p:txBody>
          <a:bodyPr>
            <a:spAutoFit/>
          </a:bodyPr>
          <a:lstStyle/>
          <a:p>
            <a:pPr>
              <a:spcBef>
                <a:spcPct val="50000"/>
              </a:spcBef>
            </a:pPr>
            <a:r>
              <a:rPr lang="en-US" sz="2400" dirty="0">
                <a:latin typeface="Calibri" pitchFamily="34" charset="0"/>
              </a:rPr>
              <a:t>Fed member banks</a:t>
            </a:r>
          </a:p>
        </p:txBody>
      </p:sp>
      <p:sp>
        <p:nvSpPr>
          <p:cNvPr id="40" name="Line 34"/>
          <p:cNvSpPr>
            <a:spLocks noChangeShapeType="1"/>
          </p:cNvSpPr>
          <p:nvPr/>
        </p:nvSpPr>
        <p:spPr bwMode="auto">
          <a:xfrm flipH="1" flipV="1">
            <a:off x="5029200" y="2070892"/>
            <a:ext cx="2920206" cy="1143000"/>
          </a:xfrm>
          <a:prstGeom prst="line">
            <a:avLst/>
          </a:prstGeom>
          <a:noFill/>
          <a:ln w="9525">
            <a:solidFill>
              <a:schemeClr val="tx1"/>
            </a:solidFill>
            <a:round/>
            <a:headEnd/>
            <a:tailEnd type="triangle" w="med" len="med"/>
          </a:ln>
        </p:spPr>
        <p:txBody>
          <a:bodyPr/>
          <a:lstStyle/>
          <a:p>
            <a:endParaRPr lang="en-US"/>
          </a:p>
        </p:txBody>
      </p:sp>
      <p:sp>
        <p:nvSpPr>
          <p:cNvPr id="8" name="Freeform 7"/>
          <p:cNvSpPr/>
          <p:nvPr/>
        </p:nvSpPr>
        <p:spPr>
          <a:xfrm>
            <a:off x="2002610" y="1371600"/>
            <a:ext cx="1126353" cy="3343275"/>
          </a:xfrm>
          <a:custGeom>
            <a:avLst/>
            <a:gdLst>
              <a:gd name="connsiteX0" fmla="*/ 140515 w 1126353"/>
              <a:gd name="connsiteY0" fmla="*/ 3343275 h 3343275"/>
              <a:gd name="connsiteX1" fmla="*/ 83365 w 1126353"/>
              <a:gd name="connsiteY1" fmla="*/ 1143000 h 3343275"/>
              <a:gd name="connsiteX2" fmla="*/ 1126353 w 1126353"/>
              <a:gd name="connsiteY2" fmla="*/ 0 h 3343275"/>
              <a:gd name="connsiteX3" fmla="*/ 1126353 w 1126353"/>
              <a:gd name="connsiteY3" fmla="*/ 0 h 3343275"/>
            </a:gdLst>
            <a:ahLst/>
            <a:cxnLst>
              <a:cxn ang="0">
                <a:pos x="connsiteX0" y="connsiteY0"/>
              </a:cxn>
              <a:cxn ang="0">
                <a:pos x="connsiteX1" y="connsiteY1"/>
              </a:cxn>
              <a:cxn ang="0">
                <a:pos x="connsiteX2" y="connsiteY2"/>
              </a:cxn>
              <a:cxn ang="0">
                <a:pos x="connsiteX3" y="connsiteY3"/>
              </a:cxn>
            </a:cxnLst>
            <a:rect l="l" t="t" r="r" b="b"/>
            <a:pathLst>
              <a:path w="1126353" h="3343275">
                <a:moveTo>
                  <a:pt x="140515" y="3343275"/>
                </a:moveTo>
                <a:cubicBezTo>
                  <a:pt x="29787" y="2521744"/>
                  <a:pt x="-80941" y="1700213"/>
                  <a:pt x="83365" y="1143000"/>
                </a:cubicBezTo>
                <a:cubicBezTo>
                  <a:pt x="247671" y="585787"/>
                  <a:pt x="1126353" y="0"/>
                  <a:pt x="1126353" y="0"/>
                </a:cubicBezTo>
                <a:lnTo>
                  <a:pt x="1126353" y="0"/>
                </a:lnTo>
              </a:path>
            </a:pathLst>
          </a:cu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48" name="Freeform 47"/>
          <p:cNvSpPr/>
          <p:nvPr/>
        </p:nvSpPr>
        <p:spPr>
          <a:xfrm>
            <a:off x="2378847" y="1524000"/>
            <a:ext cx="935059" cy="2057401"/>
          </a:xfrm>
          <a:custGeom>
            <a:avLst/>
            <a:gdLst>
              <a:gd name="connsiteX0" fmla="*/ 140515 w 1126353"/>
              <a:gd name="connsiteY0" fmla="*/ 3343275 h 3343275"/>
              <a:gd name="connsiteX1" fmla="*/ 83365 w 1126353"/>
              <a:gd name="connsiteY1" fmla="*/ 1143000 h 3343275"/>
              <a:gd name="connsiteX2" fmla="*/ 1126353 w 1126353"/>
              <a:gd name="connsiteY2" fmla="*/ 0 h 3343275"/>
              <a:gd name="connsiteX3" fmla="*/ 1126353 w 1126353"/>
              <a:gd name="connsiteY3" fmla="*/ 0 h 3343275"/>
            </a:gdLst>
            <a:ahLst/>
            <a:cxnLst>
              <a:cxn ang="0">
                <a:pos x="connsiteX0" y="connsiteY0"/>
              </a:cxn>
              <a:cxn ang="0">
                <a:pos x="connsiteX1" y="connsiteY1"/>
              </a:cxn>
              <a:cxn ang="0">
                <a:pos x="connsiteX2" y="connsiteY2"/>
              </a:cxn>
              <a:cxn ang="0">
                <a:pos x="connsiteX3" y="connsiteY3"/>
              </a:cxn>
            </a:cxnLst>
            <a:rect l="l" t="t" r="r" b="b"/>
            <a:pathLst>
              <a:path w="1126353" h="3343275">
                <a:moveTo>
                  <a:pt x="140515" y="3343275"/>
                </a:moveTo>
                <a:cubicBezTo>
                  <a:pt x="29787" y="2521744"/>
                  <a:pt x="-80941" y="1700213"/>
                  <a:pt x="83365" y="1143000"/>
                </a:cubicBezTo>
                <a:cubicBezTo>
                  <a:pt x="247671" y="585787"/>
                  <a:pt x="1126353" y="0"/>
                  <a:pt x="1126353" y="0"/>
                </a:cubicBezTo>
                <a:lnTo>
                  <a:pt x="1126353" y="0"/>
                </a:lnTo>
              </a:path>
            </a:pathLst>
          </a:cu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
        <p:nvSpPr>
          <p:cNvPr id="49" name="Freeform 48"/>
          <p:cNvSpPr/>
          <p:nvPr/>
        </p:nvSpPr>
        <p:spPr>
          <a:xfrm>
            <a:off x="3043237" y="1676400"/>
            <a:ext cx="578644" cy="718343"/>
          </a:xfrm>
          <a:custGeom>
            <a:avLst/>
            <a:gdLst>
              <a:gd name="connsiteX0" fmla="*/ 140515 w 1126353"/>
              <a:gd name="connsiteY0" fmla="*/ 3343275 h 3343275"/>
              <a:gd name="connsiteX1" fmla="*/ 83365 w 1126353"/>
              <a:gd name="connsiteY1" fmla="*/ 1143000 h 3343275"/>
              <a:gd name="connsiteX2" fmla="*/ 1126353 w 1126353"/>
              <a:gd name="connsiteY2" fmla="*/ 0 h 3343275"/>
              <a:gd name="connsiteX3" fmla="*/ 1126353 w 1126353"/>
              <a:gd name="connsiteY3" fmla="*/ 0 h 3343275"/>
            </a:gdLst>
            <a:ahLst/>
            <a:cxnLst>
              <a:cxn ang="0">
                <a:pos x="connsiteX0" y="connsiteY0"/>
              </a:cxn>
              <a:cxn ang="0">
                <a:pos x="connsiteX1" y="connsiteY1"/>
              </a:cxn>
              <a:cxn ang="0">
                <a:pos x="connsiteX2" y="connsiteY2"/>
              </a:cxn>
              <a:cxn ang="0">
                <a:pos x="connsiteX3" y="connsiteY3"/>
              </a:cxn>
            </a:cxnLst>
            <a:rect l="l" t="t" r="r" b="b"/>
            <a:pathLst>
              <a:path w="1126353" h="3343275">
                <a:moveTo>
                  <a:pt x="140515" y="3343275"/>
                </a:moveTo>
                <a:cubicBezTo>
                  <a:pt x="29787" y="2521744"/>
                  <a:pt x="-80941" y="1700213"/>
                  <a:pt x="83365" y="1143000"/>
                </a:cubicBezTo>
                <a:cubicBezTo>
                  <a:pt x="247671" y="585787"/>
                  <a:pt x="1126353" y="0"/>
                  <a:pt x="1126353" y="0"/>
                </a:cubicBezTo>
                <a:lnTo>
                  <a:pt x="1126353" y="0"/>
                </a:lnTo>
              </a:path>
            </a:pathLst>
          </a:custGeom>
          <a:ln>
            <a:headEnd type="none" w="med" len="med"/>
            <a:tailEnd type="triangle" w="med" len="med"/>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5687</TotalTime>
  <Words>3097</Words>
  <Application>Microsoft Macintosh PowerPoint</Application>
  <PresentationFormat>On-screen Show (4:3)</PresentationFormat>
  <Paragraphs>280</Paragraphs>
  <Slides>55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Document</vt:lpstr>
      <vt:lpstr>Shadowy Banks and the  Interbank Amplifier During the Great Depression  </vt:lpstr>
      <vt:lpstr>How do banking crises influence the real economy?</vt:lpstr>
      <vt:lpstr>Friedman and Schwartz’s (1953) channel </vt:lpstr>
      <vt:lpstr>Bank Lending Channel</vt:lpstr>
      <vt:lpstr>Debt Deflation</vt:lpstr>
      <vt:lpstr>What about network linkages?</vt:lpstr>
      <vt:lpstr>Our research</vt:lpstr>
      <vt:lpstr>Reserve Pyramid before founding of Fed</vt:lpstr>
      <vt:lpstr>Interbank deposits after Fed’s Founding</vt:lpstr>
      <vt:lpstr>“Shadowy Banks” were significant part of overall banking system</vt:lpstr>
      <vt:lpstr>The Interbank Amplifier</vt:lpstr>
      <vt:lpstr>Key questions for the interbank amplifier</vt:lpstr>
      <vt:lpstr>New panel data set</vt:lpstr>
      <vt:lpstr>On eve of Great Depression</vt:lpstr>
      <vt:lpstr>Interbank deposits fall after banking panics of 1930</vt:lpstr>
      <vt:lpstr>Volatility of interbank deposits rises in 1930s</vt:lpstr>
      <vt:lpstr>Little Correlation in 1920s</vt:lpstr>
      <vt:lpstr>Correlated with distress of 1930s</vt:lpstr>
      <vt:lpstr>Even more pronounced for NYC</vt:lpstr>
      <vt:lpstr>A run on a country bank (“liquidity shock”) is associated with ~$100,000 decline in reserve city interbank deposits</vt:lpstr>
      <vt:lpstr>Key Question 1: some findings</vt:lpstr>
      <vt:lpstr>Key Question 2: How did central reserve city and reserve city banks respond to outflows of interbank deposits?</vt:lpstr>
      <vt:lpstr>SUR Estimates</vt:lpstr>
      <vt:lpstr>PowerPoint Presentation</vt:lpstr>
      <vt:lpstr>PowerPoint Presentation</vt:lpstr>
      <vt:lpstr>For a single “liquidity suspension” in 1931-32, how much did assets change? ($1000s)</vt:lpstr>
      <vt:lpstr>Putting the pyramid together</vt:lpstr>
      <vt:lpstr>Net decline in lending working across the network</vt:lpstr>
      <vt:lpstr>How big was the macroeconomic effect of reduction in lending?</vt:lpstr>
      <vt:lpstr>PowerPoint Presentation</vt:lpstr>
      <vt:lpstr>How big was the macroeconomic effect of the interbank amplifier?</vt:lpstr>
      <vt:lpstr>Example, New York, 1933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vt:lpstr>
      <vt:lpstr>Literature Review</vt:lpstr>
      <vt:lpstr>After Fed</vt:lpstr>
      <vt:lpstr>Empirical Challenge</vt:lpstr>
      <vt:lpstr>Outline</vt:lpstr>
      <vt:lpstr>Data</vt:lpstr>
      <vt:lpstr>Data (1) – Member Call Reports</vt:lpstr>
      <vt:lpstr>Data (2) – Bank Distress</vt:lpstr>
      <vt:lpstr>Outline</vt:lpstr>
      <vt:lpstr>Methodology (1)</vt:lpstr>
      <vt:lpstr>Methodology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Interbank Deposits and the Collapse of the Commercial Banking System During the Great Contraction, 1929 to 1932</dc:title>
  <dc:creator>Gary Richardson</dc:creator>
  <cp:lastModifiedBy>Kris Mitchener</cp:lastModifiedBy>
  <cp:revision>124</cp:revision>
  <cp:lastPrinted>2013-04-13T05:59:15Z</cp:lastPrinted>
  <dcterms:created xsi:type="dcterms:W3CDTF">2012-12-12T17:34:55Z</dcterms:created>
  <dcterms:modified xsi:type="dcterms:W3CDTF">2013-06-26T04:49:08Z</dcterms:modified>
</cp:coreProperties>
</file>