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drawings/drawing5.xml" ContentType="application/vnd.openxmlformats-officedocument.drawingml.chartshapes+xml"/>
  <Override PartName="/ppt/drawings/drawing6.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rawings/drawing3.xml" ContentType="application/vnd.openxmlformats-officedocument.drawingml.chartshape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9" r:id="rId3"/>
    <p:sldId id="271" r:id="rId4"/>
    <p:sldId id="270" r:id="rId5"/>
    <p:sldId id="266" r:id="rId6"/>
    <p:sldId id="265" r:id="rId7"/>
    <p:sldId id="292" r:id="rId8"/>
    <p:sldId id="293" r:id="rId9"/>
    <p:sldId id="294" r:id="rId10"/>
    <p:sldId id="295" r:id="rId11"/>
    <p:sldId id="278" r:id="rId12"/>
    <p:sldId id="272" r:id="rId13"/>
    <p:sldId id="283" r:id="rId14"/>
    <p:sldId id="284" r:id="rId15"/>
    <p:sldId id="261" r:id="rId16"/>
    <p:sldId id="280" r:id="rId17"/>
    <p:sldId id="275" r:id="rId18"/>
    <p:sldId id="279" r:id="rId19"/>
    <p:sldId id="274" r:id="rId20"/>
    <p:sldId id="259" r:id="rId21"/>
    <p:sldId id="285" r:id="rId22"/>
    <p:sldId id="281" r:id="rId23"/>
    <p:sldId id="286" r:id="rId24"/>
    <p:sldId id="276" r:id="rId25"/>
    <p:sldId id="287" r:id="rId26"/>
    <p:sldId id="258" r:id="rId27"/>
    <p:sldId id="297" r:id="rId28"/>
    <p:sldId id="257" r:id="rId29"/>
    <p:sldId id="288" r:id="rId30"/>
    <p:sldId id="291" r:id="rId31"/>
    <p:sldId id="277" r:id="rId32"/>
    <p:sldId id="289" r:id="rId33"/>
    <p:sldId id="282" r:id="rId34"/>
    <p:sldId id="267" r:id="rId35"/>
    <p:sldId id="290" r:id="rId36"/>
    <p:sldId id="264" r:id="rId37"/>
    <p:sldId id="268" r:id="rId38"/>
    <p:sldId id="29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90" autoAdjust="0"/>
  </p:normalViewPr>
  <p:slideViewPr>
    <p:cSldViewPr>
      <p:cViewPr varScale="1">
        <p:scale>
          <a:sx n="100" d="100"/>
          <a:sy n="100" d="100"/>
        </p:scale>
        <p:origin x="-29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ugh\Dropbox\Sprague\Table%2021%20frideman%20and%20schwartz%20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Hugh\Dropbox\Sprague\Table%2021%20frideman%20and%20schwartz%203.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Hugh\Dropbox\Sprague\Table%2021%20frideman%20and%20schwartz%203.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Hugh\Dropbox\Sprague\Friedman%20and%20Schwartz%20Monetary%20Statistic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Hugh\Dropbox\Sprague\Friedman%20and%20Schwartz%20Monetary%20Statistic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Hugh\Dropbox\Panics\Monetary%20aggregates%20monthly%20Cb64-7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v>Deposit-Currency Ratio</c:v>
          </c:tx>
          <c:spPr>
            <a:ln>
              <a:solidFill>
                <a:schemeClr val="tx1"/>
              </a:solidFill>
              <a:prstDash val="sysDash"/>
            </a:ln>
          </c:spPr>
          <c:marker>
            <c:symbol val="none"/>
          </c:marker>
          <c:cat>
            <c:numRef>
              <c:f>Data!$B$35:$B$45</c:f>
              <c:numCache>
                <c:formatCode>General</c:formatCode>
                <c:ptCount val="11"/>
                <c:pt idx="0">
                  <c:v>1872.2</c:v>
                </c:pt>
                <c:pt idx="1">
                  <c:v>1872.3</c:v>
                </c:pt>
                <c:pt idx="2">
                  <c:v>1872.4</c:v>
                </c:pt>
                <c:pt idx="3">
                  <c:v>1873.1</c:v>
                </c:pt>
                <c:pt idx="4">
                  <c:v>1873.2</c:v>
                </c:pt>
                <c:pt idx="5">
                  <c:v>1873.3</c:v>
                </c:pt>
                <c:pt idx="6">
                  <c:v>1873.4</c:v>
                </c:pt>
                <c:pt idx="7">
                  <c:v>1874.1</c:v>
                </c:pt>
                <c:pt idx="8">
                  <c:v>1874.2</c:v>
                </c:pt>
                <c:pt idx="9">
                  <c:v>1874.3</c:v>
                </c:pt>
                <c:pt idx="10">
                  <c:v>1874.4</c:v>
                </c:pt>
              </c:numCache>
            </c:numRef>
          </c:cat>
          <c:val>
            <c:numRef>
              <c:f>Data!$G$35:$G$45</c:f>
              <c:numCache>
                <c:formatCode>0.000</c:formatCode>
                <c:ptCount val="11"/>
                <c:pt idx="0">
                  <c:v>2.0112359550561787</c:v>
                </c:pt>
                <c:pt idx="1">
                  <c:v>1.9414990859232175</c:v>
                </c:pt>
                <c:pt idx="2">
                  <c:v>1.9268738574040218</c:v>
                </c:pt>
                <c:pt idx="3">
                  <c:v>1.9454545454545453</c:v>
                </c:pt>
                <c:pt idx="4">
                  <c:v>1.9852670349907933</c:v>
                </c:pt>
                <c:pt idx="5">
                  <c:v>1.935251798561151</c:v>
                </c:pt>
                <c:pt idx="6">
                  <c:v>1.9075785582255083</c:v>
                </c:pt>
                <c:pt idx="7">
                  <c:v>2.013257575757577</c:v>
                </c:pt>
                <c:pt idx="8">
                  <c:v>2.1153846153846154</c:v>
                </c:pt>
                <c:pt idx="9">
                  <c:v>2.1245283018867935</c:v>
                </c:pt>
                <c:pt idx="10">
                  <c:v>2.128491620111733</c:v>
                </c:pt>
              </c:numCache>
            </c:numRef>
          </c:val>
        </c:ser>
        <c:ser>
          <c:idx val="1"/>
          <c:order val="1"/>
          <c:tx>
            <c:v>Deposit-Reserve Ratio</c:v>
          </c:tx>
          <c:spPr>
            <a:ln>
              <a:solidFill>
                <a:schemeClr val="tx1"/>
              </a:solidFill>
            </a:ln>
          </c:spPr>
          <c:marker>
            <c:symbol val="none"/>
          </c:marker>
          <c:cat>
            <c:numRef>
              <c:f>Data!$B$35:$B$45</c:f>
              <c:numCache>
                <c:formatCode>General</c:formatCode>
                <c:ptCount val="11"/>
                <c:pt idx="0">
                  <c:v>1872.2</c:v>
                </c:pt>
                <c:pt idx="1">
                  <c:v>1872.3</c:v>
                </c:pt>
                <c:pt idx="2">
                  <c:v>1872.4</c:v>
                </c:pt>
                <c:pt idx="3">
                  <c:v>1873.1</c:v>
                </c:pt>
                <c:pt idx="4">
                  <c:v>1873.2</c:v>
                </c:pt>
                <c:pt idx="5">
                  <c:v>1873.3</c:v>
                </c:pt>
                <c:pt idx="6">
                  <c:v>1873.4</c:v>
                </c:pt>
                <c:pt idx="7">
                  <c:v>1874.1</c:v>
                </c:pt>
                <c:pt idx="8">
                  <c:v>1874.2</c:v>
                </c:pt>
                <c:pt idx="9">
                  <c:v>1874.3</c:v>
                </c:pt>
                <c:pt idx="10">
                  <c:v>1874.4</c:v>
                </c:pt>
              </c:numCache>
            </c:numRef>
          </c:cat>
          <c:val>
            <c:numRef>
              <c:f>Data!$H$35:$H$45</c:f>
              <c:numCache>
                <c:formatCode>0.000</c:formatCode>
                <c:ptCount val="11"/>
                <c:pt idx="0">
                  <c:v>4.3306451612903265</c:v>
                </c:pt>
                <c:pt idx="1">
                  <c:v>4.5000000000000009</c:v>
                </c:pt>
                <c:pt idx="2">
                  <c:v>4.4661016949152543</c:v>
                </c:pt>
                <c:pt idx="3">
                  <c:v>4.5922746781115853</c:v>
                </c:pt>
                <c:pt idx="4">
                  <c:v>4.418032786885246</c:v>
                </c:pt>
                <c:pt idx="5">
                  <c:v>4.559322033898308</c:v>
                </c:pt>
                <c:pt idx="6">
                  <c:v>4.0312500000000027</c:v>
                </c:pt>
                <c:pt idx="7">
                  <c:v>3.8937728937728933</c:v>
                </c:pt>
                <c:pt idx="8">
                  <c:v>3.9711191335740059</c:v>
                </c:pt>
                <c:pt idx="9">
                  <c:v>4.2977099236641241</c:v>
                </c:pt>
                <c:pt idx="10">
                  <c:v>4.5720000000000001</c:v>
                </c:pt>
              </c:numCache>
            </c:numRef>
          </c:val>
        </c:ser>
        <c:marker val="1"/>
        <c:axId val="41849600"/>
        <c:axId val="41852288"/>
      </c:lineChart>
      <c:catAx>
        <c:axId val="41849600"/>
        <c:scaling>
          <c:orientation val="minMax"/>
        </c:scaling>
        <c:axPos val="b"/>
        <c:numFmt formatCode="General" sourceLinked="1"/>
        <c:majorTickMark val="none"/>
        <c:tickLblPos val="nextTo"/>
        <c:crossAx val="41852288"/>
        <c:crosses val="autoZero"/>
        <c:auto val="1"/>
        <c:lblAlgn val="ctr"/>
        <c:lblOffset val="100"/>
      </c:catAx>
      <c:valAx>
        <c:axId val="41852288"/>
        <c:scaling>
          <c:orientation val="minMax"/>
          <c:min val="0"/>
        </c:scaling>
        <c:axPos val="l"/>
        <c:majorGridlines/>
        <c:numFmt formatCode="0.000" sourceLinked="1"/>
        <c:majorTickMark val="none"/>
        <c:tickLblPos val="nextTo"/>
        <c:crossAx val="41849600"/>
        <c:crosses val="autoZero"/>
        <c:crossBetween val="between"/>
      </c:valAx>
      <c:spPr>
        <a:solidFill>
          <a:sysClr val="window" lastClr="FFFFFF">
            <a:lumMod val="95000"/>
          </a:sysClr>
        </a:solidFill>
        <a:ln>
          <a:solidFill>
            <a:schemeClr val="accent1"/>
          </a:solidFill>
        </a:ln>
      </c:spPr>
    </c:plotArea>
    <c:legend>
      <c:legendPos val="b"/>
      <c:layout/>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3237968648414369E-2"/>
          <c:y val="1.2292845130168361E-2"/>
          <c:w val="0.92061524236076064"/>
          <c:h val="0.86369378884736159"/>
        </c:manualLayout>
      </c:layout>
      <c:lineChart>
        <c:grouping val="standard"/>
        <c:ser>
          <c:idx val="0"/>
          <c:order val="0"/>
          <c:tx>
            <c:v>Deposit-Currency Ratio</c:v>
          </c:tx>
          <c:spPr>
            <a:ln>
              <a:solidFill>
                <a:schemeClr val="tx1"/>
              </a:solidFill>
              <a:prstDash val="sysDash"/>
            </a:ln>
          </c:spPr>
          <c:marker>
            <c:symbol val="none"/>
          </c:marker>
          <c:cat>
            <c:numRef>
              <c:f>Data!$B$78:$B$88</c:f>
              <c:numCache>
                <c:formatCode>General</c:formatCode>
                <c:ptCount val="11"/>
                <c:pt idx="0">
                  <c:v>1883.1</c:v>
                </c:pt>
                <c:pt idx="1">
                  <c:v>1883.1999999999998</c:v>
                </c:pt>
                <c:pt idx="2">
                  <c:v>1883.2999999999997</c:v>
                </c:pt>
                <c:pt idx="3">
                  <c:v>1883.3999999999996</c:v>
                </c:pt>
                <c:pt idx="4">
                  <c:v>1884.1</c:v>
                </c:pt>
                <c:pt idx="5">
                  <c:v>1884.1999999999998</c:v>
                </c:pt>
                <c:pt idx="6">
                  <c:v>1884.2999999999997</c:v>
                </c:pt>
                <c:pt idx="7">
                  <c:v>1884.3999999999996</c:v>
                </c:pt>
                <c:pt idx="8">
                  <c:v>1885.1</c:v>
                </c:pt>
                <c:pt idx="9">
                  <c:v>1885.1999999999998</c:v>
                </c:pt>
                <c:pt idx="10">
                  <c:v>1885.2999999999997</c:v>
                </c:pt>
              </c:numCache>
            </c:numRef>
          </c:cat>
          <c:val>
            <c:numRef>
              <c:f>Data!$G$78:$G$88</c:f>
              <c:numCache>
                <c:formatCode>0.000</c:formatCode>
                <c:ptCount val="11"/>
                <c:pt idx="0">
                  <c:v>2.1551724137931019</c:v>
                </c:pt>
                <c:pt idx="1">
                  <c:v>2.207568807339451</c:v>
                </c:pt>
                <c:pt idx="2">
                  <c:v>2.2703016241299312</c:v>
                </c:pt>
                <c:pt idx="3">
                  <c:v>2.3325443786982234</c:v>
                </c:pt>
                <c:pt idx="4">
                  <c:v>2.3758949880668245</c:v>
                </c:pt>
                <c:pt idx="5">
                  <c:v>2.3210023866348428</c:v>
                </c:pt>
                <c:pt idx="6">
                  <c:v>2.3153477218225422</c:v>
                </c:pt>
                <c:pt idx="7">
                  <c:v>2.3848039215686261</c:v>
                </c:pt>
                <c:pt idx="8">
                  <c:v>2.4974937343358397</c:v>
                </c:pt>
                <c:pt idx="9">
                  <c:v>2.5779467680608374</c:v>
                </c:pt>
                <c:pt idx="10">
                  <c:v>2.7069408740359893</c:v>
                </c:pt>
              </c:numCache>
            </c:numRef>
          </c:val>
        </c:ser>
        <c:ser>
          <c:idx val="1"/>
          <c:order val="1"/>
          <c:tx>
            <c:v>Deposit-Reserve Ratio</c:v>
          </c:tx>
          <c:spPr>
            <a:ln>
              <a:solidFill>
                <a:sysClr val="windowText" lastClr="000000"/>
              </a:solidFill>
            </a:ln>
          </c:spPr>
          <c:marker>
            <c:symbol val="none"/>
          </c:marker>
          <c:cat>
            <c:numRef>
              <c:f>Data!$B$78:$B$88</c:f>
              <c:numCache>
                <c:formatCode>General</c:formatCode>
                <c:ptCount val="11"/>
                <c:pt idx="0">
                  <c:v>1883.1</c:v>
                </c:pt>
                <c:pt idx="1">
                  <c:v>1883.1999999999998</c:v>
                </c:pt>
                <c:pt idx="2">
                  <c:v>1883.2999999999997</c:v>
                </c:pt>
                <c:pt idx="3">
                  <c:v>1883.3999999999996</c:v>
                </c:pt>
                <c:pt idx="4">
                  <c:v>1884.1</c:v>
                </c:pt>
                <c:pt idx="5">
                  <c:v>1884.1999999999998</c:v>
                </c:pt>
                <c:pt idx="6">
                  <c:v>1884.2999999999997</c:v>
                </c:pt>
                <c:pt idx="7">
                  <c:v>1884.3999999999996</c:v>
                </c:pt>
                <c:pt idx="8">
                  <c:v>1885.1</c:v>
                </c:pt>
                <c:pt idx="9">
                  <c:v>1885.1999999999998</c:v>
                </c:pt>
                <c:pt idx="10">
                  <c:v>1885.2999999999997</c:v>
                </c:pt>
              </c:numCache>
            </c:numRef>
          </c:cat>
          <c:val>
            <c:numRef>
              <c:f>Data!$H$78:$H$88</c:f>
              <c:numCache>
                <c:formatCode>0.000</c:formatCode>
                <c:ptCount val="11"/>
                <c:pt idx="0">
                  <c:v>6.1475409836065555</c:v>
                </c:pt>
                <c:pt idx="1">
                  <c:v>6.0344827586206895</c:v>
                </c:pt>
                <c:pt idx="2">
                  <c:v>5.9123867069486407</c:v>
                </c:pt>
                <c:pt idx="3">
                  <c:v>5.6637931034482794</c:v>
                </c:pt>
                <c:pt idx="4">
                  <c:v>5.5614525139664783</c:v>
                </c:pt>
                <c:pt idx="5">
                  <c:v>5.5413105413105415</c:v>
                </c:pt>
                <c:pt idx="6">
                  <c:v>5.1084656084656075</c:v>
                </c:pt>
                <c:pt idx="7">
                  <c:v>4.7931034482758612</c:v>
                </c:pt>
                <c:pt idx="8">
                  <c:v>4.6134259259259265</c:v>
                </c:pt>
                <c:pt idx="9">
                  <c:v>4.5099778270509949</c:v>
                </c:pt>
                <c:pt idx="10">
                  <c:v>4.5683297180043407</c:v>
                </c:pt>
              </c:numCache>
            </c:numRef>
          </c:val>
        </c:ser>
        <c:marker val="1"/>
        <c:axId val="41850752"/>
        <c:axId val="47900544"/>
      </c:lineChart>
      <c:catAx>
        <c:axId val="41850752"/>
        <c:scaling>
          <c:orientation val="minMax"/>
        </c:scaling>
        <c:axPos val="b"/>
        <c:numFmt formatCode="General" sourceLinked="1"/>
        <c:majorTickMark val="none"/>
        <c:tickLblPos val="nextTo"/>
        <c:crossAx val="47900544"/>
        <c:crosses val="autoZero"/>
        <c:auto val="1"/>
        <c:lblAlgn val="ctr"/>
        <c:lblOffset val="100"/>
      </c:catAx>
      <c:valAx>
        <c:axId val="47900544"/>
        <c:scaling>
          <c:orientation val="minMax"/>
        </c:scaling>
        <c:axPos val="l"/>
        <c:majorGridlines/>
        <c:numFmt formatCode="0.000" sourceLinked="1"/>
        <c:tickLblPos val="nextTo"/>
        <c:crossAx val="41850752"/>
        <c:crosses val="autoZero"/>
        <c:crossBetween val="between"/>
      </c:valAx>
      <c:spPr>
        <a:solidFill>
          <a:schemeClr val="bg1">
            <a:lumMod val="95000"/>
          </a:schemeClr>
        </a:solidFill>
        <a:ln>
          <a:solidFill>
            <a:srgbClr val="4F81BD"/>
          </a:solidFill>
        </a:ln>
      </c:spPr>
    </c:plotArea>
    <c:legend>
      <c:legendPos val="b"/>
      <c:layout/>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v>Deposit-Currency Ratio</c:v>
          </c:tx>
          <c:spPr>
            <a:ln>
              <a:solidFill>
                <a:schemeClr val="tx1"/>
              </a:solidFill>
              <a:prstDash val="sysDash"/>
            </a:ln>
          </c:spPr>
          <c:marker>
            <c:symbol val="none"/>
          </c:marker>
          <c:cat>
            <c:numRef>
              <c:f>Data!$B$114:$B$124</c:f>
              <c:numCache>
                <c:formatCode>General</c:formatCode>
                <c:ptCount val="11"/>
                <c:pt idx="0">
                  <c:v>1892.1</c:v>
                </c:pt>
                <c:pt idx="1">
                  <c:v>1892.1999999999998</c:v>
                </c:pt>
                <c:pt idx="2">
                  <c:v>1892.2999999999997</c:v>
                </c:pt>
                <c:pt idx="3">
                  <c:v>1892.3999999999996</c:v>
                </c:pt>
                <c:pt idx="4">
                  <c:v>1893.1</c:v>
                </c:pt>
                <c:pt idx="5">
                  <c:v>1893.1999999999998</c:v>
                </c:pt>
                <c:pt idx="6">
                  <c:v>1893.2999999999997</c:v>
                </c:pt>
                <c:pt idx="7">
                  <c:v>1893.3999999999996</c:v>
                </c:pt>
                <c:pt idx="8">
                  <c:v>1894.1</c:v>
                </c:pt>
                <c:pt idx="9">
                  <c:v>1894.1999999999998</c:v>
                </c:pt>
                <c:pt idx="10">
                  <c:v>1894.2999999999997</c:v>
                </c:pt>
              </c:numCache>
            </c:numRef>
          </c:cat>
          <c:val>
            <c:numRef>
              <c:f>Data!$G$114:$G$124</c:f>
              <c:numCache>
                <c:formatCode>0.000</c:formatCode>
                <c:ptCount val="11"/>
                <c:pt idx="0">
                  <c:v>3.5591966173361538</c:v>
                </c:pt>
                <c:pt idx="1">
                  <c:v>3.6631578947368437</c:v>
                </c:pt>
                <c:pt idx="2">
                  <c:v>3.7024185068349111</c:v>
                </c:pt>
                <c:pt idx="3">
                  <c:v>3.6729957805907176</c:v>
                </c:pt>
                <c:pt idx="4">
                  <c:v>3.5567117585848091</c:v>
                </c:pt>
                <c:pt idx="5">
                  <c:v>3.3329959514170038</c:v>
                </c:pt>
                <c:pt idx="6">
                  <c:v>3.0763956904995107</c:v>
                </c:pt>
                <c:pt idx="7">
                  <c:v>3.2651593011305242</c:v>
                </c:pt>
                <c:pt idx="8">
                  <c:v>3.4601487778958555</c:v>
                </c:pt>
                <c:pt idx="9">
                  <c:v>3.6541436464088397</c:v>
                </c:pt>
                <c:pt idx="10">
                  <c:v>3.7899441340782123</c:v>
                </c:pt>
              </c:numCache>
            </c:numRef>
          </c:val>
        </c:ser>
        <c:ser>
          <c:idx val="1"/>
          <c:order val="1"/>
          <c:tx>
            <c:v>Deposit-Reserve Ratio</c:v>
          </c:tx>
          <c:spPr>
            <a:ln>
              <a:solidFill>
                <a:schemeClr val="tx1"/>
              </a:solidFill>
            </a:ln>
          </c:spPr>
          <c:marker>
            <c:symbol val="none"/>
          </c:marker>
          <c:cat>
            <c:numRef>
              <c:f>Data!$B$114:$B$124</c:f>
              <c:numCache>
                <c:formatCode>General</c:formatCode>
                <c:ptCount val="11"/>
                <c:pt idx="0">
                  <c:v>1892.1</c:v>
                </c:pt>
                <c:pt idx="1">
                  <c:v>1892.1999999999998</c:v>
                </c:pt>
                <c:pt idx="2">
                  <c:v>1892.2999999999997</c:v>
                </c:pt>
                <c:pt idx="3">
                  <c:v>1892.3999999999996</c:v>
                </c:pt>
                <c:pt idx="4">
                  <c:v>1893.1</c:v>
                </c:pt>
                <c:pt idx="5">
                  <c:v>1893.1999999999998</c:v>
                </c:pt>
                <c:pt idx="6">
                  <c:v>1893.2999999999997</c:v>
                </c:pt>
                <c:pt idx="7">
                  <c:v>1893.3999999999996</c:v>
                </c:pt>
                <c:pt idx="8">
                  <c:v>1894.1</c:v>
                </c:pt>
                <c:pt idx="9">
                  <c:v>1894.1999999999998</c:v>
                </c:pt>
                <c:pt idx="10">
                  <c:v>1894.2999999999997</c:v>
                </c:pt>
              </c:numCache>
            </c:numRef>
          </c:cat>
          <c:val>
            <c:numRef>
              <c:f>Data!$H$114:$H$124</c:f>
              <c:numCache>
                <c:formatCode>0.000</c:formatCode>
                <c:ptCount val="11"/>
                <c:pt idx="0">
                  <c:v>5.8151986183074245</c:v>
                </c:pt>
                <c:pt idx="1">
                  <c:v>5.8291457286432165</c:v>
                </c:pt>
                <c:pt idx="2">
                  <c:v>5.977928692699491</c:v>
                </c:pt>
                <c:pt idx="3">
                  <c:v>6.0662020905923404</c:v>
                </c:pt>
                <c:pt idx="4">
                  <c:v>6.1144901610017861</c:v>
                </c:pt>
                <c:pt idx="5">
                  <c:v>6.0644567219152821</c:v>
                </c:pt>
                <c:pt idx="6">
                  <c:v>5.5008756567425543</c:v>
                </c:pt>
                <c:pt idx="7">
                  <c:v>4.9103554868624419</c:v>
                </c:pt>
                <c:pt idx="8">
                  <c:v>4.830860534124632</c:v>
                </c:pt>
                <c:pt idx="9">
                  <c:v>4.792753623188406</c:v>
                </c:pt>
                <c:pt idx="10">
                  <c:v>5.0401188707280786</c:v>
                </c:pt>
              </c:numCache>
            </c:numRef>
          </c:val>
        </c:ser>
        <c:marker val="1"/>
        <c:axId val="123284096"/>
        <c:axId val="123322752"/>
      </c:lineChart>
      <c:catAx>
        <c:axId val="123284096"/>
        <c:scaling>
          <c:orientation val="minMax"/>
        </c:scaling>
        <c:axPos val="b"/>
        <c:numFmt formatCode="General" sourceLinked="1"/>
        <c:majorTickMark val="none"/>
        <c:tickLblPos val="nextTo"/>
        <c:crossAx val="123322752"/>
        <c:crosses val="autoZero"/>
        <c:auto val="1"/>
        <c:lblAlgn val="ctr"/>
        <c:lblOffset val="100"/>
      </c:catAx>
      <c:valAx>
        <c:axId val="123322752"/>
        <c:scaling>
          <c:orientation val="minMax"/>
        </c:scaling>
        <c:axPos val="l"/>
        <c:majorGridlines/>
        <c:numFmt formatCode="0.000" sourceLinked="1"/>
        <c:majorTickMark val="none"/>
        <c:tickLblPos val="nextTo"/>
        <c:crossAx val="123284096"/>
        <c:crosses val="autoZero"/>
        <c:crossBetween val="between"/>
      </c:valAx>
      <c:spPr>
        <a:solidFill>
          <a:sysClr val="window" lastClr="FFFFFF">
            <a:lumMod val="95000"/>
          </a:sysClr>
        </a:solidFill>
        <a:ln>
          <a:solidFill>
            <a:schemeClr val="accent1"/>
          </a:solidFill>
        </a:ln>
      </c:spPr>
    </c:plotArea>
    <c:legend>
      <c:legendPos val="b"/>
      <c:layout/>
    </c:legend>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716183166873119"/>
          <c:y val="4.2610673665791812E-2"/>
          <c:w val="0.79745248857781659"/>
          <c:h val="0.71605888072880863"/>
        </c:manualLayout>
      </c:layout>
      <c:lineChart>
        <c:grouping val="standard"/>
        <c:ser>
          <c:idx val="0"/>
          <c:order val="0"/>
          <c:tx>
            <c:v>deposit-reserve ratio</c:v>
          </c:tx>
          <c:spPr>
            <a:ln>
              <a:solidFill>
                <a:schemeClr val="tx1"/>
              </a:solidFill>
            </a:ln>
          </c:spPr>
          <c:marker>
            <c:symbol val="none"/>
          </c:marker>
          <c:cat>
            <c:numRef>
              <c:f>'1907'!$A$19:$A$43</c:f>
              <c:numCache>
                <c:formatCode>mmm\-yy</c:formatCode>
                <c:ptCount val="25"/>
                <c:pt idx="0">
                  <c:v>2678</c:v>
                </c:pt>
                <c:pt idx="1">
                  <c:v>2709</c:v>
                </c:pt>
                <c:pt idx="2">
                  <c:v>2739</c:v>
                </c:pt>
                <c:pt idx="3">
                  <c:v>2770</c:v>
                </c:pt>
                <c:pt idx="4">
                  <c:v>2801</c:v>
                </c:pt>
                <c:pt idx="5">
                  <c:v>2831</c:v>
                </c:pt>
                <c:pt idx="6">
                  <c:v>2862</c:v>
                </c:pt>
                <c:pt idx="7">
                  <c:v>2892</c:v>
                </c:pt>
                <c:pt idx="8">
                  <c:v>2923</c:v>
                </c:pt>
                <c:pt idx="9">
                  <c:v>2954</c:v>
                </c:pt>
                <c:pt idx="10">
                  <c:v>2983</c:v>
                </c:pt>
                <c:pt idx="11">
                  <c:v>3014</c:v>
                </c:pt>
                <c:pt idx="12">
                  <c:v>3044</c:v>
                </c:pt>
                <c:pt idx="13">
                  <c:v>3075</c:v>
                </c:pt>
                <c:pt idx="14">
                  <c:v>3105</c:v>
                </c:pt>
                <c:pt idx="15">
                  <c:v>3136</c:v>
                </c:pt>
                <c:pt idx="16">
                  <c:v>3167</c:v>
                </c:pt>
                <c:pt idx="17">
                  <c:v>3197</c:v>
                </c:pt>
                <c:pt idx="18">
                  <c:v>3228</c:v>
                </c:pt>
                <c:pt idx="19">
                  <c:v>3258</c:v>
                </c:pt>
                <c:pt idx="20">
                  <c:v>3289</c:v>
                </c:pt>
                <c:pt idx="21">
                  <c:v>3320</c:v>
                </c:pt>
                <c:pt idx="22">
                  <c:v>3348</c:v>
                </c:pt>
                <c:pt idx="23">
                  <c:v>3379</c:v>
                </c:pt>
                <c:pt idx="24">
                  <c:v>3409</c:v>
                </c:pt>
              </c:numCache>
            </c:numRef>
          </c:cat>
          <c:val>
            <c:numRef>
              <c:f>'1907'!$C$19:$C$43</c:f>
              <c:numCache>
                <c:formatCode>0.00</c:formatCode>
                <c:ptCount val="25"/>
                <c:pt idx="0">
                  <c:v>8.83</c:v>
                </c:pt>
                <c:pt idx="1">
                  <c:v>8.8700000000000028</c:v>
                </c:pt>
                <c:pt idx="2">
                  <c:v>8.56</c:v>
                </c:pt>
                <c:pt idx="3">
                  <c:v>8.5</c:v>
                </c:pt>
                <c:pt idx="4">
                  <c:v>8.2299999999999986</c:v>
                </c:pt>
                <c:pt idx="5">
                  <c:v>8.26</c:v>
                </c:pt>
                <c:pt idx="6">
                  <c:v>7.78</c:v>
                </c:pt>
                <c:pt idx="7">
                  <c:v>7.6</c:v>
                </c:pt>
                <c:pt idx="8">
                  <c:v>7.52</c:v>
                </c:pt>
                <c:pt idx="9">
                  <c:v>7.02</c:v>
                </c:pt>
                <c:pt idx="10">
                  <c:v>6.88</c:v>
                </c:pt>
                <c:pt idx="11">
                  <c:v>6.76</c:v>
                </c:pt>
                <c:pt idx="12">
                  <c:v>6.94</c:v>
                </c:pt>
                <c:pt idx="13">
                  <c:v>6.98</c:v>
                </c:pt>
                <c:pt idx="14">
                  <c:v>6.96</c:v>
                </c:pt>
                <c:pt idx="15">
                  <c:v>6.8599999999999985</c:v>
                </c:pt>
                <c:pt idx="16">
                  <c:v>6.96</c:v>
                </c:pt>
                <c:pt idx="17">
                  <c:v>7.14</c:v>
                </c:pt>
                <c:pt idx="18">
                  <c:v>7.2</c:v>
                </c:pt>
                <c:pt idx="19">
                  <c:v>7.38</c:v>
                </c:pt>
                <c:pt idx="20">
                  <c:v>7.3599999999999985</c:v>
                </c:pt>
                <c:pt idx="21">
                  <c:v>7.42</c:v>
                </c:pt>
                <c:pt idx="22">
                  <c:v>7.4300000000000024</c:v>
                </c:pt>
                <c:pt idx="23">
                  <c:v>7.46</c:v>
                </c:pt>
                <c:pt idx="24">
                  <c:v>7.4700000000000024</c:v>
                </c:pt>
              </c:numCache>
            </c:numRef>
          </c:val>
        </c:ser>
        <c:ser>
          <c:idx val="1"/>
          <c:order val="1"/>
          <c:tx>
            <c:v>deposit-currency ratio</c:v>
          </c:tx>
          <c:spPr>
            <a:ln>
              <a:solidFill>
                <a:schemeClr val="tx1"/>
              </a:solidFill>
              <a:prstDash val="sysDash"/>
            </a:ln>
          </c:spPr>
          <c:marker>
            <c:symbol val="none"/>
          </c:marker>
          <c:val>
            <c:numRef>
              <c:f>'1907'!$D$19:$D$43</c:f>
              <c:numCache>
                <c:formatCode>0.00</c:formatCode>
                <c:ptCount val="25"/>
                <c:pt idx="0">
                  <c:v>5.8</c:v>
                </c:pt>
                <c:pt idx="1">
                  <c:v>5.84</c:v>
                </c:pt>
                <c:pt idx="2">
                  <c:v>5.98</c:v>
                </c:pt>
                <c:pt idx="3">
                  <c:v>5.98</c:v>
                </c:pt>
                <c:pt idx="4">
                  <c:v>5.9700000000000024</c:v>
                </c:pt>
                <c:pt idx="5">
                  <c:v>5.51</c:v>
                </c:pt>
                <c:pt idx="6">
                  <c:v>5.25</c:v>
                </c:pt>
                <c:pt idx="7">
                  <c:v>4.9300000000000024</c:v>
                </c:pt>
                <c:pt idx="8">
                  <c:v>4.76</c:v>
                </c:pt>
                <c:pt idx="9">
                  <c:v>4.96</c:v>
                </c:pt>
                <c:pt idx="10">
                  <c:v>5.2</c:v>
                </c:pt>
                <c:pt idx="11">
                  <c:v>5.29</c:v>
                </c:pt>
                <c:pt idx="12">
                  <c:v>5.5</c:v>
                </c:pt>
                <c:pt idx="13">
                  <c:v>5.53</c:v>
                </c:pt>
                <c:pt idx="14">
                  <c:v>5.63</c:v>
                </c:pt>
                <c:pt idx="15">
                  <c:v>5.87</c:v>
                </c:pt>
                <c:pt idx="16">
                  <c:v>5.91</c:v>
                </c:pt>
                <c:pt idx="17">
                  <c:v>5.91</c:v>
                </c:pt>
                <c:pt idx="18">
                  <c:v>6.07</c:v>
                </c:pt>
                <c:pt idx="19">
                  <c:v>5.99</c:v>
                </c:pt>
                <c:pt idx="20">
                  <c:v>6.2</c:v>
                </c:pt>
                <c:pt idx="21">
                  <c:v>6.22</c:v>
                </c:pt>
                <c:pt idx="22">
                  <c:v>6.31</c:v>
                </c:pt>
                <c:pt idx="23">
                  <c:v>6.33</c:v>
                </c:pt>
                <c:pt idx="24">
                  <c:v>6.42</c:v>
                </c:pt>
              </c:numCache>
            </c:numRef>
          </c:val>
        </c:ser>
        <c:marker val="1"/>
        <c:axId val="99504896"/>
        <c:axId val="99506816"/>
      </c:lineChart>
      <c:dateAx>
        <c:axId val="99504896"/>
        <c:scaling>
          <c:orientation val="minMax"/>
        </c:scaling>
        <c:axPos val="b"/>
        <c:numFmt formatCode="mmm\-yy" sourceLinked="0"/>
        <c:tickLblPos val="nextTo"/>
        <c:crossAx val="99506816"/>
        <c:crosses val="autoZero"/>
        <c:auto val="1"/>
        <c:lblOffset val="100"/>
      </c:dateAx>
      <c:valAx>
        <c:axId val="99506816"/>
        <c:scaling>
          <c:orientation val="minMax"/>
        </c:scaling>
        <c:axPos val="l"/>
        <c:majorGridlines/>
        <c:numFmt formatCode="0.00" sourceLinked="1"/>
        <c:tickLblPos val="nextTo"/>
        <c:crossAx val="99504896"/>
        <c:crosses val="autoZero"/>
        <c:crossBetween val="between"/>
      </c:valAx>
      <c:spPr>
        <a:solidFill>
          <a:schemeClr val="bg1">
            <a:lumMod val="95000"/>
          </a:schemeClr>
        </a:solidFill>
        <a:ln w="0">
          <a:solidFill>
            <a:schemeClr val="accent1"/>
          </a:solidFill>
          <a:prstDash val="solid"/>
        </a:ln>
      </c:spPr>
    </c:plotArea>
    <c:legend>
      <c:legendPos val="b"/>
      <c:layout/>
    </c:legend>
    <c:plotVisOnly val="1"/>
    <c:dispBlanksAs val="gap"/>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v>deposit-currency ratio</c:v>
          </c:tx>
          <c:spPr>
            <a:ln>
              <a:solidFill>
                <a:sysClr val="windowText" lastClr="000000"/>
              </a:solidFill>
            </a:ln>
          </c:spPr>
          <c:marker>
            <c:symbol val="none"/>
          </c:marker>
          <c:cat>
            <c:numRef>
              <c:f>'1930'!$A$4:$A$63</c:f>
              <c:numCache>
                <c:formatCode>mmm\-yy</c:formatCode>
                <c:ptCount val="60"/>
                <c:pt idx="0">
                  <c:v>10594</c:v>
                </c:pt>
                <c:pt idx="1">
                  <c:v>10625</c:v>
                </c:pt>
                <c:pt idx="2">
                  <c:v>10653</c:v>
                </c:pt>
                <c:pt idx="3">
                  <c:v>10684</c:v>
                </c:pt>
                <c:pt idx="4">
                  <c:v>10714</c:v>
                </c:pt>
                <c:pt idx="5">
                  <c:v>10745</c:v>
                </c:pt>
                <c:pt idx="6">
                  <c:v>10775</c:v>
                </c:pt>
                <c:pt idx="7">
                  <c:v>10806</c:v>
                </c:pt>
                <c:pt idx="8">
                  <c:v>10837</c:v>
                </c:pt>
                <c:pt idx="9">
                  <c:v>10867</c:v>
                </c:pt>
                <c:pt idx="10">
                  <c:v>10898</c:v>
                </c:pt>
                <c:pt idx="11">
                  <c:v>10928</c:v>
                </c:pt>
                <c:pt idx="12">
                  <c:v>10959</c:v>
                </c:pt>
                <c:pt idx="13">
                  <c:v>10990</c:v>
                </c:pt>
                <c:pt idx="14">
                  <c:v>11018</c:v>
                </c:pt>
                <c:pt idx="15">
                  <c:v>11049</c:v>
                </c:pt>
                <c:pt idx="16">
                  <c:v>11079</c:v>
                </c:pt>
                <c:pt idx="17">
                  <c:v>11110</c:v>
                </c:pt>
                <c:pt idx="18">
                  <c:v>11140</c:v>
                </c:pt>
                <c:pt idx="19">
                  <c:v>11171</c:v>
                </c:pt>
                <c:pt idx="20">
                  <c:v>11202</c:v>
                </c:pt>
                <c:pt idx="21">
                  <c:v>11232</c:v>
                </c:pt>
                <c:pt idx="22">
                  <c:v>11263</c:v>
                </c:pt>
                <c:pt idx="23">
                  <c:v>11293</c:v>
                </c:pt>
                <c:pt idx="24">
                  <c:v>11324</c:v>
                </c:pt>
                <c:pt idx="25">
                  <c:v>11355</c:v>
                </c:pt>
                <c:pt idx="26">
                  <c:v>11383</c:v>
                </c:pt>
                <c:pt idx="27">
                  <c:v>11414</c:v>
                </c:pt>
                <c:pt idx="28">
                  <c:v>11444</c:v>
                </c:pt>
                <c:pt idx="29">
                  <c:v>11475</c:v>
                </c:pt>
                <c:pt idx="30">
                  <c:v>11505</c:v>
                </c:pt>
                <c:pt idx="31">
                  <c:v>11536</c:v>
                </c:pt>
                <c:pt idx="32">
                  <c:v>11567</c:v>
                </c:pt>
                <c:pt idx="33">
                  <c:v>11597</c:v>
                </c:pt>
                <c:pt idx="34">
                  <c:v>11628</c:v>
                </c:pt>
                <c:pt idx="35">
                  <c:v>11658</c:v>
                </c:pt>
                <c:pt idx="36">
                  <c:v>11689</c:v>
                </c:pt>
                <c:pt idx="37">
                  <c:v>11720</c:v>
                </c:pt>
                <c:pt idx="38">
                  <c:v>11749</c:v>
                </c:pt>
                <c:pt idx="39">
                  <c:v>11780</c:v>
                </c:pt>
                <c:pt idx="40">
                  <c:v>11810</c:v>
                </c:pt>
                <c:pt idx="41">
                  <c:v>11841</c:v>
                </c:pt>
                <c:pt idx="42">
                  <c:v>11871</c:v>
                </c:pt>
                <c:pt idx="43">
                  <c:v>11902</c:v>
                </c:pt>
                <c:pt idx="44">
                  <c:v>11933</c:v>
                </c:pt>
                <c:pt idx="45">
                  <c:v>11963</c:v>
                </c:pt>
                <c:pt idx="46">
                  <c:v>11994</c:v>
                </c:pt>
                <c:pt idx="47">
                  <c:v>12024</c:v>
                </c:pt>
                <c:pt idx="48">
                  <c:v>12055</c:v>
                </c:pt>
                <c:pt idx="49">
                  <c:v>12086</c:v>
                </c:pt>
                <c:pt idx="50">
                  <c:v>12114</c:v>
                </c:pt>
                <c:pt idx="51">
                  <c:v>12145</c:v>
                </c:pt>
                <c:pt idx="52">
                  <c:v>12175</c:v>
                </c:pt>
                <c:pt idx="53">
                  <c:v>12206</c:v>
                </c:pt>
                <c:pt idx="54">
                  <c:v>12236</c:v>
                </c:pt>
                <c:pt idx="55">
                  <c:v>12267</c:v>
                </c:pt>
                <c:pt idx="56">
                  <c:v>12298</c:v>
                </c:pt>
                <c:pt idx="57">
                  <c:v>12328</c:v>
                </c:pt>
                <c:pt idx="58">
                  <c:v>12359</c:v>
                </c:pt>
                <c:pt idx="59">
                  <c:v>12389</c:v>
                </c:pt>
              </c:numCache>
            </c:numRef>
          </c:cat>
          <c:val>
            <c:numRef>
              <c:f>'1930'!$G$4:$G$63</c:f>
              <c:numCache>
                <c:formatCode>0.00</c:formatCode>
                <c:ptCount val="60"/>
                <c:pt idx="0">
                  <c:v>11.07</c:v>
                </c:pt>
                <c:pt idx="1">
                  <c:v>11.03</c:v>
                </c:pt>
                <c:pt idx="2">
                  <c:v>10.84</c:v>
                </c:pt>
                <c:pt idx="3">
                  <c:v>10.93</c:v>
                </c:pt>
                <c:pt idx="4">
                  <c:v>10.8</c:v>
                </c:pt>
                <c:pt idx="5">
                  <c:v>10.739999999999998</c:v>
                </c:pt>
                <c:pt idx="6">
                  <c:v>10.94</c:v>
                </c:pt>
                <c:pt idx="7">
                  <c:v>10.81</c:v>
                </c:pt>
                <c:pt idx="8">
                  <c:v>11.12</c:v>
                </c:pt>
                <c:pt idx="9">
                  <c:v>11.57</c:v>
                </c:pt>
                <c:pt idx="10">
                  <c:v>10.69</c:v>
                </c:pt>
                <c:pt idx="11">
                  <c:v>11.07</c:v>
                </c:pt>
                <c:pt idx="12">
                  <c:v>11.07</c:v>
                </c:pt>
                <c:pt idx="13">
                  <c:v>11.129999999999999</c:v>
                </c:pt>
                <c:pt idx="14">
                  <c:v>11.42</c:v>
                </c:pt>
                <c:pt idx="15">
                  <c:v>11.44</c:v>
                </c:pt>
                <c:pt idx="16">
                  <c:v>11.229999999999999</c:v>
                </c:pt>
                <c:pt idx="17">
                  <c:v>11.31</c:v>
                </c:pt>
                <c:pt idx="18">
                  <c:v>11.360000000000005</c:v>
                </c:pt>
                <c:pt idx="19">
                  <c:v>11.17</c:v>
                </c:pt>
                <c:pt idx="20">
                  <c:v>11.41</c:v>
                </c:pt>
                <c:pt idx="21">
                  <c:v>11.54</c:v>
                </c:pt>
                <c:pt idx="22">
                  <c:v>10.93</c:v>
                </c:pt>
                <c:pt idx="23">
                  <c:v>10.57</c:v>
                </c:pt>
                <c:pt idx="24">
                  <c:v>10.43</c:v>
                </c:pt>
                <c:pt idx="25">
                  <c:v>10.49</c:v>
                </c:pt>
                <c:pt idx="26">
                  <c:v>10.370000000000005</c:v>
                </c:pt>
                <c:pt idx="27">
                  <c:v>10.15</c:v>
                </c:pt>
                <c:pt idx="28">
                  <c:v>10.01</c:v>
                </c:pt>
                <c:pt idx="29">
                  <c:v>9.66</c:v>
                </c:pt>
                <c:pt idx="30">
                  <c:v>9.43</c:v>
                </c:pt>
                <c:pt idx="31">
                  <c:v>8.9500000000000028</c:v>
                </c:pt>
                <c:pt idx="32">
                  <c:v>8.5400000000000009</c:v>
                </c:pt>
                <c:pt idx="33">
                  <c:v>7.67</c:v>
                </c:pt>
                <c:pt idx="34">
                  <c:v>7.54</c:v>
                </c:pt>
                <c:pt idx="35">
                  <c:v>7.1099999999999985</c:v>
                </c:pt>
                <c:pt idx="36">
                  <c:v>6.4700000000000024</c:v>
                </c:pt>
                <c:pt idx="37">
                  <c:v>6.49</c:v>
                </c:pt>
                <c:pt idx="38">
                  <c:v>6.54</c:v>
                </c:pt>
                <c:pt idx="39">
                  <c:v>6.46</c:v>
                </c:pt>
                <c:pt idx="40">
                  <c:v>6.35</c:v>
                </c:pt>
                <c:pt idx="41">
                  <c:v>5.95</c:v>
                </c:pt>
                <c:pt idx="42">
                  <c:v>5.76</c:v>
                </c:pt>
                <c:pt idx="43">
                  <c:v>5.8199999999999985</c:v>
                </c:pt>
                <c:pt idx="44">
                  <c:v>5.87</c:v>
                </c:pt>
                <c:pt idx="45">
                  <c:v>6.01</c:v>
                </c:pt>
                <c:pt idx="46">
                  <c:v>6.09</c:v>
                </c:pt>
                <c:pt idx="47">
                  <c:v>6.05</c:v>
                </c:pt>
                <c:pt idx="48">
                  <c:v>5.8599999999999985</c:v>
                </c:pt>
                <c:pt idx="49">
                  <c:v>4.84</c:v>
                </c:pt>
                <c:pt idx="50">
                  <c:v>4.4400000000000004</c:v>
                </c:pt>
                <c:pt idx="51">
                  <c:v>4.72</c:v>
                </c:pt>
                <c:pt idx="52">
                  <c:v>5</c:v>
                </c:pt>
                <c:pt idx="53">
                  <c:v>5.08</c:v>
                </c:pt>
                <c:pt idx="54">
                  <c:v>5.17</c:v>
                </c:pt>
                <c:pt idx="55">
                  <c:v>5.23</c:v>
                </c:pt>
                <c:pt idx="56">
                  <c:v>5.2700000000000014</c:v>
                </c:pt>
                <c:pt idx="57">
                  <c:v>5.33</c:v>
                </c:pt>
                <c:pt idx="58">
                  <c:v>5.31</c:v>
                </c:pt>
                <c:pt idx="59">
                  <c:v>5.37</c:v>
                </c:pt>
              </c:numCache>
            </c:numRef>
          </c:val>
        </c:ser>
        <c:ser>
          <c:idx val="1"/>
          <c:order val="1"/>
          <c:tx>
            <c:v>deposit-reserve ratio</c:v>
          </c:tx>
          <c:spPr>
            <a:ln>
              <a:solidFill>
                <a:sysClr val="windowText" lastClr="000000"/>
              </a:solidFill>
              <a:prstDash val="sysDash"/>
            </a:ln>
          </c:spPr>
          <c:marker>
            <c:symbol val="none"/>
          </c:marker>
          <c:val>
            <c:numRef>
              <c:f>'1930'!$F$4:$F$63</c:f>
              <c:numCache>
                <c:formatCode>0.00</c:formatCode>
                <c:ptCount val="60"/>
                <c:pt idx="0">
                  <c:v>12.729999999999999</c:v>
                </c:pt>
                <c:pt idx="1">
                  <c:v>12.9</c:v>
                </c:pt>
                <c:pt idx="2">
                  <c:v>13.02</c:v>
                </c:pt>
                <c:pt idx="3">
                  <c:v>13.4</c:v>
                </c:pt>
                <c:pt idx="4">
                  <c:v>13.25</c:v>
                </c:pt>
                <c:pt idx="5">
                  <c:v>13.16</c:v>
                </c:pt>
                <c:pt idx="6">
                  <c:v>13.139999999999999</c:v>
                </c:pt>
                <c:pt idx="7">
                  <c:v>13.09</c:v>
                </c:pt>
                <c:pt idx="8">
                  <c:v>13.07</c:v>
                </c:pt>
                <c:pt idx="9">
                  <c:v>12.62</c:v>
                </c:pt>
                <c:pt idx="10">
                  <c:v>12.48</c:v>
                </c:pt>
                <c:pt idx="11">
                  <c:v>13.239999999999998</c:v>
                </c:pt>
                <c:pt idx="12">
                  <c:v>12.870000000000005</c:v>
                </c:pt>
                <c:pt idx="13">
                  <c:v>12.83</c:v>
                </c:pt>
                <c:pt idx="14">
                  <c:v>13.07</c:v>
                </c:pt>
                <c:pt idx="15">
                  <c:v>12.96</c:v>
                </c:pt>
                <c:pt idx="16">
                  <c:v>12.92</c:v>
                </c:pt>
                <c:pt idx="17">
                  <c:v>12.9</c:v>
                </c:pt>
                <c:pt idx="18">
                  <c:v>12.8</c:v>
                </c:pt>
                <c:pt idx="19">
                  <c:v>12.739999999999998</c:v>
                </c:pt>
                <c:pt idx="20">
                  <c:v>12.97</c:v>
                </c:pt>
                <c:pt idx="21">
                  <c:v>12.860000000000005</c:v>
                </c:pt>
                <c:pt idx="22">
                  <c:v>12.32</c:v>
                </c:pt>
                <c:pt idx="23">
                  <c:v>12.139999999999999</c:v>
                </c:pt>
                <c:pt idx="24">
                  <c:v>11.950000000000005</c:v>
                </c:pt>
                <c:pt idx="25">
                  <c:v>12.33</c:v>
                </c:pt>
                <c:pt idx="26">
                  <c:v>12.39</c:v>
                </c:pt>
                <c:pt idx="27">
                  <c:v>12.28</c:v>
                </c:pt>
                <c:pt idx="28">
                  <c:v>12.07</c:v>
                </c:pt>
                <c:pt idx="29">
                  <c:v>11.67</c:v>
                </c:pt>
                <c:pt idx="30">
                  <c:v>11.719999999999999</c:v>
                </c:pt>
                <c:pt idx="31">
                  <c:v>11.69</c:v>
                </c:pt>
                <c:pt idx="32">
                  <c:v>11.42</c:v>
                </c:pt>
                <c:pt idx="33">
                  <c:v>11.48</c:v>
                </c:pt>
                <c:pt idx="34">
                  <c:v>11.49</c:v>
                </c:pt>
                <c:pt idx="35">
                  <c:v>10.46</c:v>
                </c:pt>
                <c:pt idx="36">
                  <c:v>11.28</c:v>
                </c:pt>
                <c:pt idx="37">
                  <c:v>11.53</c:v>
                </c:pt>
                <c:pt idx="38">
                  <c:v>11.09</c:v>
                </c:pt>
                <c:pt idx="39">
                  <c:v>10.6</c:v>
                </c:pt>
                <c:pt idx="40">
                  <c:v>10.17</c:v>
                </c:pt>
                <c:pt idx="41">
                  <c:v>10.44</c:v>
                </c:pt>
                <c:pt idx="42">
                  <c:v>10.350000000000005</c:v>
                </c:pt>
                <c:pt idx="43">
                  <c:v>10.15</c:v>
                </c:pt>
                <c:pt idx="44">
                  <c:v>9.82</c:v>
                </c:pt>
                <c:pt idx="45">
                  <c:v>9.6399999999999988</c:v>
                </c:pt>
                <c:pt idx="46">
                  <c:v>9.4</c:v>
                </c:pt>
                <c:pt idx="47">
                  <c:v>9.129999999999999</c:v>
                </c:pt>
                <c:pt idx="48">
                  <c:v>8.8600000000000048</c:v>
                </c:pt>
                <c:pt idx="49">
                  <c:v>8.39</c:v>
                </c:pt>
                <c:pt idx="50">
                  <c:v>8.42</c:v>
                </c:pt>
                <c:pt idx="51">
                  <c:v>8.5500000000000007</c:v>
                </c:pt>
                <c:pt idx="52">
                  <c:v>8.66</c:v>
                </c:pt>
                <c:pt idx="53">
                  <c:v>8.39</c:v>
                </c:pt>
                <c:pt idx="54">
                  <c:v>8.41</c:v>
                </c:pt>
                <c:pt idx="55">
                  <c:v>8.15</c:v>
                </c:pt>
                <c:pt idx="56">
                  <c:v>7.8</c:v>
                </c:pt>
                <c:pt idx="57">
                  <c:v>7.72</c:v>
                </c:pt>
                <c:pt idx="58">
                  <c:v>7.74</c:v>
                </c:pt>
                <c:pt idx="59">
                  <c:v>7.5</c:v>
                </c:pt>
              </c:numCache>
            </c:numRef>
          </c:val>
        </c:ser>
        <c:marker val="1"/>
        <c:axId val="123861248"/>
        <c:axId val="125533184"/>
      </c:lineChart>
      <c:dateAx>
        <c:axId val="123861248"/>
        <c:scaling>
          <c:orientation val="minMax"/>
        </c:scaling>
        <c:axPos val="b"/>
        <c:numFmt formatCode="mmm\-yy" sourceLinked="0"/>
        <c:majorTickMark val="none"/>
        <c:tickLblPos val="nextTo"/>
        <c:crossAx val="125533184"/>
        <c:crosses val="autoZero"/>
        <c:auto val="1"/>
        <c:lblOffset val="100"/>
      </c:dateAx>
      <c:valAx>
        <c:axId val="125533184"/>
        <c:scaling>
          <c:orientation val="minMax"/>
          <c:max val="20"/>
        </c:scaling>
        <c:axPos val="l"/>
        <c:majorGridlines/>
        <c:title>
          <c:layout/>
        </c:title>
        <c:numFmt formatCode="0.00" sourceLinked="1"/>
        <c:majorTickMark val="none"/>
        <c:tickLblPos val="nextTo"/>
        <c:crossAx val="123861248"/>
        <c:crosses val="autoZero"/>
        <c:crossBetween val="between"/>
      </c:valAx>
      <c:spPr>
        <a:solidFill>
          <a:schemeClr val="bg1">
            <a:lumMod val="95000"/>
          </a:schemeClr>
        </a:solidFill>
        <a:ln>
          <a:solidFill>
            <a:schemeClr val="tx1"/>
          </a:solidFill>
        </a:ln>
      </c:spPr>
    </c:plotArea>
    <c:legend>
      <c:legendPos val="b"/>
      <c:layout/>
    </c:legend>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Deposits in the Postal Savings System, </a:t>
            </a:r>
            <a:r>
              <a:rPr lang="en-US" dirty="0" smtClean="0"/>
              <a:t> monthly</a:t>
            </a:r>
            <a:r>
              <a:rPr lang="en-US" baseline="0" dirty="0" smtClean="0"/>
              <a:t> </a:t>
            </a:r>
            <a:r>
              <a:rPr lang="en-US" dirty="0" smtClean="0"/>
              <a:t>1929-32</a:t>
            </a:r>
            <a:endParaRPr lang="en-US" dirty="0"/>
          </a:p>
        </c:rich>
      </c:tx>
      <c:layout/>
    </c:title>
    <c:plotArea>
      <c:layout/>
      <c:lineChart>
        <c:grouping val="standard"/>
        <c:ser>
          <c:idx val="0"/>
          <c:order val="0"/>
          <c:marker>
            <c:symbol val="none"/>
          </c:marker>
          <c:cat>
            <c:strRef>
              <c:f>'Cb64-70'!$A$127:$A$174</c:f>
              <c:strCache>
                <c:ptCount val="37"/>
                <c:pt idx="0">
                  <c:v>1929.1</c:v>
                </c:pt>
                <c:pt idx="12">
                  <c:v>1930.1</c:v>
                </c:pt>
                <c:pt idx="24">
                  <c:v>1931.1</c:v>
                </c:pt>
                <c:pt idx="36">
                  <c:v>1932.1</c:v>
                </c:pt>
              </c:strCache>
            </c:strRef>
          </c:cat>
          <c:val>
            <c:numRef>
              <c:f>'Cb64-70'!$I$127:$I$174</c:f>
              <c:numCache>
                <c:formatCode>General</c:formatCode>
                <c:ptCount val="48"/>
                <c:pt idx="0">
                  <c:v>152</c:v>
                </c:pt>
                <c:pt idx="1">
                  <c:v>153</c:v>
                </c:pt>
                <c:pt idx="2">
                  <c:v>153</c:v>
                </c:pt>
                <c:pt idx="3">
                  <c:v>153</c:v>
                </c:pt>
                <c:pt idx="4">
                  <c:v>153</c:v>
                </c:pt>
                <c:pt idx="5">
                  <c:v>154</c:v>
                </c:pt>
                <c:pt idx="6">
                  <c:v>158</c:v>
                </c:pt>
                <c:pt idx="7">
                  <c:v>158</c:v>
                </c:pt>
                <c:pt idx="8">
                  <c:v>160</c:v>
                </c:pt>
                <c:pt idx="9">
                  <c:v>161</c:v>
                </c:pt>
                <c:pt idx="10">
                  <c:v>163</c:v>
                </c:pt>
                <c:pt idx="11">
                  <c:v>163</c:v>
                </c:pt>
                <c:pt idx="12">
                  <c:v>164</c:v>
                </c:pt>
                <c:pt idx="13">
                  <c:v>166</c:v>
                </c:pt>
                <c:pt idx="14">
                  <c:v>167</c:v>
                </c:pt>
                <c:pt idx="15">
                  <c:v>169</c:v>
                </c:pt>
                <c:pt idx="16">
                  <c:v>171</c:v>
                </c:pt>
                <c:pt idx="17">
                  <c:v>176</c:v>
                </c:pt>
                <c:pt idx="18">
                  <c:v>181</c:v>
                </c:pt>
                <c:pt idx="19">
                  <c:v>186</c:v>
                </c:pt>
                <c:pt idx="20">
                  <c:v>189</c:v>
                </c:pt>
                <c:pt idx="21">
                  <c:v>192</c:v>
                </c:pt>
                <c:pt idx="22">
                  <c:v>200</c:v>
                </c:pt>
                <c:pt idx="23">
                  <c:v>244</c:v>
                </c:pt>
                <c:pt idx="24">
                  <c:v>277</c:v>
                </c:pt>
                <c:pt idx="25">
                  <c:v>291</c:v>
                </c:pt>
                <c:pt idx="26">
                  <c:v>302</c:v>
                </c:pt>
                <c:pt idx="27">
                  <c:v>313</c:v>
                </c:pt>
                <c:pt idx="28">
                  <c:v>324</c:v>
                </c:pt>
                <c:pt idx="29">
                  <c:v>346</c:v>
                </c:pt>
                <c:pt idx="30">
                  <c:v>371</c:v>
                </c:pt>
                <c:pt idx="31">
                  <c:v>422</c:v>
                </c:pt>
                <c:pt idx="32">
                  <c:v>469</c:v>
                </c:pt>
                <c:pt idx="33">
                  <c:v>537</c:v>
                </c:pt>
                <c:pt idx="34">
                  <c:v>564</c:v>
                </c:pt>
                <c:pt idx="35">
                  <c:v>604</c:v>
                </c:pt>
                <c:pt idx="36">
                  <c:v>665</c:v>
                </c:pt>
                <c:pt idx="37">
                  <c:v>691</c:v>
                </c:pt>
                <c:pt idx="38">
                  <c:v>705</c:v>
                </c:pt>
                <c:pt idx="39">
                  <c:v>721</c:v>
                </c:pt>
                <c:pt idx="40">
                  <c:v>741</c:v>
                </c:pt>
                <c:pt idx="41">
                  <c:v>783</c:v>
                </c:pt>
                <c:pt idx="42">
                  <c:v>828</c:v>
                </c:pt>
                <c:pt idx="43">
                  <c:v>847</c:v>
                </c:pt>
                <c:pt idx="44">
                  <c:v>857</c:v>
                </c:pt>
                <c:pt idx="45">
                  <c:v>870</c:v>
                </c:pt>
                <c:pt idx="46">
                  <c:v>883</c:v>
                </c:pt>
                <c:pt idx="47">
                  <c:v>900</c:v>
                </c:pt>
              </c:numCache>
            </c:numRef>
          </c:val>
        </c:ser>
        <c:marker val="1"/>
        <c:axId val="88503424"/>
        <c:axId val="88504960"/>
      </c:lineChart>
      <c:lineChart>
        <c:grouping val="standard"/>
        <c:ser>
          <c:idx val="1"/>
          <c:order val="1"/>
          <c:tx>
            <c:v>series 2</c:v>
          </c:tx>
          <c:marker>
            <c:symbol val="none"/>
          </c:marker>
          <c:val>
            <c:numRef>
              <c:f>'Cb64-70'!$I$127:$I$174</c:f>
              <c:numCache>
                <c:formatCode>General</c:formatCode>
                <c:ptCount val="48"/>
                <c:pt idx="0">
                  <c:v>152</c:v>
                </c:pt>
                <c:pt idx="1">
                  <c:v>153</c:v>
                </c:pt>
                <c:pt idx="2">
                  <c:v>153</c:v>
                </c:pt>
                <c:pt idx="3">
                  <c:v>153</c:v>
                </c:pt>
                <c:pt idx="4">
                  <c:v>153</c:v>
                </c:pt>
                <c:pt idx="5">
                  <c:v>154</c:v>
                </c:pt>
                <c:pt idx="6">
                  <c:v>158</c:v>
                </c:pt>
                <c:pt idx="7">
                  <c:v>158</c:v>
                </c:pt>
                <c:pt idx="8">
                  <c:v>160</c:v>
                </c:pt>
                <c:pt idx="9">
                  <c:v>161</c:v>
                </c:pt>
                <c:pt idx="10">
                  <c:v>163</c:v>
                </c:pt>
                <c:pt idx="11">
                  <c:v>163</c:v>
                </c:pt>
                <c:pt idx="12">
                  <c:v>164</c:v>
                </c:pt>
                <c:pt idx="13">
                  <c:v>166</c:v>
                </c:pt>
                <c:pt idx="14">
                  <c:v>167</c:v>
                </c:pt>
                <c:pt idx="15">
                  <c:v>169</c:v>
                </c:pt>
                <c:pt idx="16">
                  <c:v>171</c:v>
                </c:pt>
                <c:pt idx="17">
                  <c:v>176</c:v>
                </c:pt>
                <c:pt idx="18">
                  <c:v>181</c:v>
                </c:pt>
                <c:pt idx="19">
                  <c:v>186</c:v>
                </c:pt>
                <c:pt idx="20">
                  <c:v>189</c:v>
                </c:pt>
                <c:pt idx="21">
                  <c:v>192</c:v>
                </c:pt>
                <c:pt idx="22">
                  <c:v>200</c:v>
                </c:pt>
                <c:pt idx="23">
                  <c:v>244</c:v>
                </c:pt>
                <c:pt idx="24">
                  <c:v>277</c:v>
                </c:pt>
                <c:pt idx="25">
                  <c:v>291</c:v>
                </c:pt>
                <c:pt idx="26">
                  <c:v>302</c:v>
                </c:pt>
                <c:pt idx="27">
                  <c:v>313</c:v>
                </c:pt>
                <c:pt idx="28">
                  <c:v>324</c:v>
                </c:pt>
                <c:pt idx="29">
                  <c:v>346</c:v>
                </c:pt>
                <c:pt idx="30">
                  <c:v>371</c:v>
                </c:pt>
                <c:pt idx="31">
                  <c:v>422</c:v>
                </c:pt>
                <c:pt idx="32">
                  <c:v>469</c:v>
                </c:pt>
                <c:pt idx="33">
                  <c:v>537</c:v>
                </c:pt>
                <c:pt idx="34">
                  <c:v>564</c:v>
                </c:pt>
                <c:pt idx="35">
                  <c:v>604</c:v>
                </c:pt>
                <c:pt idx="36">
                  <c:v>665</c:v>
                </c:pt>
                <c:pt idx="37">
                  <c:v>691</c:v>
                </c:pt>
                <c:pt idx="38">
                  <c:v>705</c:v>
                </c:pt>
                <c:pt idx="39">
                  <c:v>721</c:v>
                </c:pt>
                <c:pt idx="40">
                  <c:v>741</c:v>
                </c:pt>
                <c:pt idx="41">
                  <c:v>783</c:v>
                </c:pt>
                <c:pt idx="42">
                  <c:v>828</c:v>
                </c:pt>
                <c:pt idx="43">
                  <c:v>847</c:v>
                </c:pt>
                <c:pt idx="44">
                  <c:v>857</c:v>
                </c:pt>
                <c:pt idx="45">
                  <c:v>870</c:v>
                </c:pt>
                <c:pt idx="46">
                  <c:v>883</c:v>
                </c:pt>
                <c:pt idx="47">
                  <c:v>900</c:v>
                </c:pt>
              </c:numCache>
            </c:numRef>
          </c:val>
        </c:ser>
        <c:marker val="1"/>
        <c:axId val="88533248"/>
        <c:axId val="88531712"/>
      </c:lineChart>
      <c:catAx>
        <c:axId val="88503424"/>
        <c:scaling>
          <c:orientation val="minMax"/>
        </c:scaling>
        <c:axPos val="b"/>
        <c:numFmt formatCode="General" sourceLinked="1"/>
        <c:minorTickMark val="out"/>
        <c:tickLblPos val="nextTo"/>
        <c:crossAx val="88504960"/>
        <c:crosses val="autoZero"/>
        <c:lblAlgn val="ctr"/>
        <c:lblOffset val="100"/>
        <c:tickLblSkip val="1"/>
      </c:catAx>
      <c:valAx>
        <c:axId val="88504960"/>
        <c:scaling>
          <c:orientation val="minMax"/>
        </c:scaling>
        <c:axPos val="l"/>
        <c:majorGridlines/>
        <c:title>
          <c:tx>
            <c:rich>
              <a:bodyPr rot="-5400000" vert="horz"/>
              <a:lstStyle/>
              <a:p>
                <a:pPr>
                  <a:defRPr/>
                </a:pPr>
                <a:r>
                  <a:rPr lang="en-US"/>
                  <a:t>Millions of dollars</a:t>
                </a:r>
              </a:p>
            </c:rich>
          </c:tx>
          <c:layout/>
        </c:title>
        <c:numFmt formatCode="General" sourceLinked="1"/>
        <c:tickLblPos val="nextTo"/>
        <c:crossAx val="88503424"/>
        <c:crosses val="autoZero"/>
        <c:crossBetween val="between"/>
      </c:valAx>
      <c:valAx>
        <c:axId val="88531712"/>
        <c:scaling>
          <c:orientation val="minMax"/>
        </c:scaling>
        <c:delete val="1"/>
        <c:axPos val="r"/>
        <c:numFmt formatCode="General" sourceLinked="1"/>
        <c:tickLblPos val="none"/>
        <c:crossAx val="88533248"/>
        <c:crosses val="max"/>
        <c:crossBetween val="between"/>
      </c:valAx>
      <c:catAx>
        <c:axId val="88533248"/>
        <c:scaling>
          <c:orientation val="minMax"/>
        </c:scaling>
        <c:delete val="1"/>
        <c:axPos val="t"/>
        <c:tickLblPos val="none"/>
        <c:crossAx val="88531712"/>
        <c:crosses val="max"/>
        <c:lblAlgn val="ctr"/>
        <c:lblOffset val="100"/>
      </c:catAx>
      <c:spPr>
        <a:ln>
          <a:solidFill>
            <a:schemeClr val="tx1"/>
          </a:solidFill>
        </a:ln>
      </c:spPr>
    </c:plotArea>
    <c:plotVisOnly val="1"/>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0.52043</cdr:x>
      <cdr:y>0.15818</cdr:y>
    </cdr:from>
    <cdr:to>
      <cdr:x>0.52043</cdr:x>
      <cdr:y>0.90349</cdr:y>
    </cdr:to>
    <cdr:sp macro="" textlink="">
      <cdr:nvSpPr>
        <cdr:cNvPr id="3" name="Straight Connector 2"/>
        <cdr:cNvSpPr/>
      </cdr:nvSpPr>
      <cdr:spPr>
        <a:xfrm xmlns:a="http://schemas.openxmlformats.org/drawingml/2006/main">
          <a:off x="4509641" y="994665"/>
          <a:ext cx="0" cy="4686648"/>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0.52043</cdr:x>
      <cdr:y>0.08445</cdr:y>
    </cdr:from>
    <cdr:to>
      <cdr:x>0.52043</cdr:x>
      <cdr:y>0.15818</cdr:y>
    </cdr:to>
    <cdr:sp macro="" textlink="">
      <cdr:nvSpPr>
        <cdr:cNvPr id="5" name="Straight Connector 4"/>
        <cdr:cNvSpPr/>
      </cdr:nvSpPr>
      <cdr:spPr>
        <a:xfrm xmlns:a="http://schemas.openxmlformats.org/drawingml/2006/main">
          <a:off x="4509624" y="531040"/>
          <a:ext cx="0" cy="463606"/>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0.51946</cdr:x>
      <cdr:y>0.02547</cdr:y>
    </cdr:from>
    <cdr:to>
      <cdr:x>0.52043</cdr:x>
      <cdr:y>0.08445</cdr:y>
    </cdr:to>
    <cdr:sp macro="" textlink="">
      <cdr:nvSpPr>
        <cdr:cNvPr id="11" name="Straight Connector 10"/>
        <cdr:cNvSpPr/>
      </cdr:nvSpPr>
      <cdr:spPr>
        <a:xfrm xmlns:a="http://schemas.openxmlformats.org/drawingml/2006/main" flipH="1" flipV="1">
          <a:off x="4501195" y="160155"/>
          <a:ext cx="8429" cy="370885"/>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0.5242</cdr:x>
      <cdr:y>0.02158</cdr:y>
    </cdr:from>
    <cdr:to>
      <cdr:x>0.52949</cdr:x>
      <cdr:y>0.88849</cdr:y>
    </cdr:to>
    <cdr:sp macro="" textlink="">
      <cdr:nvSpPr>
        <cdr:cNvPr id="5" name="Straight Connector 4"/>
        <cdr:cNvSpPr/>
      </cdr:nvSpPr>
      <cdr:spPr>
        <a:xfrm xmlns:a="http://schemas.openxmlformats.org/drawingml/2006/main" flipH="1">
          <a:off x="4535353" y="136072"/>
          <a:ext cx="45719" cy="5465536"/>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0.24246</cdr:x>
      <cdr:y>0.36511</cdr:y>
    </cdr:from>
    <cdr:to>
      <cdr:x>0.34815</cdr:x>
      <cdr:y>0.51014</cdr:y>
    </cdr:to>
    <cdr:sp macro="" textlink="">
      <cdr:nvSpPr>
        <cdr:cNvPr id="10" name="TextBox 9"/>
        <cdr:cNvSpPr txBox="1"/>
      </cdr:nvSpPr>
      <cdr:spPr>
        <a:xfrm xmlns:a="http://schemas.openxmlformats.org/drawingml/2006/main">
          <a:off x="2097768" y="2301875"/>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0.52043</cdr:x>
      <cdr:y>0.15818</cdr:y>
    </cdr:from>
    <cdr:to>
      <cdr:x>0.52043</cdr:x>
      <cdr:y>0.90349</cdr:y>
    </cdr:to>
    <cdr:sp macro="" textlink="">
      <cdr:nvSpPr>
        <cdr:cNvPr id="3" name="Straight Connector 2"/>
        <cdr:cNvSpPr/>
      </cdr:nvSpPr>
      <cdr:spPr>
        <a:xfrm xmlns:a="http://schemas.openxmlformats.org/drawingml/2006/main">
          <a:off x="4509624" y="994646"/>
          <a:ext cx="0" cy="4686637"/>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0.52043</cdr:x>
      <cdr:y>0.08445</cdr:y>
    </cdr:from>
    <cdr:to>
      <cdr:x>0.52043</cdr:x>
      <cdr:y>0.15818</cdr:y>
    </cdr:to>
    <cdr:sp macro="" textlink="">
      <cdr:nvSpPr>
        <cdr:cNvPr id="5" name="Straight Connector 4"/>
        <cdr:cNvSpPr/>
      </cdr:nvSpPr>
      <cdr:spPr>
        <a:xfrm xmlns:a="http://schemas.openxmlformats.org/drawingml/2006/main">
          <a:off x="4509624" y="531040"/>
          <a:ext cx="0" cy="463606"/>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0.31481</cdr:x>
      <cdr:y>0.62294</cdr:y>
    </cdr:from>
    <cdr:to>
      <cdr:x>0.56578</cdr:x>
      <cdr:y>0.67573</cdr:y>
    </cdr:to>
    <cdr:sp macro="" textlink="">
      <cdr:nvSpPr>
        <cdr:cNvPr id="6" name="TextBox 5"/>
        <cdr:cNvSpPr txBox="1"/>
      </cdr:nvSpPr>
      <cdr:spPr>
        <a:xfrm xmlns:a="http://schemas.openxmlformats.org/drawingml/2006/main">
          <a:off x="2590800" y="2819400"/>
          <a:ext cx="2065383" cy="238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Failure of the Knickerbocker Trust Co.</a:t>
          </a:r>
        </a:p>
      </cdr:txBody>
    </cdr:sp>
  </cdr:relSizeAnchor>
  <cdr:relSizeAnchor xmlns:cdr="http://schemas.openxmlformats.org/drawingml/2006/chartDrawing">
    <cdr:from>
      <cdr:x>0.28704</cdr:x>
      <cdr:y>0.65661</cdr:y>
    </cdr:from>
    <cdr:to>
      <cdr:x>0.3133</cdr:x>
      <cdr:y>0.6577</cdr:y>
    </cdr:to>
    <cdr:sp macro="" textlink="">
      <cdr:nvSpPr>
        <cdr:cNvPr id="8" name="Straight Arrow Connector 7"/>
        <cdr:cNvSpPr/>
      </cdr:nvSpPr>
      <cdr:spPr>
        <a:xfrm xmlns:a="http://schemas.openxmlformats.org/drawingml/2006/main" flipH="1" flipV="1">
          <a:off x="2362200" y="2971800"/>
          <a:ext cx="216109" cy="4933"/>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0.26852</cdr:x>
      <cdr:y>0.03367</cdr:y>
    </cdr:from>
    <cdr:to>
      <cdr:x>0.27241</cdr:x>
      <cdr:y>0.75763</cdr:y>
    </cdr:to>
    <cdr:sp macro="" textlink="">
      <cdr:nvSpPr>
        <cdr:cNvPr id="11" name="Straight Connector 10"/>
        <cdr:cNvSpPr/>
      </cdr:nvSpPr>
      <cdr:spPr>
        <a:xfrm xmlns:a="http://schemas.openxmlformats.org/drawingml/2006/main" flipV="1">
          <a:off x="2209800" y="152400"/>
          <a:ext cx="32013" cy="32766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0.4381</cdr:x>
      <cdr:y>0.02279</cdr:y>
    </cdr:from>
    <cdr:to>
      <cdr:x>0.4381</cdr:x>
      <cdr:y>0.8635</cdr:y>
    </cdr:to>
    <cdr:sp macro="" textlink="">
      <cdr:nvSpPr>
        <cdr:cNvPr id="3" name="Straight Connector 2"/>
        <cdr:cNvSpPr/>
      </cdr:nvSpPr>
      <cdr:spPr>
        <a:xfrm xmlns:a="http://schemas.openxmlformats.org/drawingml/2006/main">
          <a:off x="3605388" y="103147"/>
          <a:ext cx="0" cy="380502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0.47314</cdr:x>
      <cdr:y>0.12202</cdr:y>
    </cdr:from>
    <cdr:to>
      <cdr:x>0.96965</cdr:x>
      <cdr:y>0.18638</cdr:y>
    </cdr:to>
    <cdr:sp macro="" textlink="">
      <cdr:nvSpPr>
        <cdr:cNvPr id="4" name="TextBox 3"/>
        <cdr:cNvSpPr txBox="1"/>
      </cdr:nvSpPr>
      <cdr:spPr>
        <a:xfrm xmlns:a="http://schemas.openxmlformats.org/drawingml/2006/main">
          <a:off x="4096593" y="767058"/>
          <a:ext cx="4298894" cy="4046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Failure of the Bank of</a:t>
          </a:r>
          <a:r>
            <a:rPr lang="en-US" sz="1100" baseline="0"/>
            <a:t> United States</a:t>
          </a:r>
          <a:endParaRPr lang="en-US" sz="1100"/>
        </a:p>
      </cdr:txBody>
    </cdr:sp>
  </cdr:relSizeAnchor>
  <cdr:relSizeAnchor xmlns:cdr="http://schemas.openxmlformats.org/drawingml/2006/chartDrawing">
    <cdr:from>
      <cdr:x>0.44589</cdr:x>
      <cdr:y>0.15688</cdr:y>
    </cdr:from>
    <cdr:to>
      <cdr:x>0.47704</cdr:x>
      <cdr:y>0.15688</cdr:y>
    </cdr:to>
    <cdr:sp macro="" textlink="">
      <cdr:nvSpPr>
        <cdr:cNvPr id="6" name="Straight Arrow Connector 5"/>
        <cdr:cNvSpPr/>
      </cdr:nvSpPr>
      <cdr:spPr>
        <a:xfrm xmlns:a="http://schemas.openxmlformats.org/drawingml/2006/main" flipH="1">
          <a:off x="3860575" y="986217"/>
          <a:ext cx="269735" cy="0"/>
        </a:xfrm>
        <a:prstGeom xmlns:a="http://schemas.openxmlformats.org/drawingml/2006/main" prst="straightConnector1">
          <a:avLst/>
        </a:prstGeom>
        <a:ln xmlns:a="http://schemas.openxmlformats.org/drawingml/2006/main">
          <a:solidFill>
            <a:schemeClr val="tx1"/>
          </a:solidFill>
          <a:tailEnd type="arrow"/>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0.37628</cdr:x>
      <cdr:y>0.57908</cdr:y>
    </cdr:from>
    <cdr:to>
      <cdr:x>0.49296</cdr:x>
      <cdr:y>0.76005</cdr:y>
    </cdr:to>
    <cdr:sp macro="" textlink="">
      <cdr:nvSpPr>
        <cdr:cNvPr id="5" name="Straight Arrow Connector 4"/>
        <cdr:cNvSpPr/>
      </cdr:nvSpPr>
      <cdr:spPr>
        <a:xfrm xmlns:a="http://schemas.openxmlformats.org/drawingml/2006/main">
          <a:off x="3262102" y="3641345"/>
          <a:ext cx="1011505" cy="113794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0.25766</cdr:x>
      <cdr:y>0.53753</cdr:y>
    </cdr:from>
    <cdr:to>
      <cdr:x>0.43267</cdr:x>
      <cdr:y>0.59249</cdr:y>
    </cdr:to>
    <cdr:sp macro="" textlink="">
      <cdr:nvSpPr>
        <cdr:cNvPr id="6" name="TextBox 5"/>
        <cdr:cNvSpPr txBox="1"/>
      </cdr:nvSpPr>
      <cdr:spPr>
        <a:xfrm xmlns:a="http://schemas.openxmlformats.org/drawingml/2006/main">
          <a:off x="2233739" y="3380039"/>
          <a:ext cx="1517257" cy="3455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November</a:t>
          </a:r>
          <a:r>
            <a:rPr lang="en-US" sz="1100" baseline="0"/>
            <a:t> 1930</a:t>
          </a:r>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ED9A6-D143-4D53-B4BB-32E3F57EB9FD}" type="datetimeFigureOut">
              <a:rPr lang="en-US" smtClean="0"/>
              <a:pPr/>
              <a:t>6/21/2013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4E6F7-ADA5-4C74-B87B-63646528BA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Friedman and </a:t>
            </a:r>
            <a:r>
              <a:rPr lang="en-US" dirty="0" err="1" smtClean="0"/>
              <a:t>schwartz</a:t>
            </a:r>
            <a:r>
              <a:rPr lang="en-US" dirty="0" smtClean="0"/>
              <a:t> don’t have monthly data until 1907</a:t>
            </a:r>
          </a:p>
          <a:p>
            <a:endParaRPr lang="en-US" dirty="0" smtClean="0"/>
          </a:p>
          <a:p>
            <a:r>
              <a:rPr lang="en-US" dirty="0" smtClean="0"/>
              <a:t>Quarterly data, but there is a lot of interpolating going on</a:t>
            </a:r>
            <a:endParaRPr lang="en-US" dirty="0"/>
          </a:p>
        </p:txBody>
      </p:sp>
      <p:sp>
        <p:nvSpPr>
          <p:cNvPr id="4" name="Slide Number Placeholder 3"/>
          <p:cNvSpPr>
            <a:spLocks noGrp="1"/>
          </p:cNvSpPr>
          <p:nvPr>
            <p:ph type="sldNum" sz="quarter" idx="10"/>
          </p:nvPr>
        </p:nvSpPr>
        <p:spPr/>
        <p:txBody>
          <a:bodyPr/>
          <a:lstStyle/>
          <a:p>
            <a:fld id="{067CE1CC-72F5-432A-A4B8-90B032348008}"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Father of Billy Mitchell</a:t>
            </a:r>
            <a:endParaRPr lang="en-US" dirty="0"/>
          </a:p>
        </p:txBody>
      </p:sp>
      <p:sp>
        <p:nvSpPr>
          <p:cNvPr id="4" name="Slide Number Placeholder 3"/>
          <p:cNvSpPr>
            <a:spLocks noGrp="1"/>
          </p:cNvSpPr>
          <p:nvPr>
            <p:ph type="sldNum" sz="quarter" idx="10"/>
          </p:nvPr>
        </p:nvSpPr>
        <p:spPr/>
        <p:txBody>
          <a:bodyPr/>
          <a:lstStyle/>
          <a:p>
            <a:fld id="{49E4E6F7-ADA5-4C74-B87B-63646528BA7C}"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Switches to monthly data </a:t>
            </a:r>
          </a:p>
          <a:p>
            <a:endParaRPr lang="en-US" dirty="0" smtClean="0"/>
          </a:p>
          <a:p>
            <a:r>
              <a:rPr lang="en-US" dirty="0" smtClean="0"/>
              <a:t>More obvious</a:t>
            </a:r>
            <a:r>
              <a:rPr lang="en-US" baseline="0" dirty="0" smtClean="0"/>
              <a:t> in the deposit-currency ratio</a:t>
            </a:r>
            <a:endParaRPr lang="en-US" dirty="0"/>
          </a:p>
        </p:txBody>
      </p:sp>
      <p:sp>
        <p:nvSpPr>
          <p:cNvPr id="4" name="Slide Number Placeholder 3"/>
          <p:cNvSpPr>
            <a:spLocks noGrp="1"/>
          </p:cNvSpPr>
          <p:nvPr>
            <p:ph type="sldNum" sz="quarter" idx="10"/>
          </p:nvPr>
        </p:nvSpPr>
        <p:spPr/>
        <p:txBody>
          <a:bodyPr/>
          <a:lstStyle/>
          <a:p>
            <a:fld id="{067CE1CC-72F5-432A-A4B8-90B032348008}"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Caldwell and Company November</a:t>
            </a:r>
            <a:endParaRPr lang="en-US" dirty="0"/>
          </a:p>
        </p:txBody>
      </p:sp>
      <p:sp>
        <p:nvSpPr>
          <p:cNvPr id="4" name="Slide Number Placeholder 3"/>
          <p:cNvSpPr>
            <a:spLocks noGrp="1"/>
          </p:cNvSpPr>
          <p:nvPr>
            <p:ph type="sldNum" sz="quarter" idx="10"/>
          </p:nvPr>
        </p:nvSpPr>
        <p:spPr/>
        <p:txBody>
          <a:bodyPr/>
          <a:lstStyle/>
          <a:p>
            <a:fld id="{067CE1CC-72F5-432A-A4B8-90B032348008}"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C7750A-237F-4A00-B760-9748C4BF9E9B}" type="datetimeFigureOut">
              <a:rPr lang="en-US" smtClean="0"/>
              <a:pPr/>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CF7A5-8493-4E9F-8AA3-5170766F9D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7750A-237F-4A00-B760-9748C4BF9E9B}" type="datetimeFigureOut">
              <a:rPr lang="en-US" smtClean="0"/>
              <a:pPr/>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CF7A5-8493-4E9F-8AA3-5170766F9D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7750A-237F-4A00-B760-9748C4BF9E9B}" type="datetimeFigureOut">
              <a:rPr lang="en-US" smtClean="0"/>
              <a:pPr/>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CF7A5-8493-4E9F-8AA3-5170766F9D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7750A-237F-4A00-B760-9748C4BF9E9B}" type="datetimeFigureOut">
              <a:rPr lang="en-US" smtClean="0"/>
              <a:pPr/>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CF7A5-8493-4E9F-8AA3-5170766F9D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C7750A-237F-4A00-B760-9748C4BF9E9B}" type="datetimeFigureOut">
              <a:rPr lang="en-US" smtClean="0"/>
              <a:pPr/>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CF7A5-8493-4E9F-8AA3-5170766F9D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C7750A-237F-4A00-B760-9748C4BF9E9B}" type="datetimeFigureOut">
              <a:rPr lang="en-US" smtClean="0"/>
              <a:pPr/>
              <a:t>6/21/2013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CF7A5-8493-4E9F-8AA3-5170766F9D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C7750A-237F-4A00-B760-9748C4BF9E9B}" type="datetimeFigureOut">
              <a:rPr lang="en-US" smtClean="0"/>
              <a:pPr/>
              <a:t>6/21/2013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3CF7A5-8493-4E9F-8AA3-5170766F9D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C7750A-237F-4A00-B760-9748C4BF9E9B}" type="datetimeFigureOut">
              <a:rPr lang="en-US" smtClean="0"/>
              <a:pPr/>
              <a:t>6/21/2013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3CF7A5-8493-4E9F-8AA3-5170766F9D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7750A-237F-4A00-B760-9748C4BF9E9B}" type="datetimeFigureOut">
              <a:rPr lang="en-US" smtClean="0"/>
              <a:pPr/>
              <a:t>6/21/2013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3CF7A5-8493-4E9F-8AA3-5170766F9D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7750A-237F-4A00-B760-9748C4BF9E9B}" type="datetimeFigureOut">
              <a:rPr lang="en-US" smtClean="0"/>
              <a:pPr/>
              <a:t>6/21/2013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CF7A5-8493-4E9F-8AA3-5170766F9D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7750A-237F-4A00-B760-9748C4BF9E9B}" type="datetimeFigureOut">
              <a:rPr lang="en-US" smtClean="0"/>
              <a:pPr/>
              <a:t>6/21/2013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CF7A5-8493-4E9F-8AA3-5170766F9D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7750A-237F-4A00-B760-9748C4BF9E9B}" type="datetimeFigureOut">
              <a:rPr lang="en-US" smtClean="0"/>
              <a:pPr/>
              <a:t>6/21/2013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CF7A5-8493-4E9F-8AA3-5170766F9D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Word_2007_Doc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package" Target="../embeddings/Word_2007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2305050"/>
          </a:xfrm>
        </p:spPr>
        <p:txBody>
          <a:bodyPr>
            <a:normAutofit fontScale="90000"/>
          </a:bodyPr>
          <a:lstStyle/>
          <a:p>
            <a:r>
              <a:rPr lang="en-US" dirty="0"/>
              <a:t>The Failures that Ignited America’s Financial Panics: A Clinical Survey</a:t>
            </a:r>
            <a:br>
              <a:rPr lang="en-US" dirty="0"/>
            </a:br>
            <a:endParaRPr lang="en-US" dirty="0"/>
          </a:p>
        </p:txBody>
      </p:sp>
      <p:sp>
        <p:nvSpPr>
          <p:cNvPr id="3" name="Subtitle 2"/>
          <p:cNvSpPr>
            <a:spLocks noGrp="1"/>
          </p:cNvSpPr>
          <p:nvPr>
            <p:ph type="subTitle" idx="1"/>
          </p:nvPr>
        </p:nvSpPr>
        <p:spPr/>
        <p:txBody>
          <a:bodyPr>
            <a:normAutofit fontScale="70000" lnSpcReduction="20000"/>
          </a:bodyPr>
          <a:lstStyle/>
          <a:p>
            <a:r>
              <a:rPr lang="en-US" b="1" dirty="0"/>
              <a:t>Hugh Rockoff</a:t>
            </a:r>
          </a:p>
          <a:p>
            <a:r>
              <a:rPr lang="en-US" b="1" dirty="0"/>
              <a:t>Department of Economics</a:t>
            </a:r>
          </a:p>
          <a:p>
            <a:r>
              <a:rPr lang="en-US" b="1" dirty="0"/>
              <a:t>Rutgers University, 75 Hamilton Street</a:t>
            </a:r>
          </a:p>
          <a:p>
            <a:r>
              <a:rPr lang="en-US" b="1" dirty="0"/>
              <a:t>New Brunswick NJ 08901</a:t>
            </a:r>
          </a:p>
          <a:p>
            <a:r>
              <a:rPr lang="en-US" b="1" dirty="0"/>
              <a:t>Rockoff@econ.rutgers.edu</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Panics 1907-2008</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62466" name="Object 2"/>
          <p:cNvGraphicFramePr>
            <a:graphicFrameLocks noChangeAspect="1"/>
          </p:cNvGraphicFramePr>
          <p:nvPr/>
        </p:nvGraphicFramePr>
        <p:xfrm>
          <a:off x="1524000" y="2133600"/>
          <a:ext cx="5981700" cy="3770313"/>
        </p:xfrm>
        <a:graphic>
          <a:graphicData uri="http://schemas.openxmlformats.org/presentationml/2006/ole">
            <p:oleObj spid="_x0000_s62466" name="Document" r:id="rId3" imgW="5981167" imgH="3770072" progId="Word.Document.12">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Panic of 1837</a:t>
            </a:r>
            <a:endParaRPr lang="en-US" dirty="0"/>
          </a:p>
        </p:txBody>
      </p:sp>
      <p:sp>
        <p:nvSpPr>
          <p:cNvPr id="3" name="Content Placeholder 2"/>
          <p:cNvSpPr>
            <a:spLocks noGrp="1"/>
          </p:cNvSpPr>
          <p:nvPr>
            <p:ph idx="1"/>
          </p:nvPr>
        </p:nvSpPr>
        <p:spPr/>
        <p:txBody>
          <a:bodyPr/>
          <a:lstStyle/>
          <a:p>
            <a:r>
              <a:rPr lang="en-US" dirty="0" smtClean="0"/>
              <a:t>Hermann, Briggs and Company </a:t>
            </a:r>
          </a:p>
          <a:p>
            <a:pPr lvl="1"/>
            <a:r>
              <a:rPr lang="en-US" dirty="0" smtClean="0"/>
              <a:t>New Orleans</a:t>
            </a:r>
          </a:p>
          <a:p>
            <a:pPr lvl="1"/>
            <a:r>
              <a:rPr lang="en-US" dirty="0" smtClean="0"/>
              <a:t>Cotton Factor</a:t>
            </a:r>
          </a:p>
          <a:p>
            <a:r>
              <a:rPr lang="en-US" dirty="0" smtClean="0"/>
              <a:t>J. L. and S. Josephs and Company</a:t>
            </a:r>
          </a:p>
          <a:p>
            <a:pPr lvl="1"/>
            <a:r>
              <a:rPr lang="en-US" dirty="0" smtClean="0"/>
              <a:t>New York City</a:t>
            </a:r>
          </a:p>
          <a:p>
            <a:pPr lvl="1"/>
            <a:r>
              <a:rPr lang="en-US" dirty="0" smtClean="0"/>
              <a:t>Bill brokers</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Nathan Mayer Rothschild, 1777-1836</a:t>
            </a:r>
            <a:endParaRPr lang="en-US" sz="32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819400" y="1981200"/>
            <a:ext cx="3088800" cy="3566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Reaction of the New York </a:t>
            </a:r>
            <a:r>
              <a:rPr lang="en-US" i="1" dirty="0" smtClean="0"/>
              <a:t>Herald</a:t>
            </a:r>
            <a:r>
              <a:rPr lang="en-US" dirty="0" smtClean="0"/>
              <a:t> to the failure of Josephs and Company</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The </a:t>
            </a:r>
            <a:r>
              <a:rPr lang="en-US" dirty="0" smtClean="0"/>
              <a:t>astonishment created by this announcement </a:t>
            </a:r>
            <a:r>
              <a:rPr lang="en-US" dirty="0" smtClean="0"/>
              <a:t>could </a:t>
            </a:r>
            <a:r>
              <a:rPr lang="en-US" dirty="0" smtClean="0"/>
              <a:t>not have been greater if an earthquake had swallowed half the business district of our splendid city. As soon as it was known the news flew like lightening – people rubbed their eyes, and would scarcely believe the reality of the fact. Crowds collected in Wall Street – and that busy avenue was filled with anxious faces through the live long day.</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The </a:t>
            </a:r>
            <a:r>
              <a:rPr lang="en-US" i="1" dirty="0" smtClean="0"/>
              <a:t>Herald</a:t>
            </a:r>
            <a:r>
              <a:rPr lang="en-US" dirty="0" smtClean="0"/>
              <a:t> on what nice guys they were</a:t>
            </a:r>
            <a:endParaRPr lang="en-US" dirty="0"/>
          </a:p>
        </p:txBody>
      </p:sp>
      <p:sp>
        <p:nvSpPr>
          <p:cNvPr id="3" name="Content Placeholder 2"/>
          <p:cNvSpPr>
            <a:spLocks noGrp="1"/>
          </p:cNvSpPr>
          <p:nvPr>
            <p:ph idx="1"/>
          </p:nvPr>
        </p:nvSpPr>
        <p:spPr/>
        <p:txBody>
          <a:bodyPr/>
          <a:lstStyle/>
          <a:p>
            <a:pPr>
              <a:buNone/>
            </a:pPr>
            <a:r>
              <a:rPr lang="en-US" dirty="0" smtClean="0"/>
              <a:t>	The </a:t>
            </a:r>
            <a:r>
              <a:rPr lang="en-US" dirty="0" smtClean="0"/>
              <a:t>Josephs and their partners were the favorites of the merchants of New York – their liberality – their aptitude for business – their gentlemanly behavior and their honorable conduct – their frank, unassuming manners – have made for them, in their days of prosperity, ‘troops of friends</a:t>
            </a:r>
            <a:r>
              <a:rPr lang="en-US"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Nicholas Biddle. He bet his bank on internal improvement bonds. … the Panic of 1839</a:t>
            </a:r>
            <a:endParaRPr lang="en-US" sz="2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747471" y="1600200"/>
            <a:ext cx="364905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Bank of the United States of Pennsylvania</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Investment bank</a:t>
            </a:r>
          </a:p>
          <a:p>
            <a:endParaRPr lang="en-US" dirty="0" smtClean="0"/>
          </a:p>
          <a:p>
            <a:r>
              <a:rPr lang="en-US" dirty="0" smtClean="0"/>
              <a:t>Highly levered with short-term “post notes”</a:t>
            </a:r>
          </a:p>
          <a:p>
            <a:endParaRPr lang="en-US" dirty="0" smtClean="0"/>
          </a:p>
          <a:p>
            <a:r>
              <a:rPr lang="en-US" dirty="0" smtClean="0"/>
              <a:t>Cotton speculation</a:t>
            </a:r>
          </a:p>
          <a:p>
            <a:endParaRPr lang="en-US" dirty="0" smtClean="0"/>
          </a:p>
          <a:p>
            <a:pPr>
              <a:buFont typeface="Wingdings" pitchFamily="2" charset="2"/>
              <a:buChar char="v"/>
            </a:pPr>
            <a:r>
              <a:rPr lang="en-US" dirty="0" smtClean="0"/>
              <a:t>Investment in western internal improvement bonds (real estate at two removes)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1857 – the Ohio Life Insurance and Trust Company</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659099" y="1600200"/>
            <a:ext cx="7825801"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Hugh McCulloch, Indiana banker – secretary of the Treasury on the Ohio Life</a:t>
            </a:r>
            <a:endParaRPr lang="en-US" sz="3600" dirty="0"/>
          </a:p>
        </p:txBody>
      </p:sp>
      <p:sp>
        <p:nvSpPr>
          <p:cNvPr id="4" name="Content Placeholder 3"/>
          <p:cNvSpPr>
            <a:spLocks noGrp="1"/>
          </p:cNvSpPr>
          <p:nvPr>
            <p:ph idx="1"/>
          </p:nvPr>
        </p:nvSpPr>
        <p:spPr/>
        <p:txBody>
          <a:bodyPr>
            <a:normAutofit/>
          </a:bodyPr>
          <a:lstStyle/>
          <a:p>
            <a:pPr>
              <a:buNone/>
            </a:pPr>
            <a:r>
              <a:rPr lang="en-US" dirty="0" smtClean="0"/>
              <a:t>	The </a:t>
            </a:r>
            <a:r>
              <a:rPr lang="en-US" dirty="0" smtClean="0"/>
              <a:t>intelligence was astounding. It was a bolt from a cloudless sky. The Ohio Life and Trust Company had enjoyed the highest credit. Its home business had been managed in the most careful manner. It had been distinguished for its conservatism. </a:t>
            </a:r>
            <a:r>
              <a:rPr lang="en-US" dirty="0" smtClean="0"/>
              <a:t>… Not </a:t>
            </a:r>
            <a:r>
              <a:rPr lang="en-US" dirty="0" smtClean="0"/>
              <a:t>a bill or note, no matter how small, was discounted without their approval. It had thus acquired a high reputation, and secured large </a:t>
            </a:r>
            <a:r>
              <a:rPr lang="en-US" dirty="0" smtClean="0"/>
              <a:t>deposits.</a:t>
            </a: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rot="5400000">
            <a:off x="2308860" y="-937260"/>
            <a:ext cx="4754880" cy="815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Bagehot on the origin of panics</a:t>
            </a:r>
            <a:endParaRPr lang="en-US" dirty="0"/>
          </a:p>
        </p:txBody>
      </p:sp>
      <p:sp>
        <p:nvSpPr>
          <p:cNvPr id="3" name="Content Placeholder 2"/>
          <p:cNvSpPr>
            <a:spLocks noGrp="1"/>
          </p:cNvSpPr>
          <p:nvPr>
            <p:ph idx="1"/>
          </p:nvPr>
        </p:nvSpPr>
        <p:spPr/>
        <p:txBody>
          <a:bodyPr/>
          <a:lstStyle/>
          <a:p>
            <a:pPr>
              <a:buNone/>
            </a:pPr>
            <a:r>
              <a:rPr lang="en-US" dirty="0" smtClean="0">
                <a:solidFill>
                  <a:srgbClr val="000000"/>
                </a:solidFill>
                <a:latin typeface="Arial"/>
              </a:rPr>
              <a:t>	</a:t>
            </a:r>
          </a:p>
          <a:p>
            <a:pPr>
              <a:buNone/>
            </a:pPr>
            <a:r>
              <a:rPr lang="en-US" dirty="0" smtClean="0">
                <a:solidFill>
                  <a:srgbClr val="000000"/>
                </a:solidFill>
                <a:latin typeface="Arial"/>
              </a:rPr>
              <a:t>	“Such </a:t>
            </a:r>
            <a:r>
              <a:rPr lang="en-US" dirty="0" smtClean="0">
                <a:solidFill>
                  <a:srgbClr val="000000"/>
                </a:solidFill>
                <a:latin typeface="Arial"/>
              </a:rPr>
              <a:t>accidental events are of the most various nature: a bad harvest, an apprehension of foreign invasion, </a:t>
            </a:r>
            <a:r>
              <a:rPr lang="en-US" dirty="0" smtClean="0">
                <a:solidFill>
                  <a:srgbClr val="FF0000"/>
                </a:solidFill>
                <a:latin typeface="Arial"/>
              </a:rPr>
              <a:t>the sudden failure of a great firm which everybody trusted</a:t>
            </a:r>
            <a:r>
              <a:rPr lang="en-US" dirty="0" smtClean="0">
                <a:solidFill>
                  <a:srgbClr val="000000"/>
                </a:solidFill>
                <a:latin typeface="Arial"/>
              </a:rPr>
              <a:t>, and many other similar events, have all caused a sudden demand for </a:t>
            </a:r>
            <a:r>
              <a:rPr lang="en-US" dirty="0" smtClean="0">
                <a:solidFill>
                  <a:srgbClr val="000000"/>
                </a:solidFill>
                <a:latin typeface="Arial"/>
              </a:rPr>
              <a:t>cash”</a:t>
            </a:r>
            <a:endParaRPr lang="en-US" dirty="0" smtClean="0">
              <a:solidFill>
                <a:srgbClr val="000000"/>
              </a:solidFill>
              <a:latin typeface="Aria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Jay </a:t>
            </a:r>
            <a:r>
              <a:rPr lang="en-US" sz="2800" dirty="0" smtClean="0"/>
              <a:t>Cooke. He </a:t>
            </a:r>
            <a:r>
              <a:rPr lang="en-US" sz="2800" dirty="0" smtClean="0"/>
              <a:t>bet his bank on the Northern Pacific Railroad</a:t>
            </a:r>
            <a:r>
              <a:rPr lang="en-US" sz="2800" dirty="0" smtClean="0"/>
              <a:t>. … The Panic of 1873</a:t>
            </a:r>
            <a:endParaRPr lang="en-US" sz="2800" dirty="0"/>
          </a:p>
        </p:txBody>
      </p:sp>
      <p:sp>
        <p:nvSpPr>
          <p:cNvPr id="6" name="Content Placeholder 5"/>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895600" y="1828800"/>
            <a:ext cx="3295650" cy="415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to the failure of Jay Cooke</a:t>
            </a:r>
            <a:endParaRPr lang="en-US" dirty="0"/>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	</a:t>
            </a:r>
            <a:r>
              <a:rPr lang="en-US" dirty="0" smtClean="0"/>
              <a:t>“</a:t>
            </a:r>
            <a:r>
              <a:rPr lang="en-US" dirty="0" smtClean="0"/>
              <a:t>Like a thunderclap in a clear sky” said the </a:t>
            </a:r>
            <a:r>
              <a:rPr lang="en-US" i="1" dirty="0" smtClean="0"/>
              <a:t>Philadelphia Press</a:t>
            </a:r>
            <a:r>
              <a:rPr lang="en-US" dirty="0" smtClean="0"/>
              <a:t>. No one could have been more surprised said the </a:t>
            </a:r>
            <a:r>
              <a:rPr lang="en-US" i="1" dirty="0" smtClean="0"/>
              <a:t>Philadelphia Inquirer</a:t>
            </a:r>
            <a:r>
              <a:rPr lang="en-US" dirty="0" smtClean="0"/>
              <a:t>, if snow had fallen amid the sunshine of a summer noon” (Oberholtzer 1907, 423).</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Jay Cooke and Company</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Investment bank</a:t>
            </a:r>
          </a:p>
          <a:p>
            <a:endParaRPr lang="en-US" dirty="0" smtClean="0"/>
          </a:p>
          <a:p>
            <a:r>
              <a:rPr lang="en-US" dirty="0" smtClean="0"/>
              <a:t>Highly levered. Small deposits</a:t>
            </a:r>
          </a:p>
          <a:p>
            <a:endParaRPr lang="en-US" dirty="0" smtClean="0"/>
          </a:p>
          <a:p>
            <a:r>
              <a:rPr lang="en-US" dirty="0" smtClean="0"/>
              <a:t>Northern Pacific railroad (real estate at one remove)</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of 1873</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Ferdinand Ward Jr. The failure of Grant and Ward precipitated the Panic of 1884</a:t>
            </a:r>
            <a:endParaRPr lang="en-US" sz="3600"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3119437" y="2001044"/>
            <a:ext cx="2905125" cy="372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Panic of 1884</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US" sz="2800" dirty="0" smtClean="0"/>
              <a:t>Senator Mitchell lost heavily when the Wisconsin Marine and Fire Insurance Bank </a:t>
            </a:r>
            <a:r>
              <a:rPr lang="en-US" sz="2800" dirty="0" smtClean="0"/>
              <a:t>failed in 1893</a:t>
            </a:r>
            <a:endParaRPr lang="en-US" sz="2800" dirty="0"/>
          </a:p>
        </p:txBody>
      </p:sp>
      <p:pic>
        <p:nvPicPr>
          <p:cNvPr id="6" name="Content Placeholder 5"/>
          <p:cNvPicPr>
            <a:picLocks noGrp="1"/>
          </p:cNvPicPr>
          <p:nvPr>
            <p:ph idx="1"/>
          </p:nvPr>
        </p:nvPicPr>
        <p:blipFill>
          <a:blip r:embed="rId3" cstate="print"/>
          <a:srcRect/>
          <a:stretch>
            <a:fillRect/>
          </a:stretch>
        </p:blipFill>
        <p:spPr bwMode="auto">
          <a:xfrm>
            <a:off x="2752276" y="1600200"/>
            <a:ext cx="364852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Wisconsin Marine and Fire Insurance Bank</a:t>
            </a:r>
            <a:endParaRPr lang="en-US" dirty="0"/>
          </a:p>
        </p:txBody>
      </p:sp>
      <p:sp>
        <p:nvSpPr>
          <p:cNvPr id="3" name="Content Placeholder 2"/>
          <p:cNvSpPr>
            <a:spLocks noGrp="1"/>
          </p:cNvSpPr>
          <p:nvPr>
            <p:ph idx="1"/>
          </p:nvPr>
        </p:nvSpPr>
        <p:spPr/>
        <p:txBody>
          <a:bodyPr/>
          <a:lstStyle/>
          <a:p>
            <a:r>
              <a:rPr lang="en-US" dirty="0" smtClean="0"/>
              <a:t>Private Investment Bank</a:t>
            </a:r>
          </a:p>
          <a:p>
            <a:endParaRPr lang="en-US" dirty="0" smtClean="0"/>
          </a:p>
          <a:p>
            <a:r>
              <a:rPr lang="en-US" dirty="0" smtClean="0"/>
              <a:t>Highly regarded. “George Smith’s money”</a:t>
            </a:r>
          </a:p>
          <a:p>
            <a:endParaRPr lang="en-US" dirty="0" smtClean="0"/>
          </a:p>
          <a:p>
            <a:r>
              <a:rPr lang="en-US" dirty="0" smtClean="0"/>
              <a:t>Senator Mitchell becomes president, invests heavily in projects of Ferdinand  Schlesinger</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gn="l"/>
            <a:r>
              <a:rPr lang="en-US" sz="2800" dirty="0" smtClean="0"/>
              <a:t>Loans to Ferdinand Schlesinger (“the man who wished to be the Napoleon of the Iron World”) helped bring down the Wisconsin Marine and Fire Insurance Bank </a:t>
            </a:r>
            <a:endParaRPr lang="en-US" sz="2800" dirty="0"/>
          </a:p>
        </p:txBody>
      </p:sp>
      <p:pic>
        <p:nvPicPr>
          <p:cNvPr id="4" name="Content Placeholder 3"/>
          <p:cNvPicPr>
            <a:picLocks noGrp="1"/>
          </p:cNvPicPr>
          <p:nvPr>
            <p:ph idx="1"/>
          </p:nvPr>
        </p:nvPicPr>
        <p:blipFill>
          <a:blip r:embed="rId2" cstate="print"/>
          <a:srcRect/>
          <a:stretch>
            <a:fillRect/>
          </a:stretch>
        </p:blipFill>
        <p:spPr bwMode="auto">
          <a:xfrm>
            <a:off x="3051789" y="1600200"/>
            <a:ext cx="304042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of 1893</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approaches to panics</a:t>
            </a:r>
            <a:endParaRPr lang="en-US" dirty="0"/>
          </a:p>
        </p:txBody>
      </p:sp>
      <p:sp>
        <p:nvSpPr>
          <p:cNvPr id="3" name="Content Placeholder 2"/>
          <p:cNvSpPr>
            <a:spLocks noGrp="1"/>
          </p:cNvSpPr>
          <p:nvPr>
            <p:ph idx="1"/>
          </p:nvPr>
        </p:nvSpPr>
        <p:spPr/>
        <p:txBody>
          <a:bodyPr/>
          <a:lstStyle/>
          <a:p>
            <a:endParaRPr lang="en-US" dirty="0" smtClean="0"/>
          </a:p>
          <a:p>
            <a:r>
              <a:rPr lang="en-US" dirty="0" smtClean="0"/>
              <a:t>Inherent instability. Bagehot; Friedman and Schwartz; Diamond-</a:t>
            </a:r>
            <a:r>
              <a:rPr lang="en-US" dirty="0" err="1" smtClean="0"/>
              <a:t>Dybvig</a:t>
            </a:r>
            <a:endParaRPr lang="en-US" dirty="0" smtClean="0"/>
          </a:p>
          <a:p>
            <a:endParaRPr lang="en-US" dirty="0" smtClean="0"/>
          </a:p>
          <a:p>
            <a:r>
              <a:rPr lang="en-US" dirty="0" smtClean="0"/>
              <a:t>Fundamental pressures. </a:t>
            </a:r>
            <a:r>
              <a:rPr lang="en-US" dirty="0" smtClean="0"/>
              <a:t> </a:t>
            </a:r>
            <a:r>
              <a:rPr lang="en-US" dirty="0" smtClean="0"/>
              <a:t>Schularick and Taylor, Calomiris and Gorton,  Wesley Mitchell, etc.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The Rate of Unemployment after Panic of 1893 and the Panic of 2008</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1453568" y="1600200"/>
            <a:ext cx="6236864" cy="452596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F. A. </a:t>
            </a:r>
            <a:r>
              <a:rPr lang="en-US" dirty="0" err="1" smtClean="0"/>
              <a:t>Heinze</a:t>
            </a:r>
            <a:r>
              <a:rPr lang="en-US" dirty="0" smtClean="0"/>
              <a:t>. His copper speculations led to the Panic of 1907</a:t>
            </a:r>
            <a:endParaRPr 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3048000" y="1905000"/>
            <a:ext cx="2911646" cy="4023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of 1907</a:t>
            </a:r>
            <a:endParaRPr lang="en-US" dirty="0"/>
          </a:p>
        </p:txBody>
      </p:sp>
      <p:graphicFrame>
        <p:nvGraphicFramePr>
          <p:cNvPr id="4" name="Content Placeholder 3"/>
          <p:cNvGraphicFramePr>
            <a:graphicFrameLocks noGrp="1"/>
          </p:cNvGraphicFramePr>
          <p:nvPr>
            <p:ph idx="1"/>
          </p:nvPr>
        </p:nvGraphicFramePr>
        <p:xfrm>
          <a:off x="457200" y="1371600"/>
          <a:ext cx="8382000" cy="46783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Panic of 1930</a:t>
            </a:r>
            <a:endParaRPr lang="en-US" dirty="0"/>
          </a:p>
        </p:txBody>
      </p:sp>
      <p:sp>
        <p:nvSpPr>
          <p:cNvPr id="3" name="Content Placeholder 2"/>
          <p:cNvSpPr>
            <a:spLocks noGrp="1"/>
          </p:cNvSpPr>
          <p:nvPr>
            <p:ph idx="1"/>
          </p:nvPr>
        </p:nvSpPr>
        <p:spPr/>
        <p:txBody>
          <a:bodyPr>
            <a:normAutofit lnSpcReduction="10000"/>
          </a:bodyPr>
          <a:lstStyle/>
          <a:p>
            <a:r>
              <a:rPr lang="en-US" dirty="0" smtClean="0"/>
              <a:t>Caldwell and Company, November</a:t>
            </a:r>
          </a:p>
          <a:p>
            <a:pPr lvl="1"/>
            <a:r>
              <a:rPr lang="en-US" dirty="0" smtClean="0"/>
              <a:t>Investment bank</a:t>
            </a:r>
          </a:p>
          <a:p>
            <a:pPr lvl="1"/>
            <a:r>
              <a:rPr lang="en-US" dirty="0" smtClean="0"/>
              <a:t>Highly levered with deposits from businesses and municipalities</a:t>
            </a:r>
          </a:p>
          <a:p>
            <a:pPr lvl="1"/>
            <a:r>
              <a:rPr lang="en-US" dirty="0" smtClean="0"/>
              <a:t>Stocks of southern companies</a:t>
            </a:r>
          </a:p>
          <a:p>
            <a:pPr lvl="1"/>
            <a:r>
              <a:rPr lang="en-US" dirty="0" smtClean="0"/>
              <a:t>“Morgan of the South”</a:t>
            </a:r>
          </a:p>
          <a:p>
            <a:r>
              <a:rPr lang="en-US" dirty="0" smtClean="0"/>
              <a:t>Bank of United States, December</a:t>
            </a:r>
          </a:p>
          <a:p>
            <a:pPr lvl="1"/>
            <a:r>
              <a:rPr lang="en-US" dirty="0" smtClean="0"/>
              <a:t>Levered with small deposits</a:t>
            </a:r>
          </a:p>
          <a:p>
            <a:pPr lvl="1"/>
            <a:r>
              <a:rPr lang="en-US" dirty="0" smtClean="0"/>
              <a:t>Real estate, </a:t>
            </a:r>
            <a:r>
              <a:rPr lang="en-US" dirty="0" err="1" smtClean="0"/>
              <a:t>Bankus</a:t>
            </a:r>
            <a:r>
              <a:rPr lang="en-US" dirty="0" smtClean="0"/>
              <a:t> Corporation</a:t>
            </a:r>
          </a:p>
          <a:p>
            <a:pPr lvl="1"/>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100" dirty="0" smtClean="0"/>
              <a:t>Bernard K. Marcus on the way to the Tombs. He bet his bank on real estate … 1930</a:t>
            </a:r>
            <a:endParaRPr lang="en-US" sz="3100"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3048000" y="1371600"/>
            <a:ext cx="3474720" cy="5324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of 1930</a:t>
            </a:r>
            <a:endParaRPr lang="en-US" dirty="0"/>
          </a:p>
        </p:txBody>
      </p:sp>
      <p:graphicFrame>
        <p:nvGraphicFramePr>
          <p:cNvPr id="4" name="Content Placeholder 3"/>
          <p:cNvGraphicFramePr>
            <a:graphicFrameLocks noGrp="1"/>
          </p:cNvGraphicFramePr>
          <p:nvPr>
            <p:ph idx="1"/>
          </p:nvPr>
        </p:nvGraphicFramePr>
        <p:xfrm>
          <a:off x="457200" y="1524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37318" y="284943"/>
          <a:ext cx="8669364" cy="628811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Richard </a:t>
            </a:r>
            <a:r>
              <a:rPr lang="en-US" sz="3600" dirty="0" smtClean="0"/>
              <a:t>S. Fuld, Jr</a:t>
            </a:r>
            <a:r>
              <a:rPr lang="en-US" sz="3600" dirty="0" smtClean="0"/>
              <a:t>.</a:t>
            </a:r>
            <a:r>
              <a:rPr lang="en-US" sz="3600" dirty="0" smtClean="0"/>
              <a:t> CEO </a:t>
            </a:r>
            <a:r>
              <a:rPr lang="en-US" sz="3600" dirty="0" smtClean="0"/>
              <a:t>of Lehman Brothers. </a:t>
            </a:r>
            <a:endParaRPr lang="en-US" sz="36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905333" y="2015562"/>
            <a:ext cx="5333334" cy="369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219198" y="407167"/>
          <a:ext cx="6096004" cy="6124782"/>
        </p:xfrm>
        <a:graphic>
          <a:graphicData uri="http://schemas.openxmlformats.org/drawingml/2006/table">
            <a:tbl>
              <a:tblPr/>
              <a:tblGrid>
                <a:gridCol w="1524001"/>
                <a:gridCol w="1524001"/>
                <a:gridCol w="1524001"/>
                <a:gridCol w="1524001"/>
              </a:tblGrid>
              <a:tr h="310264">
                <a:tc gridSpan="4">
                  <a:txBody>
                    <a:bodyPr/>
                    <a:lstStyle/>
                    <a:p>
                      <a:pPr marL="0" marR="0">
                        <a:lnSpc>
                          <a:spcPct val="200000"/>
                        </a:lnSpc>
                        <a:spcBef>
                          <a:spcPts val="0"/>
                        </a:spcBef>
                        <a:spcAft>
                          <a:spcPts val="0"/>
                        </a:spcAft>
                      </a:pPr>
                      <a:r>
                        <a:rPr lang="en-US" sz="1100" dirty="0">
                          <a:solidFill>
                            <a:srgbClr val="000000"/>
                          </a:solidFill>
                          <a:latin typeface="Arial"/>
                          <a:ea typeface="Calibri"/>
                          <a:cs typeface="Arial"/>
                        </a:rPr>
                        <a:t>Table 2. </a:t>
                      </a:r>
                      <a:r>
                        <a:rPr lang="en-US" sz="1100" i="1" dirty="0">
                          <a:solidFill>
                            <a:srgbClr val="000000"/>
                          </a:solidFill>
                          <a:latin typeface="Arial"/>
                          <a:ea typeface="Calibri"/>
                          <a:cs typeface="Arial"/>
                        </a:rPr>
                        <a:t>Fortune Magazin</a:t>
                      </a:r>
                      <a:r>
                        <a:rPr lang="en-US" sz="1100" dirty="0">
                          <a:solidFill>
                            <a:srgbClr val="000000"/>
                          </a:solidFill>
                          <a:latin typeface="Arial"/>
                          <a:ea typeface="Calibri"/>
                          <a:cs typeface="Arial"/>
                        </a:rPr>
                        <a:t>e’s list of America’s most admired securities firms</a:t>
                      </a:r>
                      <a:endParaRPr lang="en-US" sz="1100" dirty="0">
                        <a:latin typeface="Arial"/>
                        <a:ea typeface="Calibri"/>
                        <a:cs typeface="Times New Roman"/>
                      </a:endParaRPr>
                    </a:p>
                  </a:txBody>
                  <a:tcPr marL="43481" marR="43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10264">
                <a:tc>
                  <a:txBody>
                    <a:bodyPr/>
                    <a:lstStyle/>
                    <a:p>
                      <a:pPr marL="0" marR="0">
                        <a:lnSpc>
                          <a:spcPct val="200000"/>
                        </a:lnSpc>
                        <a:spcBef>
                          <a:spcPts val="0"/>
                        </a:spcBef>
                        <a:spcAft>
                          <a:spcPts val="0"/>
                        </a:spcAft>
                      </a:pPr>
                      <a:r>
                        <a:rPr lang="en-US" sz="1100" dirty="0">
                          <a:solidFill>
                            <a:srgbClr val="000000"/>
                          </a:solidFill>
                          <a:latin typeface="Arial"/>
                          <a:ea typeface="Calibri"/>
                          <a:cs typeface="Arial"/>
                        </a:rPr>
                        <a:t>Rank</a:t>
                      </a:r>
                      <a:endParaRPr lang="en-US" sz="1100" dirty="0">
                        <a:latin typeface="Arial"/>
                        <a:ea typeface="Calibri"/>
                        <a:cs typeface="Times New Roman"/>
                      </a:endParaRPr>
                    </a:p>
                  </a:txBody>
                  <a:tcPr marL="43481" marR="43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100">
                          <a:solidFill>
                            <a:srgbClr val="000000"/>
                          </a:solidFill>
                          <a:latin typeface="Arial"/>
                          <a:ea typeface="Calibri"/>
                          <a:cs typeface="Arial"/>
                        </a:rPr>
                        <a:t>March 2006</a:t>
                      </a:r>
                      <a:endParaRPr lang="en-US" sz="1100">
                        <a:latin typeface="Arial"/>
                        <a:ea typeface="Calibri"/>
                        <a:cs typeface="Times New Roman"/>
                      </a:endParaRPr>
                    </a:p>
                  </a:txBody>
                  <a:tcPr marL="43481" marR="43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100">
                          <a:solidFill>
                            <a:srgbClr val="000000"/>
                          </a:solidFill>
                          <a:latin typeface="Arial"/>
                          <a:ea typeface="Calibri"/>
                          <a:cs typeface="Arial"/>
                        </a:rPr>
                        <a:t>March 2007</a:t>
                      </a:r>
                      <a:endParaRPr lang="en-US" sz="1100">
                        <a:latin typeface="Arial"/>
                        <a:ea typeface="Calibri"/>
                        <a:cs typeface="Times New Roman"/>
                      </a:endParaRPr>
                    </a:p>
                  </a:txBody>
                  <a:tcPr marL="43481" marR="43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100">
                          <a:solidFill>
                            <a:srgbClr val="000000"/>
                          </a:solidFill>
                          <a:latin typeface="Arial"/>
                          <a:ea typeface="Calibri"/>
                          <a:cs typeface="Arial"/>
                        </a:rPr>
                        <a:t>March 2008</a:t>
                      </a:r>
                      <a:endParaRPr lang="en-US" sz="1100">
                        <a:latin typeface="Arial"/>
                        <a:ea typeface="Calibri"/>
                        <a:cs typeface="Times New Roman"/>
                      </a:endParaRPr>
                    </a:p>
                  </a:txBody>
                  <a:tcPr marL="43481" marR="43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662">
                <a:tc>
                  <a:txBody>
                    <a:bodyPr/>
                    <a:lstStyle/>
                    <a:p>
                      <a:pPr marL="0" marR="0">
                        <a:lnSpc>
                          <a:spcPct val="115000"/>
                        </a:lnSpc>
                        <a:spcBef>
                          <a:spcPts val="0"/>
                        </a:spcBef>
                        <a:spcAft>
                          <a:spcPts val="0"/>
                        </a:spcAft>
                      </a:pPr>
                      <a:r>
                        <a:rPr lang="en-US" sz="1100" b="1" dirty="0">
                          <a:solidFill>
                            <a:srgbClr val="000000"/>
                          </a:solidFill>
                          <a:latin typeface="Arial"/>
                          <a:ea typeface="Calibri"/>
                          <a:cs typeface="Arial"/>
                        </a:rPr>
                        <a:t>1</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0000"/>
                          </a:solidFill>
                          <a:latin typeface="Arial"/>
                          <a:ea typeface="Calibri"/>
                          <a:cs typeface="Arial"/>
                        </a:rPr>
                        <a:t>Merrill Lynch 	</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b="1" dirty="0">
                        <a:solidFill>
                          <a:srgbClr val="000000"/>
                        </a:solidFill>
                        <a:latin typeface="Arial"/>
                        <a:ea typeface="Calibri"/>
                        <a:cs typeface="Arial"/>
                      </a:endParaRPr>
                    </a:p>
                    <a:p>
                      <a:pPr marL="0" marR="0">
                        <a:lnSpc>
                          <a:spcPct val="115000"/>
                        </a:lnSpc>
                        <a:spcBef>
                          <a:spcPts val="0"/>
                        </a:spcBef>
                        <a:spcAft>
                          <a:spcPts val="0"/>
                        </a:spcAft>
                      </a:pPr>
                      <a:r>
                        <a:rPr lang="en-US" sz="1100" b="1" u="none" strike="noStrike" dirty="0">
                          <a:solidFill>
                            <a:srgbClr val="FF0000"/>
                          </a:solidFill>
                          <a:latin typeface="Arial"/>
                          <a:ea typeface="Calibri"/>
                          <a:cs typeface="Arial"/>
                        </a:rPr>
                        <a:t>Lehman Brothers Holdings</a:t>
                      </a:r>
                      <a:endParaRPr lang="en-US" sz="1100" b="1" dirty="0">
                        <a:solidFill>
                          <a:srgbClr val="FF0000"/>
                        </a:solidFill>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u="none" strike="noStrike" dirty="0">
                          <a:solidFill>
                            <a:srgbClr val="000000"/>
                          </a:solidFill>
                          <a:latin typeface="Arial"/>
                          <a:ea typeface="Calibri"/>
                          <a:cs typeface="Arial"/>
                        </a:rPr>
                        <a:t>Goldman Sachs Group</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662">
                <a:tc>
                  <a:txBody>
                    <a:bodyPr/>
                    <a:lstStyle/>
                    <a:p>
                      <a:pPr marL="0" marR="0">
                        <a:lnSpc>
                          <a:spcPct val="115000"/>
                        </a:lnSpc>
                        <a:spcBef>
                          <a:spcPts val="0"/>
                        </a:spcBef>
                        <a:spcAft>
                          <a:spcPts val="0"/>
                        </a:spcAft>
                      </a:pPr>
                      <a:r>
                        <a:rPr lang="en-US" sz="1100" b="1">
                          <a:solidFill>
                            <a:srgbClr val="000000"/>
                          </a:solidFill>
                          <a:latin typeface="Arial"/>
                          <a:ea typeface="Calibri"/>
                          <a:cs typeface="Arial"/>
                        </a:rPr>
                        <a:t>2</a:t>
                      </a:r>
                      <a:endParaRPr lang="en-US" sz="1100" b="1">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b="1" dirty="0">
                        <a:solidFill>
                          <a:srgbClr val="000000"/>
                        </a:solidFill>
                        <a:latin typeface="Arial"/>
                        <a:ea typeface="Calibri"/>
                        <a:cs typeface="Arial"/>
                      </a:endParaRPr>
                    </a:p>
                    <a:p>
                      <a:pPr marL="0" marR="0">
                        <a:lnSpc>
                          <a:spcPct val="115000"/>
                        </a:lnSpc>
                        <a:spcBef>
                          <a:spcPts val="0"/>
                        </a:spcBef>
                        <a:spcAft>
                          <a:spcPts val="0"/>
                        </a:spcAft>
                      </a:pPr>
                      <a:r>
                        <a:rPr lang="en-US" sz="1100" b="1" dirty="0">
                          <a:solidFill>
                            <a:srgbClr val="FF0000"/>
                          </a:solidFill>
                          <a:latin typeface="Arial"/>
                          <a:ea typeface="Calibri"/>
                          <a:cs typeface="Arial"/>
                        </a:rPr>
                        <a:t>Lehman Brothers Holdings </a:t>
                      </a:r>
                      <a:endParaRPr lang="en-US" sz="1100" b="1" dirty="0">
                        <a:solidFill>
                          <a:srgbClr val="FF0000"/>
                        </a:solidFill>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u="none" strike="noStrike" dirty="0">
                          <a:solidFill>
                            <a:srgbClr val="FF0000"/>
                          </a:solidFill>
                          <a:latin typeface="Arial"/>
                          <a:ea typeface="Calibri"/>
                          <a:cs typeface="Arial"/>
                        </a:rPr>
                        <a:t>Bear Stearns</a:t>
                      </a:r>
                      <a:endParaRPr lang="en-US" sz="1100" b="1" dirty="0">
                        <a:solidFill>
                          <a:srgbClr val="FF0000"/>
                        </a:solidFill>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u="none" strike="noStrike" dirty="0">
                          <a:solidFill>
                            <a:srgbClr val="000000"/>
                          </a:solidFill>
                          <a:latin typeface="Arial"/>
                          <a:ea typeface="Calibri"/>
                          <a:cs typeface="Arial"/>
                        </a:rPr>
                        <a:t>Morgan Stanley</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662">
                <a:tc>
                  <a:txBody>
                    <a:bodyPr/>
                    <a:lstStyle/>
                    <a:p>
                      <a:pPr marL="0" marR="0">
                        <a:lnSpc>
                          <a:spcPct val="115000"/>
                        </a:lnSpc>
                        <a:spcBef>
                          <a:spcPts val="0"/>
                        </a:spcBef>
                        <a:spcAft>
                          <a:spcPts val="0"/>
                        </a:spcAft>
                      </a:pPr>
                      <a:r>
                        <a:rPr lang="en-US" sz="1100" b="1">
                          <a:solidFill>
                            <a:srgbClr val="000000"/>
                          </a:solidFill>
                          <a:latin typeface="Arial"/>
                          <a:ea typeface="Calibri"/>
                          <a:cs typeface="Arial"/>
                        </a:rPr>
                        <a:t>3</a:t>
                      </a:r>
                      <a:endParaRPr lang="en-US" sz="1100" b="1">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FF0000"/>
                          </a:solidFill>
                          <a:latin typeface="Arial"/>
                          <a:ea typeface="Calibri"/>
                          <a:cs typeface="Arial"/>
                        </a:rPr>
                        <a:t>Bear Stearns</a:t>
                      </a:r>
                      <a:endParaRPr lang="en-US" sz="1100" b="1" dirty="0">
                        <a:solidFill>
                          <a:srgbClr val="FF0000"/>
                        </a:solidFill>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u="none" strike="noStrike" dirty="0">
                          <a:solidFill>
                            <a:srgbClr val="000000"/>
                          </a:solidFill>
                          <a:latin typeface="Arial"/>
                          <a:ea typeface="Calibri"/>
                          <a:cs typeface="Arial"/>
                        </a:rPr>
                        <a:t>Goldman Sachs Group</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b="1" dirty="0">
                        <a:solidFill>
                          <a:srgbClr val="000000"/>
                        </a:solidFill>
                        <a:latin typeface="Arial"/>
                        <a:ea typeface="Calibri"/>
                        <a:cs typeface="Arial"/>
                      </a:endParaRPr>
                    </a:p>
                    <a:p>
                      <a:pPr marL="0" marR="0">
                        <a:lnSpc>
                          <a:spcPct val="115000"/>
                        </a:lnSpc>
                        <a:spcBef>
                          <a:spcPts val="0"/>
                        </a:spcBef>
                        <a:spcAft>
                          <a:spcPts val="0"/>
                        </a:spcAft>
                      </a:pPr>
                      <a:r>
                        <a:rPr lang="en-US" sz="1100" b="1" u="none" strike="noStrike" dirty="0">
                          <a:solidFill>
                            <a:srgbClr val="FF0000"/>
                          </a:solidFill>
                          <a:latin typeface="Arial"/>
                          <a:ea typeface="Calibri"/>
                          <a:cs typeface="Arial"/>
                        </a:rPr>
                        <a:t>Lehman Brothers Holdings</a:t>
                      </a:r>
                      <a:endParaRPr lang="en-US" sz="1100" b="1" dirty="0">
                        <a:solidFill>
                          <a:srgbClr val="FF0000"/>
                        </a:solidFill>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4632">
                <a:tc>
                  <a:txBody>
                    <a:bodyPr/>
                    <a:lstStyle/>
                    <a:p>
                      <a:pPr marL="0" marR="0">
                        <a:lnSpc>
                          <a:spcPct val="115000"/>
                        </a:lnSpc>
                        <a:spcBef>
                          <a:spcPts val="0"/>
                        </a:spcBef>
                        <a:spcAft>
                          <a:spcPts val="0"/>
                        </a:spcAft>
                      </a:pPr>
                      <a:r>
                        <a:rPr lang="en-US" sz="1100" b="1">
                          <a:solidFill>
                            <a:srgbClr val="000000"/>
                          </a:solidFill>
                          <a:latin typeface="Arial"/>
                          <a:ea typeface="Calibri"/>
                          <a:cs typeface="Arial"/>
                        </a:rPr>
                        <a:t>4</a:t>
                      </a:r>
                      <a:endParaRPr lang="en-US" sz="1100" b="1">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b="1" dirty="0">
                        <a:solidFill>
                          <a:srgbClr val="000000"/>
                        </a:solidFill>
                        <a:latin typeface="Arial"/>
                        <a:ea typeface="Calibri"/>
                        <a:cs typeface="Arial"/>
                      </a:endParaRPr>
                    </a:p>
                    <a:p>
                      <a:pPr marL="0" marR="0">
                        <a:lnSpc>
                          <a:spcPct val="115000"/>
                        </a:lnSpc>
                        <a:spcBef>
                          <a:spcPts val="0"/>
                        </a:spcBef>
                        <a:spcAft>
                          <a:spcPts val="0"/>
                        </a:spcAft>
                      </a:pPr>
                      <a:r>
                        <a:rPr lang="en-US" sz="1100" b="1" dirty="0">
                          <a:solidFill>
                            <a:srgbClr val="000000"/>
                          </a:solidFill>
                          <a:latin typeface="Arial"/>
                          <a:ea typeface="Calibri"/>
                          <a:cs typeface="Arial"/>
                        </a:rPr>
                        <a:t>Goldman Sachs Group</a:t>
                      </a:r>
                      <a:endParaRPr lang="en-US" sz="1100" b="1" dirty="0">
                        <a:latin typeface="Arial"/>
                        <a:ea typeface="Calibri"/>
                        <a:cs typeface="Times New Roman"/>
                      </a:endParaRPr>
                    </a:p>
                    <a:p>
                      <a:pPr marL="0" marR="0">
                        <a:lnSpc>
                          <a:spcPct val="115000"/>
                        </a:lnSpc>
                        <a:spcBef>
                          <a:spcPts val="0"/>
                        </a:spcBef>
                        <a:spcAft>
                          <a:spcPts val="0"/>
                        </a:spcAft>
                      </a:pPr>
                      <a:r>
                        <a:rPr lang="en-US" sz="1100" b="1" dirty="0">
                          <a:solidFill>
                            <a:srgbClr val="000000"/>
                          </a:solidFill>
                          <a:latin typeface="Arial"/>
                          <a:ea typeface="Calibri"/>
                          <a:cs typeface="Arial"/>
                        </a:rPr>
                        <a:t> </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u="none" strike="noStrike" dirty="0">
                          <a:solidFill>
                            <a:srgbClr val="000000"/>
                          </a:solidFill>
                          <a:latin typeface="Arial"/>
                          <a:ea typeface="Calibri"/>
                          <a:cs typeface="Arial"/>
                        </a:rPr>
                        <a:t>Legg Mason</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u="none" strike="noStrike" dirty="0">
                          <a:solidFill>
                            <a:srgbClr val="000000"/>
                          </a:solidFill>
                          <a:latin typeface="Arial"/>
                          <a:ea typeface="Calibri"/>
                          <a:cs typeface="Arial"/>
                        </a:rPr>
                        <a:t>Charles Schwab</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662">
                <a:tc>
                  <a:txBody>
                    <a:bodyPr/>
                    <a:lstStyle/>
                    <a:p>
                      <a:pPr marL="0" marR="0">
                        <a:lnSpc>
                          <a:spcPct val="115000"/>
                        </a:lnSpc>
                        <a:spcBef>
                          <a:spcPts val="0"/>
                        </a:spcBef>
                        <a:spcAft>
                          <a:spcPts val="0"/>
                        </a:spcAft>
                      </a:pPr>
                      <a:r>
                        <a:rPr lang="en-US" sz="1100" b="1">
                          <a:solidFill>
                            <a:srgbClr val="000000"/>
                          </a:solidFill>
                          <a:latin typeface="Arial"/>
                          <a:ea typeface="Calibri"/>
                          <a:cs typeface="Arial"/>
                        </a:rPr>
                        <a:t>5</a:t>
                      </a:r>
                      <a:endParaRPr lang="en-US" sz="1100" b="1">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b="1">
                        <a:solidFill>
                          <a:srgbClr val="000000"/>
                        </a:solidFill>
                        <a:latin typeface="Arial"/>
                        <a:ea typeface="Calibri"/>
                        <a:cs typeface="Arial"/>
                      </a:endParaRPr>
                    </a:p>
                    <a:p>
                      <a:pPr marL="0" marR="0">
                        <a:lnSpc>
                          <a:spcPct val="115000"/>
                        </a:lnSpc>
                        <a:spcBef>
                          <a:spcPts val="0"/>
                        </a:spcBef>
                        <a:spcAft>
                          <a:spcPts val="0"/>
                        </a:spcAft>
                      </a:pPr>
                      <a:r>
                        <a:rPr lang="en-US" sz="1100" b="1">
                          <a:solidFill>
                            <a:srgbClr val="000000"/>
                          </a:solidFill>
                          <a:latin typeface="Arial"/>
                          <a:ea typeface="Calibri"/>
                          <a:cs typeface="Arial"/>
                        </a:rPr>
                        <a:t>Franklin Resources 	</a:t>
                      </a:r>
                      <a:endParaRPr lang="en-US" sz="1100" b="1">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u="none" strike="noStrike" dirty="0">
                          <a:solidFill>
                            <a:srgbClr val="000000"/>
                          </a:solidFill>
                          <a:latin typeface="Arial"/>
                          <a:ea typeface="Calibri"/>
                          <a:cs typeface="Arial"/>
                        </a:rPr>
                        <a:t>Morgan Stanley</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u="none" strike="noStrike" dirty="0">
                          <a:solidFill>
                            <a:srgbClr val="000000"/>
                          </a:solidFill>
                          <a:latin typeface="Arial"/>
                          <a:ea typeface="Calibri"/>
                          <a:cs typeface="Arial"/>
                        </a:rPr>
                        <a:t>Legg Mason</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662">
                <a:tc>
                  <a:txBody>
                    <a:bodyPr/>
                    <a:lstStyle/>
                    <a:p>
                      <a:pPr marL="0" marR="0">
                        <a:lnSpc>
                          <a:spcPct val="115000"/>
                        </a:lnSpc>
                        <a:spcBef>
                          <a:spcPts val="0"/>
                        </a:spcBef>
                        <a:spcAft>
                          <a:spcPts val="0"/>
                        </a:spcAft>
                      </a:pPr>
                      <a:r>
                        <a:rPr lang="en-US" sz="1100" b="1">
                          <a:solidFill>
                            <a:srgbClr val="000000"/>
                          </a:solidFill>
                          <a:latin typeface="Arial"/>
                          <a:ea typeface="Calibri"/>
                          <a:cs typeface="Arial"/>
                        </a:rPr>
                        <a:t>6</a:t>
                      </a:r>
                      <a:endParaRPr lang="en-US" sz="1100" b="1">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b="1">
                        <a:solidFill>
                          <a:srgbClr val="000000"/>
                        </a:solidFill>
                        <a:latin typeface="Arial"/>
                        <a:ea typeface="Calibri"/>
                        <a:cs typeface="Arial"/>
                      </a:endParaRPr>
                    </a:p>
                    <a:p>
                      <a:pPr marL="0" marR="0">
                        <a:lnSpc>
                          <a:spcPct val="115000"/>
                        </a:lnSpc>
                        <a:spcBef>
                          <a:spcPts val="0"/>
                        </a:spcBef>
                        <a:spcAft>
                          <a:spcPts val="0"/>
                        </a:spcAft>
                      </a:pPr>
                      <a:r>
                        <a:rPr lang="en-US" sz="1100" b="1">
                          <a:solidFill>
                            <a:srgbClr val="000000"/>
                          </a:solidFill>
                          <a:latin typeface="Arial"/>
                          <a:ea typeface="Calibri"/>
                          <a:cs typeface="Arial"/>
                        </a:rPr>
                        <a:t>A.G. Edwards </a:t>
                      </a:r>
                      <a:endParaRPr lang="en-US" sz="1100" b="1">
                        <a:latin typeface="Arial"/>
                        <a:ea typeface="Calibri"/>
                        <a:cs typeface="Times New Roman"/>
                      </a:endParaRPr>
                    </a:p>
                    <a:p>
                      <a:pPr marL="0" marR="0">
                        <a:lnSpc>
                          <a:spcPct val="115000"/>
                        </a:lnSpc>
                        <a:spcBef>
                          <a:spcPts val="0"/>
                        </a:spcBef>
                        <a:spcAft>
                          <a:spcPts val="0"/>
                        </a:spcAft>
                      </a:pPr>
                      <a:r>
                        <a:rPr lang="en-US" sz="1100" b="1">
                          <a:solidFill>
                            <a:srgbClr val="000000"/>
                          </a:solidFill>
                          <a:latin typeface="Arial"/>
                          <a:ea typeface="Calibri"/>
                          <a:cs typeface="Arial"/>
                        </a:rPr>
                        <a:t>	</a:t>
                      </a:r>
                      <a:endParaRPr lang="en-US" sz="1100" b="1">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u="none" strike="noStrike" dirty="0">
                          <a:solidFill>
                            <a:srgbClr val="000000"/>
                          </a:solidFill>
                          <a:latin typeface="Arial"/>
                          <a:ea typeface="Calibri"/>
                          <a:cs typeface="Arial"/>
                        </a:rPr>
                        <a:t>A.G. Edwards</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u="none" strike="noStrike" dirty="0">
                          <a:solidFill>
                            <a:srgbClr val="000000"/>
                          </a:solidFill>
                          <a:latin typeface="Arial"/>
                          <a:ea typeface="Calibri"/>
                          <a:cs typeface="Arial"/>
                        </a:rPr>
                        <a:t>Franklin Resources</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204">
                <a:tc>
                  <a:txBody>
                    <a:bodyPr/>
                    <a:lstStyle/>
                    <a:p>
                      <a:pPr marL="0" marR="0">
                        <a:lnSpc>
                          <a:spcPct val="115000"/>
                        </a:lnSpc>
                        <a:spcBef>
                          <a:spcPts val="0"/>
                        </a:spcBef>
                        <a:spcAft>
                          <a:spcPts val="0"/>
                        </a:spcAft>
                      </a:pPr>
                      <a:r>
                        <a:rPr lang="en-US" sz="1100" b="1">
                          <a:solidFill>
                            <a:srgbClr val="000000"/>
                          </a:solidFill>
                          <a:latin typeface="Arial"/>
                          <a:ea typeface="Calibri"/>
                          <a:cs typeface="Arial"/>
                        </a:rPr>
                        <a:t>7</a:t>
                      </a:r>
                      <a:endParaRPr lang="en-US" sz="1100" b="1">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b="1" dirty="0">
                        <a:solidFill>
                          <a:srgbClr val="000000"/>
                        </a:solidFill>
                        <a:latin typeface="Arial"/>
                        <a:ea typeface="Calibri"/>
                        <a:cs typeface="Arial"/>
                      </a:endParaRPr>
                    </a:p>
                    <a:p>
                      <a:pPr marL="0" marR="0">
                        <a:lnSpc>
                          <a:spcPct val="115000"/>
                        </a:lnSpc>
                        <a:spcBef>
                          <a:spcPts val="0"/>
                        </a:spcBef>
                        <a:spcAft>
                          <a:spcPts val="0"/>
                        </a:spcAft>
                      </a:pPr>
                      <a:r>
                        <a:rPr lang="en-US" sz="1100" b="1" dirty="0">
                          <a:solidFill>
                            <a:srgbClr val="000000"/>
                          </a:solidFill>
                          <a:latin typeface="Arial"/>
                          <a:ea typeface="Calibri"/>
                          <a:cs typeface="Arial"/>
                        </a:rPr>
                        <a:t>Legg Mason 	</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u="none" strike="noStrike" dirty="0">
                          <a:solidFill>
                            <a:srgbClr val="000000"/>
                          </a:solidFill>
                          <a:latin typeface="Arial"/>
                          <a:ea typeface="Calibri"/>
                          <a:cs typeface="Arial"/>
                        </a:rPr>
                        <a:t>Merrill Lynch</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u="none" strike="noStrike" dirty="0">
                          <a:solidFill>
                            <a:srgbClr val="000000"/>
                          </a:solidFill>
                          <a:latin typeface="Arial"/>
                          <a:ea typeface="Calibri"/>
                          <a:cs typeface="Arial"/>
                        </a:rPr>
                        <a:t>AXA Financial</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692">
                <a:tc>
                  <a:txBody>
                    <a:bodyPr/>
                    <a:lstStyle/>
                    <a:p>
                      <a:pPr marL="0" marR="0">
                        <a:lnSpc>
                          <a:spcPct val="115000"/>
                        </a:lnSpc>
                        <a:spcBef>
                          <a:spcPts val="0"/>
                        </a:spcBef>
                        <a:spcAft>
                          <a:spcPts val="0"/>
                        </a:spcAft>
                      </a:pPr>
                      <a:r>
                        <a:rPr lang="en-US" sz="1100" b="1">
                          <a:solidFill>
                            <a:srgbClr val="000000"/>
                          </a:solidFill>
                          <a:latin typeface="Arial"/>
                          <a:ea typeface="Calibri"/>
                          <a:cs typeface="Arial"/>
                        </a:rPr>
                        <a:t>8</a:t>
                      </a:r>
                      <a:endParaRPr lang="en-US" sz="1100" b="1">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b="1" dirty="0">
                        <a:solidFill>
                          <a:srgbClr val="000000"/>
                        </a:solidFill>
                        <a:latin typeface="Arial"/>
                        <a:ea typeface="Calibri"/>
                        <a:cs typeface="Arial"/>
                      </a:endParaRPr>
                    </a:p>
                    <a:p>
                      <a:pPr marL="0" marR="0">
                        <a:lnSpc>
                          <a:spcPct val="115000"/>
                        </a:lnSpc>
                        <a:spcBef>
                          <a:spcPts val="0"/>
                        </a:spcBef>
                        <a:spcAft>
                          <a:spcPts val="0"/>
                        </a:spcAft>
                      </a:pPr>
                      <a:r>
                        <a:rPr lang="en-US" sz="1100" b="1" dirty="0">
                          <a:solidFill>
                            <a:srgbClr val="000000"/>
                          </a:solidFill>
                          <a:latin typeface="Arial"/>
                          <a:ea typeface="Calibri"/>
                          <a:cs typeface="Arial"/>
                        </a:rPr>
                        <a:t>AXA Financial </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u="none" strike="noStrike" dirty="0">
                          <a:solidFill>
                            <a:srgbClr val="000000"/>
                          </a:solidFill>
                          <a:latin typeface="Arial"/>
                          <a:ea typeface="Calibri"/>
                          <a:cs typeface="Arial"/>
                        </a:rPr>
                        <a:t>Franklin Resources</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u="none" strike="noStrike" dirty="0">
                          <a:solidFill>
                            <a:srgbClr val="FF0000"/>
                          </a:solidFill>
                          <a:latin typeface="Arial"/>
                          <a:ea typeface="Calibri"/>
                          <a:cs typeface="Arial"/>
                        </a:rPr>
                        <a:t>Bear Stearns</a:t>
                      </a:r>
                      <a:endParaRPr lang="en-US" sz="1100" b="1" dirty="0">
                        <a:solidFill>
                          <a:srgbClr val="FF0000"/>
                        </a:solidFill>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692">
                <a:tc>
                  <a:txBody>
                    <a:bodyPr/>
                    <a:lstStyle/>
                    <a:p>
                      <a:pPr marL="0" marR="0">
                        <a:lnSpc>
                          <a:spcPct val="115000"/>
                        </a:lnSpc>
                        <a:spcBef>
                          <a:spcPts val="0"/>
                        </a:spcBef>
                        <a:spcAft>
                          <a:spcPts val="0"/>
                        </a:spcAft>
                      </a:pPr>
                      <a:r>
                        <a:rPr lang="en-US" sz="1100" b="1">
                          <a:solidFill>
                            <a:srgbClr val="000000"/>
                          </a:solidFill>
                          <a:latin typeface="Arial"/>
                          <a:ea typeface="Calibri"/>
                          <a:cs typeface="Arial"/>
                        </a:rPr>
                        <a:t>9</a:t>
                      </a:r>
                      <a:endParaRPr lang="en-US" sz="1100" b="1">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b="1">
                        <a:solidFill>
                          <a:srgbClr val="000000"/>
                        </a:solidFill>
                        <a:latin typeface="Arial"/>
                        <a:ea typeface="Calibri"/>
                        <a:cs typeface="Arial"/>
                      </a:endParaRPr>
                    </a:p>
                    <a:p>
                      <a:pPr marL="0" marR="0">
                        <a:lnSpc>
                          <a:spcPct val="115000"/>
                        </a:lnSpc>
                        <a:spcBef>
                          <a:spcPts val="0"/>
                        </a:spcBef>
                        <a:spcAft>
                          <a:spcPts val="0"/>
                        </a:spcAft>
                      </a:pPr>
                      <a:r>
                        <a:rPr lang="en-US" sz="1100" b="1">
                          <a:solidFill>
                            <a:srgbClr val="000000"/>
                          </a:solidFill>
                          <a:latin typeface="Arial"/>
                          <a:ea typeface="Calibri"/>
                          <a:cs typeface="Arial"/>
                        </a:rPr>
                        <a:t>Charles Schwab</a:t>
                      </a:r>
                      <a:endParaRPr lang="en-US" sz="1100" b="1">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u="none" strike="noStrike" dirty="0">
                          <a:solidFill>
                            <a:srgbClr val="000000"/>
                          </a:solidFill>
                          <a:latin typeface="Arial"/>
                          <a:ea typeface="Calibri"/>
                          <a:cs typeface="Arial"/>
                        </a:rPr>
                        <a:t>AXA Financial</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u="none" strike="noStrike" dirty="0">
                          <a:solidFill>
                            <a:srgbClr val="000000"/>
                          </a:solidFill>
                          <a:latin typeface="Arial"/>
                          <a:ea typeface="Calibri"/>
                          <a:cs typeface="Arial"/>
                        </a:rPr>
                        <a:t>Merrill Lynch</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692">
                <a:tc>
                  <a:txBody>
                    <a:bodyPr/>
                    <a:lstStyle/>
                    <a:p>
                      <a:pPr marL="0" marR="0">
                        <a:lnSpc>
                          <a:spcPct val="115000"/>
                        </a:lnSpc>
                        <a:spcBef>
                          <a:spcPts val="0"/>
                        </a:spcBef>
                        <a:spcAft>
                          <a:spcPts val="0"/>
                        </a:spcAft>
                      </a:pPr>
                      <a:r>
                        <a:rPr lang="en-US" sz="1100" b="1">
                          <a:solidFill>
                            <a:srgbClr val="000000"/>
                          </a:solidFill>
                          <a:latin typeface="Arial"/>
                          <a:ea typeface="Calibri"/>
                          <a:cs typeface="Arial"/>
                        </a:rPr>
                        <a:t>10</a:t>
                      </a:r>
                      <a:endParaRPr lang="en-US" sz="1100" b="1">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b="1" dirty="0">
                        <a:solidFill>
                          <a:srgbClr val="000000"/>
                        </a:solidFill>
                        <a:latin typeface="Arial"/>
                        <a:ea typeface="Calibri"/>
                        <a:cs typeface="Arial"/>
                      </a:endParaRPr>
                    </a:p>
                    <a:p>
                      <a:pPr marL="0" marR="0">
                        <a:lnSpc>
                          <a:spcPct val="115000"/>
                        </a:lnSpc>
                        <a:spcBef>
                          <a:spcPts val="0"/>
                        </a:spcBef>
                        <a:spcAft>
                          <a:spcPts val="0"/>
                        </a:spcAft>
                      </a:pPr>
                      <a:r>
                        <a:rPr lang="en-US" sz="1100" b="1" u="none" strike="noStrike" dirty="0">
                          <a:solidFill>
                            <a:srgbClr val="000000"/>
                          </a:solidFill>
                          <a:latin typeface="Arial"/>
                          <a:ea typeface="Calibri"/>
                          <a:cs typeface="Arial"/>
                        </a:rPr>
                        <a:t>Morgan Stanley</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u="none" strike="noStrike" dirty="0">
                          <a:solidFill>
                            <a:srgbClr val="000000"/>
                          </a:solidFill>
                          <a:latin typeface="Arial"/>
                          <a:ea typeface="Calibri"/>
                          <a:cs typeface="Arial"/>
                        </a:rPr>
                        <a:t>E*TRADE Financial</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u="none" strike="noStrike" dirty="0">
                          <a:solidFill>
                            <a:srgbClr val="000000"/>
                          </a:solidFill>
                          <a:latin typeface="Arial"/>
                          <a:ea typeface="Calibri"/>
                          <a:cs typeface="Arial"/>
                        </a:rPr>
                        <a:t>E*TRADE Financial</a:t>
                      </a:r>
                      <a:endParaRPr lang="en-US" sz="1100" b="1" dirty="0">
                        <a:latin typeface="Arial"/>
                        <a:ea typeface="Calibri"/>
                        <a:cs typeface="Times New Roman"/>
                      </a:endParaRPr>
                    </a:p>
                  </a:txBody>
                  <a:tcPr marL="43481" marR="434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“Systemically important banks”</a:t>
            </a:r>
            <a:endParaRPr lang="en-US" dirty="0"/>
          </a:p>
        </p:txBody>
      </p:sp>
      <p:sp>
        <p:nvSpPr>
          <p:cNvPr id="3" name="Content Placeholder 2"/>
          <p:cNvSpPr>
            <a:spLocks noGrp="1"/>
          </p:cNvSpPr>
          <p:nvPr>
            <p:ph idx="1"/>
          </p:nvPr>
        </p:nvSpPr>
        <p:spPr/>
        <p:txBody>
          <a:bodyPr/>
          <a:lstStyle/>
          <a:p>
            <a:r>
              <a:rPr lang="en-US" dirty="0" smtClean="0"/>
              <a:t>A bank that could cause big trouble by failing</a:t>
            </a:r>
          </a:p>
          <a:p>
            <a:endParaRPr lang="en-US" dirty="0" smtClean="0"/>
          </a:p>
          <a:p>
            <a:r>
              <a:rPr lang="en-US" dirty="0" smtClean="0"/>
              <a:t>Identify by looking at financial connections?</a:t>
            </a:r>
          </a:p>
          <a:p>
            <a:endParaRPr lang="en-US" dirty="0" smtClean="0"/>
          </a:p>
          <a:p>
            <a:r>
              <a:rPr lang="en-US" dirty="0" smtClean="0"/>
              <a:t>What do the bank failures that precipitated panics in the past have in common?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Singletons or Multiples?</a:t>
            </a:r>
          </a:p>
          <a:p>
            <a:endParaRPr lang="en-US" dirty="0" smtClean="0"/>
          </a:p>
          <a:p>
            <a:r>
              <a:rPr lang="en-US" dirty="0" smtClean="0"/>
              <a:t>How </a:t>
            </a:r>
            <a:r>
              <a:rPr lang="en-US" dirty="0" smtClean="0"/>
              <a:t>were they regulated? Were they “shadow banks?” </a:t>
            </a:r>
          </a:p>
          <a:p>
            <a:endParaRPr lang="en-US" dirty="0" smtClean="0"/>
          </a:p>
          <a:p>
            <a:r>
              <a:rPr lang="en-US" dirty="0" smtClean="0"/>
              <a:t>Why did they fail?</a:t>
            </a:r>
          </a:p>
          <a:p>
            <a:endParaRPr lang="en-US" dirty="0" smtClean="0"/>
          </a:p>
          <a:p>
            <a:r>
              <a:rPr lang="en-US" dirty="0" smtClean="0"/>
              <a:t>What was there reputation before they failed?</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Answers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Singletons or multiples?</a:t>
            </a:r>
          </a:p>
          <a:p>
            <a:pPr lvl="1"/>
            <a:r>
              <a:rPr lang="en-US" dirty="0" smtClean="0">
                <a:solidFill>
                  <a:srgbClr val="FF0000"/>
                </a:solidFill>
              </a:rPr>
              <a:t>Multiples</a:t>
            </a:r>
            <a:endParaRPr lang="en-US" dirty="0" smtClean="0">
              <a:solidFill>
                <a:srgbClr val="FF0000"/>
              </a:solidFill>
            </a:endParaRPr>
          </a:p>
          <a:p>
            <a:endParaRPr lang="en-US" dirty="0" smtClean="0"/>
          </a:p>
          <a:p>
            <a:r>
              <a:rPr lang="en-US" dirty="0" smtClean="0"/>
              <a:t>How </a:t>
            </a:r>
            <a:r>
              <a:rPr lang="en-US" dirty="0" smtClean="0"/>
              <a:t>were they regulated? Were they “shadow banks?”</a:t>
            </a:r>
            <a:r>
              <a:rPr lang="en-US" dirty="0" smtClean="0">
                <a:solidFill>
                  <a:srgbClr val="FF0000"/>
                </a:solidFill>
              </a:rPr>
              <a:t> </a:t>
            </a:r>
          </a:p>
          <a:p>
            <a:pPr lvl="1"/>
            <a:r>
              <a:rPr lang="en-US" dirty="0" smtClean="0">
                <a:solidFill>
                  <a:srgbClr val="FF0000"/>
                </a:solidFill>
              </a:rPr>
              <a:t>Shadow banks</a:t>
            </a:r>
          </a:p>
          <a:p>
            <a:pPr lvl="1"/>
            <a:endParaRPr lang="en-US" dirty="0" smtClean="0"/>
          </a:p>
          <a:p>
            <a:r>
              <a:rPr lang="en-US" dirty="0" smtClean="0"/>
              <a:t>Why did they fail?</a:t>
            </a:r>
          </a:p>
          <a:p>
            <a:pPr lvl="1"/>
            <a:r>
              <a:rPr lang="en-US" dirty="0" smtClean="0">
                <a:solidFill>
                  <a:srgbClr val="FF0000"/>
                </a:solidFill>
              </a:rPr>
              <a:t>Too many eggs in one basket, real estate</a:t>
            </a:r>
          </a:p>
          <a:p>
            <a:pPr lvl="1"/>
            <a:endParaRPr lang="en-US" dirty="0" smtClean="0"/>
          </a:p>
          <a:p>
            <a:r>
              <a:rPr lang="en-US" dirty="0" smtClean="0"/>
              <a:t>What was there reputation before they failed?</a:t>
            </a:r>
          </a:p>
          <a:p>
            <a:pPr lvl="1"/>
            <a:r>
              <a:rPr lang="en-US" dirty="0" smtClean="0">
                <a:solidFill>
                  <a:srgbClr val="FF0000"/>
                </a:solidFill>
              </a:rPr>
              <a:t>Wonderful!</a:t>
            </a:r>
            <a:endParaRPr lang="en-US" dirty="0" smtClean="0">
              <a:solidFill>
                <a:srgbClr val="FF0000"/>
              </a:solidFill>
            </a:endParaRP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752600" y="914400"/>
          <a:ext cx="6019800" cy="5181600"/>
        </p:xfrm>
        <a:graphic>
          <a:graphicData uri="http://schemas.openxmlformats.org/drawingml/2006/table">
            <a:tbl>
              <a:tblPr/>
              <a:tblGrid>
                <a:gridCol w="3009900"/>
                <a:gridCol w="3009900"/>
              </a:tblGrid>
              <a:tr h="259080">
                <a:tc gridSpan="2">
                  <a:txBody>
                    <a:bodyPr/>
                    <a:lstStyle/>
                    <a:p>
                      <a:pPr marL="0" marR="0">
                        <a:lnSpc>
                          <a:spcPct val="115000"/>
                        </a:lnSpc>
                        <a:spcBef>
                          <a:spcPts val="0"/>
                        </a:spcBef>
                        <a:spcAft>
                          <a:spcPts val="0"/>
                        </a:spcAft>
                      </a:pPr>
                      <a:r>
                        <a:rPr lang="en-US" sz="1400" dirty="0">
                          <a:latin typeface="Times New Roman"/>
                          <a:ea typeface="Calibri"/>
                          <a:cs typeface="Times New Roman"/>
                        </a:rPr>
                        <a:t>Excluded panics.</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59080">
                <a:tc>
                  <a:txBody>
                    <a:bodyPr/>
                    <a:lstStyle/>
                    <a:p>
                      <a:pPr marL="0" marR="0">
                        <a:lnSpc>
                          <a:spcPct val="115000"/>
                        </a:lnSpc>
                        <a:spcBef>
                          <a:spcPts val="0"/>
                        </a:spcBef>
                        <a:spcAft>
                          <a:spcPts val="0"/>
                        </a:spcAft>
                      </a:pPr>
                      <a:r>
                        <a:rPr lang="en-US" sz="1400" dirty="0">
                          <a:latin typeface="Times New Roman"/>
                          <a:ea typeface="Calibri"/>
                          <a:cs typeface="Times New Roman"/>
                        </a:rPr>
                        <a:t>Year </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Times New Roman"/>
                          <a:ea typeface="Calibri"/>
                          <a:cs typeface="Times New Roman"/>
                        </a:rPr>
                        <a:t>Reason for Exclusion</a:t>
                      </a:r>
                      <a:endParaRPr lang="en-US" sz="14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marL="0" marR="0">
                        <a:lnSpc>
                          <a:spcPct val="115000"/>
                        </a:lnSpc>
                        <a:spcBef>
                          <a:spcPts val="0"/>
                        </a:spcBef>
                        <a:spcAft>
                          <a:spcPts val="0"/>
                        </a:spcAft>
                      </a:pPr>
                      <a:r>
                        <a:rPr lang="en-US" sz="1400" dirty="0">
                          <a:latin typeface="Times New Roman"/>
                          <a:ea typeface="Calibri"/>
                          <a:cs typeface="Times New Roman"/>
                        </a:rPr>
                        <a:t>1730</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Times New Roman"/>
                          <a:ea typeface="Calibri"/>
                          <a:cs typeface="Times New Roman"/>
                        </a:rPr>
                        <a:t>Colonial</a:t>
                      </a:r>
                      <a:endParaRPr lang="en-US" sz="14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marL="0" marR="0">
                        <a:lnSpc>
                          <a:spcPct val="115000"/>
                        </a:lnSpc>
                        <a:spcBef>
                          <a:spcPts val="0"/>
                        </a:spcBef>
                        <a:spcAft>
                          <a:spcPts val="0"/>
                        </a:spcAft>
                      </a:pPr>
                      <a:r>
                        <a:rPr lang="en-US" sz="1400" dirty="0">
                          <a:latin typeface="Times New Roman"/>
                          <a:ea typeface="Calibri"/>
                          <a:cs typeface="Times New Roman"/>
                        </a:rPr>
                        <a:t>1772</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Times New Roman"/>
                          <a:ea typeface="Calibri"/>
                          <a:cs typeface="Times New Roman"/>
                        </a:rPr>
                        <a:t>Colonial</a:t>
                      </a:r>
                      <a:endParaRPr lang="en-US" sz="14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marL="0" marR="0">
                        <a:lnSpc>
                          <a:spcPct val="115000"/>
                        </a:lnSpc>
                        <a:spcBef>
                          <a:spcPts val="0"/>
                        </a:spcBef>
                        <a:spcAft>
                          <a:spcPts val="0"/>
                        </a:spcAft>
                      </a:pPr>
                      <a:r>
                        <a:rPr lang="en-US" sz="1400" dirty="0">
                          <a:latin typeface="Times New Roman"/>
                          <a:ea typeface="Calibri"/>
                          <a:cs typeface="Times New Roman"/>
                        </a:rPr>
                        <a:t>1792</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Mainly stock market??</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marL="0" marR="0">
                        <a:lnSpc>
                          <a:spcPct val="115000"/>
                        </a:lnSpc>
                        <a:spcBef>
                          <a:spcPts val="0"/>
                        </a:spcBef>
                        <a:spcAft>
                          <a:spcPts val="0"/>
                        </a:spcAft>
                      </a:pPr>
                      <a:r>
                        <a:rPr lang="en-US" sz="1400" dirty="0">
                          <a:latin typeface="Times New Roman"/>
                          <a:ea typeface="Calibri"/>
                          <a:cs typeface="Times New Roman"/>
                        </a:rPr>
                        <a:t>1812</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War of 1812</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160">
                <a:tc>
                  <a:txBody>
                    <a:bodyPr/>
                    <a:lstStyle/>
                    <a:p>
                      <a:pPr marL="0" marR="0">
                        <a:lnSpc>
                          <a:spcPct val="115000"/>
                        </a:lnSpc>
                        <a:spcBef>
                          <a:spcPts val="0"/>
                        </a:spcBef>
                        <a:spcAft>
                          <a:spcPts val="0"/>
                        </a:spcAft>
                      </a:pPr>
                      <a:r>
                        <a:rPr lang="en-US" sz="1400" dirty="0">
                          <a:latin typeface="Times New Roman"/>
                          <a:ea typeface="Calibri"/>
                          <a:cs typeface="Times New Roman"/>
                        </a:rPr>
                        <a:t>1825</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Important in Europe; Seldom identified as a major U.S. panic</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marL="0" marR="0">
                        <a:lnSpc>
                          <a:spcPct val="115000"/>
                        </a:lnSpc>
                        <a:spcBef>
                          <a:spcPts val="0"/>
                        </a:spcBef>
                        <a:spcAft>
                          <a:spcPts val="0"/>
                        </a:spcAft>
                      </a:pPr>
                      <a:r>
                        <a:rPr lang="en-US" sz="1400" dirty="0">
                          <a:latin typeface="Times New Roman"/>
                          <a:ea typeface="Calibri"/>
                          <a:cs typeface="Times New Roman"/>
                        </a:rPr>
                        <a:t>1833</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Contraction due to monetary policy</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marL="0" marR="0">
                        <a:lnSpc>
                          <a:spcPct val="115000"/>
                        </a:lnSpc>
                        <a:spcBef>
                          <a:spcPts val="0"/>
                        </a:spcBef>
                        <a:spcAft>
                          <a:spcPts val="0"/>
                        </a:spcAft>
                      </a:pPr>
                      <a:r>
                        <a:rPr lang="en-US" sz="1400" dirty="0">
                          <a:latin typeface="Times New Roman"/>
                          <a:ea typeface="Calibri"/>
                          <a:cs typeface="Times New Roman"/>
                        </a:rPr>
                        <a:t>1860</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Civil War (South)</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marL="0" marR="0">
                        <a:lnSpc>
                          <a:spcPct val="115000"/>
                        </a:lnSpc>
                        <a:spcBef>
                          <a:spcPts val="0"/>
                        </a:spcBef>
                        <a:spcAft>
                          <a:spcPts val="0"/>
                        </a:spcAft>
                      </a:pPr>
                      <a:r>
                        <a:rPr lang="en-US" sz="1400" dirty="0">
                          <a:latin typeface="Times New Roman"/>
                          <a:ea typeface="Calibri"/>
                          <a:cs typeface="Times New Roman"/>
                        </a:rPr>
                        <a:t>1861</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Civil War (National)</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160">
                <a:tc>
                  <a:txBody>
                    <a:bodyPr/>
                    <a:lstStyle/>
                    <a:p>
                      <a:pPr marL="0" marR="0">
                        <a:lnSpc>
                          <a:spcPct val="115000"/>
                        </a:lnSpc>
                        <a:spcBef>
                          <a:spcPts val="0"/>
                        </a:spcBef>
                        <a:spcAft>
                          <a:spcPts val="0"/>
                        </a:spcAft>
                      </a:pPr>
                      <a:r>
                        <a:rPr lang="en-US" sz="1400">
                          <a:latin typeface="Times New Roman"/>
                          <a:ea typeface="Calibri"/>
                          <a:cs typeface="Times New Roman"/>
                        </a:rPr>
                        <a:t>1878</a:t>
                      </a:r>
                      <a:endParaRPr lang="en-US" sz="14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Confined mainly to building and loans??</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160">
                <a:tc>
                  <a:txBody>
                    <a:bodyPr/>
                    <a:lstStyle/>
                    <a:p>
                      <a:pPr marL="0" marR="0">
                        <a:lnSpc>
                          <a:spcPct val="115000"/>
                        </a:lnSpc>
                        <a:spcBef>
                          <a:spcPts val="0"/>
                        </a:spcBef>
                        <a:spcAft>
                          <a:spcPts val="0"/>
                        </a:spcAft>
                      </a:pPr>
                      <a:r>
                        <a:rPr lang="en-US" sz="1400">
                          <a:latin typeface="Times New Roman"/>
                          <a:ea typeface="Calibri"/>
                          <a:cs typeface="Times New Roman"/>
                        </a:rPr>
                        <a:t>1896</a:t>
                      </a:r>
                      <a:endParaRPr lang="en-US" sz="14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Seldom mentioned by financial historians</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marL="0" marR="0">
                        <a:lnSpc>
                          <a:spcPct val="115000"/>
                        </a:lnSpc>
                        <a:spcBef>
                          <a:spcPts val="0"/>
                        </a:spcBef>
                        <a:spcAft>
                          <a:spcPts val="0"/>
                        </a:spcAft>
                      </a:pPr>
                      <a:r>
                        <a:rPr lang="en-US" sz="1400">
                          <a:latin typeface="Times New Roman"/>
                          <a:ea typeface="Calibri"/>
                          <a:cs typeface="Times New Roman"/>
                        </a:rPr>
                        <a:t>1901</a:t>
                      </a:r>
                      <a:endParaRPr lang="en-US" sz="14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Mainly a stock market panic</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marL="0" marR="0">
                        <a:lnSpc>
                          <a:spcPct val="115000"/>
                        </a:lnSpc>
                        <a:spcBef>
                          <a:spcPts val="0"/>
                        </a:spcBef>
                        <a:spcAft>
                          <a:spcPts val="0"/>
                        </a:spcAft>
                      </a:pPr>
                      <a:r>
                        <a:rPr lang="en-US" sz="1400" dirty="0">
                          <a:latin typeface="Times New Roman"/>
                          <a:ea typeface="Calibri"/>
                          <a:cs typeface="Times New Roman"/>
                        </a:rPr>
                        <a:t>1914</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World War I</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marL="0" marR="0">
                        <a:lnSpc>
                          <a:spcPct val="115000"/>
                        </a:lnSpc>
                        <a:spcBef>
                          <a:spcPts val="0"/>
                        </a:spcBef>
                        <a:spcAft>
                          <a:spcPts val="0"/>
                        </a:spcAft>
                      </a:pPr>
                      <a:r>
                        <a:rPr lang="en-US" sz="1400" dirty="0">
                          <a:latin typeface="Times New Roman"/>
                          <a:ea typeface="Calibri"/>
                          <a:cs typeface="Times New Roman"/>
                        </a:rPr>
                        <a:t>1920-21</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Contraction due to monetary policy</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160">
                <a:tc>
                  <a:txBody>
                    <a:bodyPr/>
                    <a:lstStyle/>
                    <a:p>
                      <a:pPr marL="0" marR="0">
                        <a:lnSpc>
                          <a:spcPct val="115000"/>
                        </a:lnSpc>
                        <a:spcBef>
                          <a:spcPts val="0"/>
                        </a:spcBef>
                        <a:spcAft>
                          <a:spcPts val="0"/>
                        </a:spcAft>
                      </a:pPr>
                      <a:r>
                        <a:rPr lang="en-US" sz="1400" dirty="0">
                          <a:latin typeface="Times New Roman"/>
                          <a:ea typeface="Calibri"/>
                          <a:cs typeface="Times New Roman"/>
                        </a:rPr>
                        <a:t>1937-38</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Times New Roman"/>
                          <a:ea typeface="Calibri"/>
                          <a:cs typeface="Times New Roman"/>
                        </a:rPr>
                        <a:t>Contraction due to monetary and fiscal policy</a:t>
                      </a:r>
                      <a:endParaRPr lang="en-US" sz="14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3600" dirty="0" smtClean="0"/>
              <a:t>Panics 1819-1857</a:t>
            </a:r>
            <a:endParaRPr lang="en-US" sz="3600" dirty="0"/>
          </a:p>
        </p:txBody>
      </p:sp>
      <p:sp>
        <p:nvSpPr>
          <p:cNvPr id="3" name="Content Placeholder 2"/>
          <p:cNvSpPr>
            <a:spLocks noGrp="1"/>
          </p:cNvSpPr>
          <p:nvPr>
            <p:ph idx="1"/>
          </p:nvPr>
        </p:nvSpPr>
        <p:spPr>
          <a:xfrm>
            <a:off x="457200" y="1295400"/>
            <a:ext cx="8229600" cy="4830763"/>
          </a:xfrm>
        </p:spPr>
        <p:txBody>
          <a:bodyPr/>
          <a:lstStyle/>
          <a:p>
            <a:pPr>
              <a:buNone/>
            </a:pPr>
            <a:endParaRPr lang="en-US" dirty="0"/>
          </a:p>
        </p:txBody>
      </p:sp>
      <p:graphicFrame>
        <p:nvGraphicFramePr>
          <p:cNvPr id="57346" name="Object 2"/>
          <p:cNvGraphicFramePr>
            <a:graphicFrameLocks noChangeAspect="1"/>
          </p:cNvGraphicFramePr>
          <p:nvPr/>
        </p:nvGraphicFramePr>
        <p:xfrm>
          <a:off x="1524000" y="1524000"/>
          <a:ext cx="6324600" cy="4742071"/>
        </p:xfrm>
        <a:graphic>
          <a:graphicData uri="http://schemas.openxmlformats.org/presentationml/2006/ole">
            <p:oleObj spid="_x0000_s57346" name="Document" r:id="rId3" imgW="5981167" imgH="5796014" progId="Word.Document.12">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Panics, 1873-1893</a:t>
            </a:r>
            <a:endParaRPr lang="en-US" dirty="0"/>
          </a:p>
        </p:txBody>
      </p:sp>
      <p:pic>
        <p:nvPicPr>
          <p:cNvPr id="60419" name="Picture 3"/>
          <p:cNvPicPr>
            <a:picLocks noGrp="1" noChangeAspect="1" noChangeArrowheads="1"/>
          </p:cNvPicPr>
          <p:nvPr>
            <p:ph idx="1"/>
          </p:nvPr>
        </p:nvPicPr>
        <p:blipFill>
          <a:blip r:embed="rId2" cstate="print"/>
          <a:srcRect/>
          <a:stretch>
            <a:fillRect/>
          </a:stretch>
        </p:blipFill>
        <p:spPr bwMode="auto">
          <a:xfrm>
            <a:off x="2209800" y="1447800"/>
            <a:ext cx="45720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17815</TotalTime>
  <Words>815</Words>
  <Application>Microsoft Office PowerPoint</Application>
  <PresentationFormat>On-screen Show (4:3)</PresentationFormat>
  <Paragraphs>216</Paragraphs>
  <Slides>38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Word 2007 Document</vt:lpstr>
      <vt:lpstr>The Failures that Ignited America’s Financial Panics: A Clinical Survey </vt:lpstr>
      <vt:lpstr>Bagehot on the origin of panics</vt:lpstr>
      <vt:lpstr>Two approaches to panics</vt:lpstr>
      <vt:lpstr>“Systemically important banks”</vt:lpstr>
      <vt:lpstr>Questions</vt:lpstr>
      <vt:lpstr>Preliminary Answers</vt:lpstr>
      <vt:lpstr>Slide 7</vt:lpstr>
      <vt:lpstr>Panics 1819-1857</vt:lpstr>
      <vt:lpstr>Panics, 1873-1893</vt:lpstr>
      <vt:lpstr>Panics 1907-2008</vt:lpstr>
      <vt:lpstr>Panic of 1837</vt:lpstr>
      <vt:lpstr>Nathan Mayer Rothschild, 1777-1836</vt:lpstr>
      <vt:lpstr>Reaction of the New York Herald to the failure of Josephs and Company</vt:lpstr>
      <vt:lpstr>The Herald on what nice guys they were</vt:lpstr>
      <vt:lpstr>Nicholas Biddle. He bet his bank on internal improvement bonds. … the Panic of 1839</vt:lpstr>
      <vt:lpstr>Bank of the United States of Pennsylvania</vt:lpstr>
      <vt:lpstr>1857 – the Ohio Life Insurance and Trust Company</vt:lpstr>
      <vt:lpstr>Hugh McCulloch, Indiana banker – secretary of the Treasury on the Ohio Life</vt:lpstr>
      <vt:lpstr>Slide 19</vt:lpstr>
      <vt:lpstr>Jay Cooke. He bet his bank on the Northern Pacific Railroad. … The Panic of 1873</vt:lpstr>
      <vt:lpstr>Reaction to the failure of Jay Cooke</vt:lpstr>
      <vt:lpstr>Jay Cooke and Company</vt:lpstr>
      <vt:lpstr>Crisis of 1873</vt:lpstr>
      <vt:lpstr>Ferdinand Ward Jr. The failure of Grant and Ward precipitated the Panic of 1884</vt:lpstr>
      <vt:lpstr>Panic of 1884</vt:lpstr>
      <vt:lpstr>Senator Mitchell lost heavily when the Wisconsin Marine and Fire Insurance Bank failed in 1893</vt:lpstr>
      <vt:lpstr>Wisconsin Marine and Fire Insurance Bank</vt:lpstr>
      <vt:lpstr>Loans to Ferdinand Schlesinger (“the man who wished to be the Napoleon of the Iron World”) helped bring down the Wisconsin Marine and Fire Insurance Bank </vt:lpstr>
      <vt:lpstr>Crisis of 1893</vt:lpstr>
      <vt:lpstr>The Rate of Unemployment after Panic of 1893 and the Panic of 2008</vt:lpstr>
      <vt:lpstr>F. A. Heinze. His copper speculations led to the Panic of 1907</vt:lpstr>
      <vt:lpstr>Crisis of 1907</vt:lpstr>
      <vt:lpstr>Panic of 1930</vt:lpstr>
      <vt:lpstr>Bernard K. Marcus on the way to the Tombs. He bet his bank on real estate … 1930</vt:lpstr>
      <vt:lpstr>Crisis of 1930</vt:lpstr>
      <vt:lpstr>Slide 36</vt:lpstr>
      <vt:lpstr>Richard S. Fuld, Jr. CEO of Lehman Brothers. </vt:lpstr>
      <vt:lpstr>Slide 38</vt:lpstr>
    </vt:vector>
  </TitlesOfParts>
  <Company>Rider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Failures that Ignited America’s Financial Panics: A Clinical Survey</dc:title>
  <dc:creator>Hugh</dc:creator>
  <cp:lastModifiedBy>Hugh</cp:lastModifiedBy>
  <cp:revision>139</cp:revision>
  <dcterms:created xsi:type="dcterms:W3CDTF">2013-05-17T15:52:09Z</dcterms:created>
  <dcterms:modified xsi:type="dcterms:W3CDTF">2013-06-23T21:48:40Z</dcterms:modified>
</cp:coreProperties>
</file>