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0" r:id="rId3"/>
    <p:sldId id="286" r:id="rId4"/>
    <p:sldId id="278" r:id="rId5"/>
    <p:sldId id="279" r:id="rId6"/>
    <p:sldId id="273" r:id="rId7"/>
    <p:sldId id="280" r:id="rId8"/>
    <p:sldId id="274" r:id="rId9"/>
    <p:sldId id="275" r:id="rId10"/>
    <p:sldId id="277" r:id="rId11"/>
    <p:sldId id="276" r:id="rId12"/>
    <p:sldId id="281" r:id="rId13"/>
    <p:sldId id="282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88" r:id="rId22"/>
    <p:sldId id="264" r:id="rId23"/>
    <p:sldId id="269" r:id="rId24"/>
    <p:sldId id="266" r:id="rId25"/>
    <p:sldId id="267" r:id="rId26"/>
    <p:sldId id="268" r:id="rId27"/>
    <p:sldId id="283" r:id="rId28"/>
    <p:sldId id="284" r:id="rId29"/>
    <p:sldId id="272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451D-8296-49AD-8287-BAC24BABE45E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FF75C-0ED9-4500-839D-73FFED50C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CAD2D-D1A3-462E-9C42-FE5B7F95BE1D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93083-0150-4229-94EA-967565C0B6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3083-0150-4229-94EA-967565C0B6A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4EEB0-5F41-4FC8-A481-2FD7EA801BB1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43CE-04D9-4037-8CF9-9B3C7D73E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Bloody Foreigners! Overseas Equity on the London Stock Exchange, 1870-1913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6700" dirty="0" smtClean="0">
                <a:solidFill>
                  <a:schemeClr val="tx1"/>
                </a:solidFill>
              </a:rPr>
              <a:t>Richard S. Grossman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Workshop on Monetary and Financial History </a:t>
            </a:r>
          </a:p>
          <a:p>
            <a:r>
              <a:rPr lang="en-US" dirty="0">
                <a:solidFill>
                  <a:schemeClr val="tx1"/>
                </a:solidFill>
              </a:rPr>
              <a:t>Federal Reserve Bank of </a:t>
            </a:r>
            <a:r>
              <a:rPr lang="en-US" dirty="0" smtClean="0">
                <a:solidFill>
                  <a:schemeClr val="tx1"/>
                </a:solidFill>
              </a:rPr>
              <a:t>Atlanta/Emory University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June 26, 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</a:t>
            </a:r>
            <a:r>
              <a:rPr lang="en-US" dirty="0" err="1" smtClean="0"/>
              <a:t>gain</a:t>
            </a:r>
            <a:r>
              <a:rPr lang="en-US" baseline="-25000" dirty="0" err="1" smtClean="0"/>
              <a:t>t</a:t>
            </a:r>
            <a:r>
              <a:rPr lang="en-US" dirty="0" smtClean="0"/>
              <a:t> = (P</a:t>
            </a:r>
            <a:r>
              <a:rPr lang="en-US" baseline="-25000" dirty="0" smtClean="0"/>
              <a:t>t</a:t>
            </a:r>
            <a:r>
              <a:rPr lang="en-US" dirty="0" smtClean="0"/>
              <a:t>- P</a:t>
            </a:r>
            <a:r>
              <a:rPr lang="en-US" baseline="-25000" dirty="0" smtClean="0"/>
              <a:t>t-1</a:t>
            </a:r>
            <a:r>
              <a:rPr lang="en-US" dirty="0" smtClean="0"/>
              <a:t>)/P</a:t>
            </a:r>
            <a:r>
              <a:rPr lang="en-US" baseline="-25000" dirty="0" smtClean="0"/>
              <a:t>t-1</a:t>
            </a:r>
          </a:p>
          <a:p>
            <a:r>
              <a:rPr lang="en-US" dirty="0" smtClean="0"/>
              <a:t>Dividend </a:t>
            </a:r>
            <a:r>
              <a:rPr lang="en-US" dirty="0" err="1" smtClean="0"/>
              <a:t>yield</a:t>
            </a:r>
            <a:r>
              <a:rPr lang="en-US" baseline="-25000" dirty="0" err="1" smtClean="0"/>
              <a:t>t</a:t>
            </a:r>
            <a:r>
              <a:rPr lang="en-US" dirty="0" smtClean="0"/>
              <a:t> = (</a:t>
            </a:r>
            <a:r>
              <a:rPr lang="en-US" dirty="0" err="1" smtClean="0"/>
              <a:t>Dividend</a:t>
            </a:r>
            <a:r>
              <a:rPr lang="en-US" baseline="-25000" dirty="0" err="1" smtClean="0"/>
              <a:t>t</a:t>
            </a:r>
            <a:r>
              <a:rPr lang="en-US" dirty="0" smtClean="0"/>
              <a:t> * Par</a:t>
            </a:r>
            <a:r>
              <a:rPr lang="en-US" baseline="-25000" dirty="0" smtClean="0"/>
              <a:t>t</a:t>
            </a:r>
            <a:r>
              <a:rPr lang="en-US" dirty="0" smtClean="0"/>
              <a:t>)/ P</a:t>
            </a:r>
            <a:r>
              <a:rPr lang="en-US" baseline="-25000" dirty="0" smtClean="0"/>
              <a:t>t-1</a:t>
            </a:r>
          </a:p>
          <a:p>
            <a:r>
              <a:rPr lang="en-US" dirty="0" smtClean="0"/>
              <a:t>Total return = capital gain + yield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Distinguishing debt from equity</a:t>
            </a:r>
          </a:p>
          <a:p>
            <a:pPr lvl="1"/>
            <a:r>
              <a:rPr lang="en-US" dirty="0" smtClean="0"/>
              <a:t>What does the word “stock” actually mean in Britain</a:t>
            </a:r>
          </a:p>
          <a:p>
            <a:r>
              <a:rPr lang="en-US" dirty="0" smtClean="0"/>
              <a:t>Types of securities</a:t>
            </a:r>
          </a:p>
          <a:p>
            <a:r>
              <a:rPr lang="en-US" dirty="0" smtClean="0"/>
              <a:t>Foreign currencies</a:t>
            </a:r>
          </a:p>
          <a:p>
            <a:r>
              <a:rPr lang="en-US" dirty="0" smtClean="0"/>
              <a:t>Dates of dividends</a:t>
            </a:r>
          </a:p>
          <a:p>
            <a:r>
              <a:rPr lang="en-US" dirty="0" smtClean="0"/>
              <a:t>Par changes</a:t>
            </a:r>
          </a:p>
          <a:p>
            <a:r>
              <a:rPr lang="en-US" dirty="0" smtClean="0"/>
              <a:t>Missing data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39,240 security-year observations</a:t>
            </a:r>
          </a:p>
          <a:p>
            <a:r>
              <a:rPr lang="en-US" dirty="0" smtClean="0"/>
              <a:t>2913 securities</a:t>
            </a:r>
          </a:p>
          <a:p>
            <a:r>
              <a:rPr lang="en-US" dirty="0" smtClean="0"/>
              <a:t>2588 firms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constitutes overseas equity?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it conducted business vs. where it was registered/headquartered</a:t>
            </a:r>
          </a:p>
          <a:p>
            <a:r>
              <a:rPr lang="en-US" dirty="0" smtClean="0"/>
              <a:t>South African gold mine</a:t>
            </a:r>
          </a:p>
          <a:p>
            <a:r>
              <a:rPr lang="en-US" dirty="0" smtClean="0"/>
              <a:t>Indian tea plantation</a:t>
            </a:r>
          </a:p>
          <a:p>
            <a:r>
              <a:rPr lang="en-US" dirty="0" smtClean="0"/>
              <a:t>Railroad from Chile to Peru</a:t>
            </a:r>
          </a:p>
          <a:p>
            <a:r>
              <a:rPr lang="en-US" dirty="0" smtClean="0"/>
              <a:t>Canadian and US land companies</a:t>
            </a:r>
          </a:p>
          <a:p>
            <a:r>
              <a:rPr lang="en-US" dirty="0" smtClean="0"/>
              <a:t>Shipping/cable companies</a:t>
            </a:r>
          </a:p>
          <a:p>
            <a:r>
              <a:rPr lang="en-US" dirty="0" smtClean="0"/>
              <a:t>Not categorized (2%)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4676"/>
            <a:ext cx="9129076" cy="661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hart 5"/>
          <p:cNvPicPr>
            <a:picLocks noChangeArrowheads="1"/>
          </p:cNvPicPr>
          <p:nvPr/>
        </p:nvPicPr>
        <p:blipFill>
          <a:blip r:embed="rId3" cstate="print"/>
          <a:srcRect b="-58"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hart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918749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9112624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0"/>
            <a:ext cx="907646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New indices on overseas equity traded on British stock exchanges (primarily, but not exclusively, London)</a:t>
            </a:r>
          </a:p>
          <a:p>
            <a:pPr lvl="1"/>
            <a:r>
              <a:rPr lang="en-US" dirty="0" smtClean="0"/>
              <a:t>Quantity</a:t>
            </a:r>
          </a:p>
          <a:p>
            <a:pPr lvl="1"/>
            <a:r>
              <a:rPr lang="en-US" dirty="0" smtClean="0"/>
              <a:t>Returns, capital gains, and dividends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85800"/>
            <a:ext cx="903883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57200"/>
            <a:ext cx="8549669" cy="590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9057153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0136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52400"/>
            <a:ext cx="5410200" cy="653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87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253" y="381000"/>
            <a:ext cx="8741077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988" y="1281113"/>
            <a:ext cx="8582025" cy="4300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4778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02166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Developed markets had lower returns and volatility</a:t>
            </a:r>
          </a:p>
          <a:p>
            <a:pPr lvl="1"/>
            <a:r>
              <a:rPr lang="en-US" dirty="0" smtClean="0"/>
              <a:t>Australia exception</a:t>
            </a:r>
          </a:p>
          <a:p>
            <a:r>
              <a:rPr lang="en-US" dirty="0" smtClean="0"/>
              <a:t>Similar dividend yields across regions, with differences in total return coming from capital gains</a:t>
            </a:r>
          </a:p>
          <a:p>
            <a:r>
              <a:rPr lang="en-US" dirty="0" smtClean="0"/>
              <a:t>Higher correlations among developed regions and between developed regions and colonies</a:t>
            </a:r>
          </a:p>
          <a:p>
            <a:r>
              <a:rPr lang="en-US" dirty="0" smtClean="0"/>
              <a:t>Raw materials highest returning, utilities lowest</a:t>
            </a:r>
          </a:p>
          <a:p>
            <a:r>
              <a:rPr lang="en-US" dirty="0" smtClean="0"/>
              <a:t>Contingent capital used when leverage was high and/or assets less accessible to creditors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indices</a:t>
            </a:r>
          </a:p>
          <a:p>
            <a:pPr lvl="1"/>
            <a:r>
              <a:rPr lang="en-US" dirty="0" smtClean="0"/>
              <a:t>Barclays de </a:t>
            </a:r>
            <a:r>
              <a:rPr lang="en-US" dirty="0" err="1" smtClean="0"/>
              <a:t>Zoete</a:t>
            </a:r>
            <a:r>
              <a:rPr lang="en-US" dirty="0" smtClean="0"/>
              <a:t> </a:t>
            </a:r>
            <a:r>
              <a:rPr lang="en-US" dirty="0" err="1" smtClean="0"/>
              <a:t>Wedd</a:t>
            </a:r>
            <a:r>
              <a:rPr lang="en-US" dirty="0" smtClean="0"/>
              <a:t>: 30 blue chips from 1919</a:t>
            </a:r>
          </a:p>
          <a:p>
            <a:pPr lvl="1"/>
            <a:r>
              <a:rPr lang="en-US" dirty="0" smtClean="0"/>
              <a:t>LCES: 20 “companies that had been important in 1913” from 1923</a:t>
            </a:r>
          </a:p>
          <a:p>
            <a:pPr lvl="1"/>
            <a:r>
              <a:rPr lang="en-US" dirty="0" err="1" smtClean="0"/>
              <a:t>Bowley</a:t>
            </a:r>
            <a:r>
              <a:rPr lang="en-US" dirty="0" smtClean="0"/>
              <a:t>, Schwartz, and Smith (</a:t>
            </a:r>
            <a:r>
              <a:rPr lang="en-US" dirty="0" err="1" smtClean="0"/>
              <a:t>reconstituite</a:t>
            </a:r>
            <a:r>
              <a:rPr lang="en-US" dirty="0" smtClean="0"/>
              <a:t> LCES for 1924-31, using 72 securities)</a:t>
            </a:r>
          </a:p>
          <a:p>
            <a:pPr lvl="1"/>
            <a:r>
              <a:rPr lang="en-US" dirty="0" smtClean="0"/>
              <a:t>Smith and Horne (monthly, 1867-1914, 25-77 industrial securities)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Extending the data to 1929, using Yale ICF data</a:t>
            </a:r>
          </a:p>
          <a:p>
            <a:r>
              <a:rPr lang="en-US" dirty="0" smtClean="0"/>
              <a:t>Including foreign currency issues</a:t>
            </a:r>
          </a:p>
          <a:p>
            <a:r>
              <a:rPr lang="en-US" dirty="0" smtClean="0"/>
              <a:t>Including “</a:t>
            </a:r>
            <a:r>
              <a:rPr lang="en-US" dirty="0" err="1" smtClean="0"/>
              <a:t>stock”s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Smith and Horne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Small sample, 25-77 securities</a:t>
            </a:r>
          </a:p>
          <a:p>
            <a:r>
              <a:rPr lang="en-US" dirty="0" smtClean="0"/>
              <a:t>Industrial, so no observations on banks, discount companies, insurance companies, or railways</a:t>
            </a:r>
          </a:p>
          <a:p>
            <a:r>
              <a:rPr lang="en-US" dirty="0" smtClean="0"/>
              <a:t>No dividends, so total returns not available</a:t>
            </a:r>
          </a:p>
          <a:p>
            <a:r>
              <a:rPr lang="en-US" dirty="0" smtClean="0"/>
              <a:t>No sensible weighting scheme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Subsequent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Edelstein’s (1976, 1982) index of home and foreign investments (90-150 securities of many types) between 1870 and WW1</a:t>
            </a:r>
          </a:p>
          <a:p>
            <a:r>
              <a:rPr lang="en-US" dirty="0" smtClean="0"/>
              <a:t>Grossman’s (2002) annual indices based on 520-1150 equity securities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/>
          <a:lstStyle/>
          <a:p>
            <a:r>
              <a:rPr lang="en-US" dirty="0" smtClean="0"/>
              <a:t>Explain slowdown in Victorian growth</a:t>
            </a:r>
          </a:p>
          <a:p>
            <a:pPr lvl="1"/>
            <a:r>
              <a:rPr lang="en-US" dirty="0" smtClean="0"/>
              <a:t>Investment was low in UK relative to US, Germany and capital outflow was substantial</a:t>
            </a:r>
          </a:p>
          <a:p>
            <a:pPr lvl="1"/>
            <a:r>
              <a:rPr lang="en-US" dirty="0" smtClean="0"/>
              <a:t>Was it more costly to raise capital in London?</a:t>
            </a:r>
          </a:p>
          <a:p>
            <a:pPr lvl="1"/>
            <a:r>
              <a:rPr lang="en-US" dirty="0" smtClean="0"/>
              <a:t>Was London better at channeling capital overseas than directing toward domestic industry?</a:t>
            </a:r>
          </a:p>
          <a:p>
            <a:pPr lvl="1"/>
            <a:r>
              <a:rPr lang="en-US" dirty="0" smtClean="0"/>
              <a:t>Or, were investors just seeking diversification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Goetzmann and </a:t>
            </a:r>
            <a:r>
              <a:rPr lang="en-US" dirty="0" err="1" smtClean="0"/>
              <a:t>Ukhov</a:t>
            </a:r>
            <a:r>
              <a:rPr lang="en-US" dirty="0" smtClean="0"/>
              <a:t> (2006) use Edelstein’s data</a:t>
            </a:r>
          </a:p>
          <a:p>
            <a:r>
              <a:rPr lang="en-US" dirty="0" smtClean="0"/>
              <a:t>Chabot and </a:t>
            </a:r>
            <a:r>
              <a:rPr lang="en-US" dirty="0" err="1" smtClean="0"/>
              <a:t>Kurz</a:t>
            </a:r>
            <a:r>
              <a:rPr lang="en-US" dirty="0" smtClean="0"/>
              <a:t> (2010) collect 500,000 observations on US and UK stocks and bonds (4000 total)</a:t>
            </a:r>
          </a:p>
          <a:p>
            <a:endParaRPr lang="en-US" dirty="0" smtClean="0"/>
          </a:p>
          <a:p>
            <a:r>
              <a:rPr lang="en-US" dirty="0" smtClean="0"/>
              <a:t>Both find that overseas investment was attractive because of higher returns and greater diversification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Motivation,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Finance issues</a:t>
            </a:r>
          </a:p>
          <a:p>
            <a:pPr lvl="1"/>
            <a:r>
              <a:rPr lang="en-US" dirty="0" smtClean="0"/>
              <a:t>Dividend policy, Merton and Modigliani (1961), Black (1976)</a:t>
            </a:r>
          </a:p>
          <a:p>
            <a:pPr lvl="1"/>
            <a:r>
              <a:rPr lang="en-US" dirty="0" smtClean="0"/>
              <a:t>Debt vs. equity returns, </a:t>
            </a:r>
            <a:r>
              <a:rPr lang="en-US" dirty="0" err="1" smtClean="0"/>
              <a:t>Mehra</a:t>
            </a:r>
            <a:r>
              <a:rPr lang="en-US" dirty="0" smtClean="0"/>
              <a:t> and Prescott (1985)</a:t>
            </a:r>
          </a:p>
          <a:p>
            <a:pPr lvl="1"/>
            <a:r>
              <a:rPr lang="en-US" dirty="0" smtClean="0"/>
              <a:t>Home bias, French and </a:t>
            </a:r>
            <a:r>
              <a:rPr lang="en-US" dirty="0" err="1" smtClean="0"/>
              <a:t>Poterba</a:t>
            </a:r>
            <a:r>
              <a:rPr lang="en-US" dirty="0" smtClean="0"/>
              <a:t> (1991)</a:t>
            </a:r>
          </a:p>
          <a:p>
            <a:pPr lvl="1"/>
            <a:r>
              <a:rPr lang="en-US" dirty="0" smtClean="0"/>
              <a:t>Contingent liability, </a:t>
            </a:r>
            <a:r>
              <a:rPr lang="en-US" dirty="0" err="1" smtClean="0"/>
              <a:t>Jefferys</a:t>
            </a:r>
            <a:r>
              <a:rPr lang="en-US" dirty="0" smtClean="0"/>
              <a:t> (1938 [1977]; (1946), Kashyap, Rajan, and Stein (2008), Flannery (2009), and Grossman and Imai (2011)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Data and Methodology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066800"/>
            <a:ext cx="8229600" cy="277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4419600"/>
            <a:ext cx="182614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Terminology</a:t>
            </a:r>
          </a:p>
          <a:p>
            <a:endParaRPr lang="en-US" dirty="0" smtClean="0"/>
          </a:p>
          <a:p>
            <a:r>
              <a:rPr lang="en-US" dirty="0" smtClean="0"/>
              <a:t>Number of shares</a:t>
            </a:r>
          </a:p>
          <a:p>
            <a:r>
              <a:rPr lang="en-US" dirty="0" smtClean="0"/>
              <a:t>Amount</a:t>
            </a:r>
          </a:p>
          <a:p>
            <a:r>
              <a:rPr lang="en-US" dirty="0" smtClean="0"/>
              <a:t>Paid (par)</a:t>
            </a:r>
          </a:p>
          <a:p>
            <a:r>
              <a:rPr lang="en-US" dirty="0" smtClean="0"/>
              <a:t>Dividends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ichard's Defaul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577</Words>
  <Application>Microsoft Office PowerPoint</Application>
  <PresentationFormat>On-screen Show (4:3)</PresentationFormat>
  <Paragraphs>119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Bloody Foreigners! Overseas Equity on the London Stock Exchange, 1870-1913 </vt:lpstr>
      <vt:lpstr>Objective</vt:lpstr>
      <vt:lpstr>Available data</vt:lpstr>
      <vt:lpstr>Drawbacks of Smith and Horne</vt:lpstr>
      <vt:lpstr>Subsequent improvements</vt:lpstr>
      <vt:lpstr>Motivation</vt:lpstr>
      <vt:lpstr>Literature</vt:lpstr>
      <vt:lpstr>Motivation, con’t</vt:lpstr>
      <vt:lpstr>Data and Methodology</vt:lpstr>
      <vt:lpstr>Calculating returns</vt:lpstr>
      <vt:lpstr>Problems</vt:lpstr>
      <vt:lpstr>Data set</vt:lpstr>
      <vt:lpstr>What constitutes overseas equity?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Conclusions</vt:lpstr>
      <vt:lpstr>Improving the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Bloody Foreigners! Overseas Equity on the London Stock Exchange, 1870-1913</dc:title>
  <dc:creator>Richard S. Grossman</dc:creator>
  <cp:lastModifiedBy>Richard S. Grossman</cp:lastModifiedBy>
  <cp:revision>35</cp:revision>
  <dcterms:created xsi:type="dcterms:W3CDTF">2013-06-17T17:12:22Z</dcterms:created>
  <dcterms:modified xsi:type="dcterms:W3CDTF">2013-06-24T03:08:45Z</dcterms:modified>
</cp:coreProperties>
</file>