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3" r:id="rId3"/>
  </p:sldMasterIdLst>
  <p:notesMasterIdLst>
    <p:notesMasterId r:id="rId29"/>
  </p:notesMasterIdLst>
  <p:sldIdLst>
    <p:sldId id="280" r:id="rId4"/>
    <p:sldId id="268" r:id="rId5"/>
    <p:sldId id="277" r:id="rId6"/>
    <p:sldId id="259" r:id="rId7"/>
    <p:sldId id="287" r:id="rId8"/>
    <p:sldId id="291" r:id="rId9"/>
    <p:sldId id="286" r:id="rId10"/>
    <p:sldId id="264" r:id="rId11"/>
    <p:sldId id="258" r:id="rId12"/>
    <p:sldId id="260" r:id="rId13"/>
    <p:sldId id="261" r:id="rId14"/>
    <p:sldId id="263" r:id="rId15"/>
    <p:sldId id="265" r:id="rId16"/>
    <p:sldId id="284" r:id="rId17"/>
    <p:sldId id="270" r:id="rId18"/>
    <p:sldId id="288" r:id="rId19"/>
    <p:sldId id="290" r:id="rId20"/>
    <p:sldId id="273" r:id="rId21"/>
    <p:sldId id="275" r:id="rId22"/>
    <p:sldId id="276" r:id="rId23"/>
    <p:sldId id="274" r:id="rId24"/>
    <p:sldId id="285" r:id="rId25"/>
    <p:sldId id="289" r:id="rId26"/>
    <p:sldId id="281"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p:cViewPr>
        <p:scale>
          <a:sx n="81" d="100"/>
          <a:sy n="81" d="100"/>
        </p:scale>
        <p:origin x="-2406" y="-906"/>
      </p:cViewPr>
      <p:guideLst>
        <p:guide orient="horz" pos="2160"/>
        <p:guide pos="2880"/>
      </p:guideLst>
    </p:cSldViewPr>
  </p:slideViewPr>
  <p:notesTextViewPr>
    <p:cViewPr>
      <p:scale>
        <a:sx n="3" d="2"/>
        <a:sy n="3" d="2"/>
      </p:scale>
      <p:origin x="0" y="0"/>
    </p:cViewPr>
  </p:notesTextViewPr>
  <p:sorterViewPr>
    <p:cViewPr>
      <p:scale>
        <a:sx n="100" d="100"/>
        <a:sy n="100" d="100"/>
      </p:scale>
      <p:origin x="0" y="48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EB71A4-20DE-4BDC-B9F3-FE9C6EF4F631}" type="datetimeFigureOut">
              <a:rPr lang="en-US" smtClean="0"/>
              <a:t>3/31/2015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CAC318-0279-474A-A271-1373870C7410}" type="slidenum">
              <a:rPr lang="en-US" smtClean="0"/>
              <a:t>‹#›</a:t>
            </a:fld>
            <a:endParaRPr lang="en-US"/>
          </a:p>
        </p:txBody>
      </p:sp>
    </p:spTree>
    <p:extLst>
      <p:ext uri="{BB962C8B-B14F-4D97-AF65-F5344CB8AC3E}">
        <p14:creationId xmlns:p14="http://schemas.microsoft.com/office/powerpoint/2010/main" val="3240936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3/31/2015 9:11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extLst>
      <p:ext uri="{BB962C8B-B14F-4D97-AF65-F5344CB8AC3E}">
        <p14:creationId xmlns:p14="http://schemas.microsoft.com/office/powerpoint/2010/main" val="516147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17</a:t>
            </a:fld>
            <a:endParaRPr lang="en-US"/>
          </a:p>
        </p:txBody>
      </p:sp>
    </p:spTree>
    <p:extLst>
      <p:ext uri="{BB962C8B-B14F-4D97-AF65-F5344CB8AC3E}">
        <p14:creationId xmlns:p14="http://schemas.microsoft.com/office/powerpoint/2010/main" val="23526113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Picture 6" descr="5-00332_grey-bar.png"/>
          <p:cNvPicPr>
            <a:picLocks noChangeAspect="1"/>
          </p:cNvPicPr>
          <p:nvPr userDrawn="1"/>
        </p:nvPicPr>
        <p:blipFill>
          <a:blip r:embed="rId3"/>
          <a:srcRect t="93333"/>
          <a:stretch>
            <a:fillRect/>
          </a:stretch>
        </p:blipFill>
        <p:spPr>
          <a:xfrm>
            <a:off x="0" y="6400800"/>
            <a:ext cx="9144000" cy="457200"/>
          </a:xfrm>
          <a:prstGeom prst="rect">
            <a:avLst/>
          </a:prstGeom>
        </p:spPr>
      </p:pic>
      <p:sp>
        <p:nvSpPr>
          <p:cNvPr id="2" name="Title 1"/>
          <p:cNvSpPr>
            <a:spLocks noGrp="1"/>
          </p:cNvSpPr>
          <p:nvPr>
            <p:ph type="ctrTitle"/>
          </p:nvPr>
        </p:nvSpPr>
        <p:spPr>
          <a:xfrm>
            <a:off x="76200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62000" y="3881735"/>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4" descr="C:\Program Files\Microsoft Resource DVD Artwork\DVD_ART\Artwork_Imagery\Shapes and Graphics\Line\faded white line.png"/>
          <p:cNvPicPr>
            <a:picLocks noChangeAspect="1" noChangeArrowheads="1"/>
          </p:cNvPicPr>
          <p:nvPr userDrawn="1"/>
        </p:nvPicPr>
        <p:blipFill>
          <a:blip r:embed="rId4"/>
          <a:srcRect/>
          <a:stretch>
            <a:fillRect/>
          </a:stretch>
        </p:blipFill>
        <p:spPr bwMode="auto">
          <a:xfrm>
            <a:off x="-238125" y="5623686"/>
            <a:ext cx="8696325" cy="19050"/>
          </a:xfrm>
          <a:prstGeom prst="rect">
            <a:avLst/>
          </a:prstGeom>
          <a:noFill/>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pic>
        <p:nvPicPr>
          <p:cNvPr id="9" name="Picture 8" descr="5-00332_grey-bar.png"/>
          <p:cNvPicPr>
            <a:picLocks noChangeAspect="1"/>
          </p:cNvPicPr>
          <p:nvPr userDrawn="1"/>
        </p:nvPicPr>
        <p:blipFill>
          <a:blip r:embed="rId2"/>
          <a:srcRect t="93333"/>
          <a:stretch>
            <a:fillRect/>
          </a:stretch>
        </p:blipFill>
        <p:spPr>
          <a:xfrm>
            <a:off x="0" y="6400800"/>
            <a:ext cx="9144000" cy="457200"/>
          </a:xfrm>
          <a:prstGeom prst="rect">
            <a:avLst/>
          </a:prstGeom>
        </p:spPr>
      </p:pic>
      <p:sp>
        <p:nvSpPr>
          <p:cNvPr id="2" name="Title 1"/>
          <p:cNvSpPr>
            <a:spLocks noGrp="1"/>
          </p:cNvSpPr>
          <p:nvPr>
            <p:ph type="ctrTitle"/>
          </p:nvPr>
        </p:nvSpPr>
        <p:spPr>
          <a:xfrm>
            <a:off x="381000" y="832356"/>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381000" y="3048000"/>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userDrawn="1"/>
        </p:nvPicPr>
        <p:blipFill>
          <a:blip r:embed="rId3"/>
          <a:srcRect/>
          <a:stretch>
            <a:fillRect/>
          </a:stretch>
        </p:blipFill>
        <p:spPr bwMode="auto">
          <a:xfrm>
            <a:off x="-238125" y="5623432"/>
            <a:ext cx="8696325" cy="19050"/>
          </a:xfrm>
          <a:prstGeom prst="rect">
            <a:avLst/>
          </a:prstGeom>
          <a:noFill/>
        </p:spPr>
      </p:pic>
      <p:sp>
        <p:nvSpPr>
          <p:cNvPr id="7" name="Text Placeholder 6"/>
          <p:cNvSpPr>
            <a:spLocks noGrp="1"/>
          </p:cNvSpPr>
          <p:nvPr>
            <p:ph type="body" sz="quarter" idx="10" hasCustomPrompt="1"/>
          </p:nvPr>
        </p:nvSpPr>
        <p:spPr>
          <a:xfrm>
            <a:off x="1072886" y="4572000"/>
            <a:ext cx="7690114" cy="1066800"/>
          </a:xfrm>
          <a:effectLst>
            <a:reflection blurRad="6350" stA="52000" endA="300" endPos="35000" dir="5400000" sy="-100000" algn="bl" rotWithShape="0"/>
          </a:effectLst>
        </p:spPr>
        <p:txBody>
          <a:bodyPr anchor="t" anchorCtr="0">
            <a:noAutofit/>
            <a:scene3d>
              <a:camera prst="orthographicFront"/>
              <a:lightRig rig="flat" dir="t"/>
            </a:scene3d>
            <a:sp3d>
              <a:contourClr>
                <a:schemeClr val="accent4">
                  <a:lumMod val="50000"/>
                </a:schemeClr>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9" name="Picture 8" descr="5-00332_grey-bar.png"/>
          <p:cNvPicPr>
            <a:picLocks noChangeAspect="1"/>
          </p:cNvPicPr>
          <p:nvPr userDrawn="1"/>
        </p:nvPicPr>
        <p:blipFill>
          <a:blip r:embed="rId2"/>
          <a:srcRect t="93333"/>
          <a:stretch>
            <a:fillRect/>
          </a:stretch>
        </p:blipFill>
        <p:spPr>
          <a:xfrm>
            <a:off x="0" y="6400800"/>
            <a:ext cx="9144000" cy="457200"/>
          </a:xfrm>
          <a:prstGeom prst="rect">
            <a:avLst/>
          </a:prstGeom>
        </p:spPr>
      </p:pic>
      <p:sp>
        <p:nvSpPr>
          <p:cNvPr id="2" name="Title 1"/>
          <p:cNvSpPr>
            <a:spLocks noGrp="1"/>
          </p:cNvSpPr>
          <p:nvPr>
            <p:ph type="ctrTitle"/>
          </p:nvPr>
        </p:nvSpPr>
        <p:spPr>
          <a:xfrm>
            <a:off x="381000" y="832356"/>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381000" y="3048000"/>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userDrawn="1"/>
        </p:nvPicPr>
        <p:blipFill>
          <a:blip r:embed="rId3"/>
          <a:srcRect/>
          <a:stretch>
            <a:fillRect/>
          </a:stretch>
        </p:blipFill>
        <p:spPr bwMode="auto">
          <a:xfrm>
            <a:off x="-238125" y="5623432"/>
            <a:ext cx="8696325" cy="19050"/>
          </a:xfrm>
          <a:prstGeom prst="rect">
            <a:avLst/>
          </a:prstGeom>
          <a:noFill/>
        </p:spPr>
      </p:pic>
      <p:sp>
        <p:nvSpPr>
          <p:cNvPr id="7" name="Text Placeholder 6"/>
          <p:cNvSpPr>
            <a:spLocks noGrp="1"/>
          </p:cNvSpPr>
          <p:nvPr>
            <p:ph type="body" sz="quarter" idx="10" hasCustomPrompt="1"/>
          </p:nvPr>
        </p:nvSpPr>
        <p:spPr>
          <a:xfrm>
            <a:off x="1072886" y="4572000"/>
            <a:ext cx="7690114" cy="1066800"/>
          </a:xfrm>
          <a:effectLst>
            <a:reflection blurRad="6350" stA="52000" endA="300" endPos="35000" dir="5400000" sy="-100000" algn="bl" rotWithShape="0"/>
          </a:effectLst>
        </p:spPr>
        <p:txBody>
          <a:bodyPr anchor="t" anchorCtr="0">
            <a:noAutofit/>
            <a:scene3d>
              <a:camera prst="orthographicFront"/>
              <a:lightRig rig="flat" dir="t"/>
            </a:scene3d>
            <a:sp3d>
              <a:contourClr>
                <a:schemeClr val="accent4">
                  <a:lumMod val="50000"/>
                </a:schemeClr>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14"/>
        </a:buBlip>
        <a:defRPr sz="3200" kern="1200">
          <a:solidFill>
            <a:schemeClr val="bg1"/>
          </a:solidFill>
          <a:latin typeface="+mn-lt"/>
          <a:ea typeface="+mn-ea"/>
          <a:cs typeface="+mn-cs"/>
        </a:defRPr>
      </a:lvl1pPr>
      <a:lvl2pPr marL="854075" indent="-393700" algn="l" defTabSz="914363" rtl="0" eaLnBrk="1" latinLnBrk="0" hangingPunct="1">
        <a:lnSpc>
          <a:spcPct val="90000"/>
        </a:lnSpc>
        <a:spcBef>
          <a:spcPct val="20000"/>
        </a:spcBef>
        <a:buFontTx/>
        <a:buBlip>
          <a:blip r:embed="rId15"/>
        </a:buBlip>
        <a:defRPr sz="2800" kern="1200">
          <a:solidFill>
            <a:schemeClr val="bg1"/>
          </a:solidFill>
          <a:latin typeface="+mn-lt"/>
          <a:ea typeface="+mn-ea"/>
          <a:cs typeface="+mn-cs"/>
        </a:defRPr>
      </a:lvl2pPr>
      <a:lvl3pPr marL="1258888" indent="-404813" algn="l" defTabSz="914363" rtl="0" eaLnBrk="1" latinLnBrk="0" hangingPunct="1">
        <a:lnSpc>
          <a:spcPct val="90000"/>
        </a:lnSpc>
        <a:spcBef>
          <a:spcPct val="20000"/>
        </a:spcBef>
        <a:buFontTx/>
        <a:buBlip>
          <a:blip r:embed="rId15"/>
        </a:buBlip>
        <a:defRPr sz="2400" kern="1200">
          <a:solidFill>
            <a:schemeClr val="bg1"/>
          </a:solidFill>
          <a:latin typeface="+mn-lt"/>
          <a:ea typeface="+mn-ea"/>
          <a:cs typeface="+mn-cs"/>
        </a:defRPr>
      </a:lvl3pPr>
      <a:lvl4pPr marL="1655763" indent="-396875" algn="l" defTabSz="914363" rtl="0" eaLnBrk="1" latinLnBrk="0" hangingPunct="1">
        <a:lnSpc>
          <a:spcPct val="90000"/>
        </a:lnSpc>
        <a:spcBef>
          <a:spcPct val="20000"/>
        </a:spcBef>
        <a:buFontTx/>
        <a:buBlip>
          <a:blip r:embed="rId15"/>
        </a:buBlip>
        <a:defRPr sz="2400" kern="1200">
          <a:solidFill>
            <a:schemeClr val="bg1"/>
          </a:solidFill>
          <a:latin typeface="+mn-lt"/>
          <a:ea typeface="+mn-ea"/>
          <a:cs typeface="+mn-cs"/>
        </a:defRPr>
      </a:lvl4pPr>
      <a:lvl5pPr marL="1941513" indent="-400050" algn="l" defTabSz="914363" rtl="0" eaLnBrk="1" latinLnBrk="0" hangingPunct="1">
        <a:lnSpc>
          <a:spcPct val="90000"/>
        </a:lnSpc>
        <a:spcBef>
          <a:spcPct val="20000"/>
        </a:spcBef>
        <a:buFontTx/>
        <a:buBlip>
          <a:blip r:embed="rId15"/>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8367713" cy="1828800"/>
          </a:xfrm>
        </p:spPr>
        <p:txBody>
          <a:bodyPr/>
          <a:lstStyle/>
          <a:p>
            <a:pPr algn="ctr"/>
            <a:r>
              <a:rPr lang="en-US" altLang="en-US" sz="4400" dirty="0"/>
              <a:t>The Future of </a:t>
            </a:r>
            <a:r>
              <a:rPr lang="en-US" altLang="en-US" sz="4400" dirty="0" smtClean="0"/>
              <a:t>Banks:</a:t>
            </a:r>
            <a:r>
              <a:rPr lang="en-US" altLang="en-US" sz="4400" dirty="0"/>
              <a:t/>
            </a:r>
            <a:br>
              <a:rPr lang="en-US" altLang="en-US" sz="4400" dirty="0"/>
            </a:br>
            <a:r>
              <a:rPr lang="en-US" altLang="en-US" sz="4400" dirty="0">
                <a:solidFill>
                  <a:schemeClr val="accent2">
                    <a:lumMod val="75000"/>
                  </a:schemeClr>
                </a:solidFill>
              </a:rPr>
              <a:t>Market, Regulatory</a:t>
            </a:r>
            <a:r>
              <a:rPr lang="en-US" altLang="en-US" sz="4400" dirty="0"/>
              <a:t>, and Technological Challenges</a:t>
            </a:r>
            <a:endParaRPr lang="en-US" sz="4400" dirty="0"/>
          </a:p>
        </p:txBody>
      </p:sp>
      <p:sp>
        <p:nvSpPr>
          <p:cNvPr id="3" name="Subtitle 2"/>
          <p:cNvSpPr>
            <a:spLocks noGrp="1"/>
          </p:cNvSpPr>
          <p:nvPr>
            <p:ph type="subTitle" idx="1"/>
          </p:nvPr>
        </p:nvSpPr>
        <p:spPr>
          <a:xfrm>
            <a:off x="761999" y="3048000"/>
            <a:ext cx="7681913" cy="2214265"/>
          </a:xfrm>
        </p:spPr>
        <p:txBody>
          <a:bodyPr/>
          <a:lstStyle/>
          <a:p>
            <a:pPr algn="ctr">
              <a:defRPr/>
            </a:pPr>
            <a:r>
              <a:rPr lang="en-US" sz="2800" dirty="0">
                <a:solidFill>
                  <a:schemeClr val="accent2">
                    <a:lumMod val="75000"/>
                  </a:schemeClr>
                </a:solidFill>
              </a:rPr>
              <a:t>Randall S. </a:t>
            </a:r>
            <a:r>
              <a:rPr lang="en-US" sz="2800" dirty="0" err="1">
                <a:solidFill>
                  <a:schemeClr val="accent2">
                    <a:lumMod val="75000"/>
                  </a:schemeClr>
                </a:solidFill>
              </a:rPr>
              <a:t>Kroszner</a:t>
            </a:r>
            <a:endParaRPr lang="en-US" sz="2800" dirty="0">
              <a:solidFill>
                <a:schemeClr val="accent2">
                  <a:lumMod val="75000"/>
                </a:schemeClr>
              </a:solidFill>
            </a:endParaRPr>
          </a:p>
          <a:p>
            <a:pPr algn="ctr">
              <a:defRPr/>
            </a:pPr>
            <a:endParaRPr lang="en-US" sz="2400" dirty="0">
              <a:solidFill>
                <a:schemeClr val="accent2">
                  <a:lumMod val="75000"/>
                </a:schemeClr>
              </a:solidFill>
            </a:endParaRPr>
          </a:p>
          <a:p>
            <a:pPr algn="ctr">
              <a:defRPr/>
            </a:pPr>
            <a:r>
              <a:rPr lang="en-US" sz="2000" dirty="0">
                <a:solidFill>
                  <a:schemeClr val="accent2">
                    <a:lumMod val="75000"/>
                  </a:schemeClr>
                </a:solidFill>
              </a:rPr>
              <a:t>Norman R. </a:t>
            </a:r>
            <a:r>
              <a:rPr lang="en-US" sz="2000" dirty="0" err="1">
                <a:solidFill>
                  <a:schemeClr val="accent2">
                    <a:lumMod val="75000"/>
                  </a:schemeClr>
                </a:solidFill>
              </a:rPr>
              <a:t>Bobins</a:t>
            </a:r>
            <a:r>
              <a:rPr lang="en-US" sz="2000" dirty="0">
                <a:solidFill>
                  <a:schemeClr val="accent2">
                    <a:lumMod val="75000"/>
                  </a:schemeClr>
                </a:solidFill>
              </a:rPr>
              <a:t> Professor of Economics</a:t>
            </a:r>
          </a:p>
          <a:p>
            <a:pPr algn="ctr">
              <a:defRPr/>
            </a:pPr>
            <a:r>
              <a:rPr lang="en-US" sz="2000" dirty="0">
                <a:solidFill>
                  <a:schemeClr val="accent2">
                    <a:lumMod val="75000"/>
                  </a:schemeClr>
                </a:solidFill>
              </a:rPr>
              <a:t>University of Chicago, Booth School of </a:t>
            </a:r>
            <a:r>
              <a:rPr lang="en-US" sz="2000" dirty="0" smtClean="0">
                <a:solidFill>
                  <a:schemeClr val="accent2">
                    <a:lumMod val="75000"/>
                  </a:schemeClr>
                </a:solidFill>
              </a:rPr>
              <a:t>Business, and NBER </a:t>
            </a:r>
            <a:endParaRPr lang="en-US" sz="2000" dirty="0">
              <a:solidFill>
                <a:schemeClr val="accent2">
                  <a:lumMod val="75000"/>
                </a:schemeClr>
              </a:solidFill>
            </a:endParaRPr>
          </a:p>
          <a:p>
            <a:pPr algn="ctr">
              <a:defRPr/>
            </a:pPr>
            <a:r>
              <a:rPr lang="en-US" sz="2000" dirty="0" smtClean="0">
                <a:solidFill>
                  <a:schemeClr val="accent2">
                    <a:lumMod val="75000"/>
                  </a:schemeClr>
                </a:solidFill>
              </a:rPr>
              <a:t> </a:t>
            </a:r>
            <a:endParaRPr lang="en-US" sz="2000" dirty="0">
              <a:solidFill>
                <a:schemeClr val="accent2">
                  <a:lumMod val="75000"/>
                </a:schemeClr>
              </a:solidFill>
            </a:endParaRPr>
          </a:p>
          <a:p>
            <a:pPr algn="ctr">
              <a:defRPr/>
            </a:pPr>
            <a:r>
              <a:rPr lang="en-US" sz="2000" dirty="0">
                <a:solidFill>
                  <a:schemeClr val="accent2">
                    <a:lumMod val="75000"/>
                  </a:schemeClr>
                </a:solidFill>
              </a:rPr>
              <a:t>Prepared for the Federal Reserve Bank of Atlanta conference</a:t>
            </a:r>
          </a:p>
          <a:p>
            <a:pPr algn="ctr">
              <a:defRPr/>
            </a:pPr>
            <a:r>
              <a:rPr lang="en-US" sz="2000" dirty="0">
                <a:solidFill>
                  <a:schemeClr val="accent2">
                    <a:lumMod val="75000"/>
                  </a:schemeClr>
                </a:solidFill>
              </a:rPr>
              <a:t>“Central Banking in the Shadows: Monetary Policy and </a:t>
            </a:r>
          </a:p>
          <a:p>
            <a:pPr algn="ctr">
              <a:defRPr/>
            </a:pPr>
            <a:r>
              <a:rPr lang="en-US" sz="2000" dirty="0">
                <a:solidFill>
                  <a:schemeClr val="accent2">
                    <a:lumMod val="75000"/>
                  </a:schemeClr>
                </a:solidFill>
              </a:rPr>
              <a:t>Financial Stability </a:t>
            </a:r>
            <a:r>
              <a:rPr lang="en-US" sz="2000" dirty="0" err="1">
                <a:solidFill>
                  <a:schemeClr val="accent2">
                    <a:lumMod val="75000"/>
                  </a:schemeClr>
                </a:solidFill>
              </a:rPr>
              <a:t>Postcrisis</a:t>
            </a:r>
            <a:r>
              <a:rPr lang="en-US" sz="2000" dirty="0">
                <a:solidFill>
                  <a:schemeClr val="accent2">
                    <a:lumMod val="75000"/>
                  </a:schemeClr>
                </a:solidFill>
              </a:rPr>
              <a:t>”</a:t>
            </a:r>
          </a:p>
          <a:p>
            <a:pPr algn="ctr">
              <a:defRPr/>
            </a:pPr>
            <a:endParaRPr lang="en-US" sz="2800" dirty="0">
              <a:solidFill>
                <a:schemeClr val="accent2">
                  <a:lumMod val="75000"/>
                </a:schemeClr>
              </a:solidFill>
            </a:endParaRPr>
          </a:p>
          <a:p>
            <a:endParaRPr lang="en-US" dirty="0">
              <a:solidFill>
                <a:schemeClr val="accent2">
                  <a:lumMod val="75000"/>
                </a:schemeClr>
              </a:solidFill>
            </a:endParaRPr>
          </a:p>
        </p:txBody>
      </p:sp>
      <p:pic>
        <p:nvPicPr>
          <p:cNvPr id="4" name="Picture 3" descr="Chicago Booth Wordmark_430+202_1105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756" y="5638800"/>
            <a:ext cx="320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90041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6" y="228600"/>
            <a:ext cx="9120554" cy="1107996"/>
          </a:xfrm>
        </p:spPr>
        <p:txBody>
          <a:bodyPr/>
          <a:lstStyle/>
          <a:p>
            <a:r>
              <a:rPr lang="en-US" sz="4000" dirty="0" smtClean="0"/>
              <a:t>Since 1990, Bank Assets/GDP have been flat in US and Japan but have risen in Europe</a:t>
            </a:r>
            <a:endParaRPr lang="en-US" sz="40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8263" y="1355044"/>
            <a:ext cx="5190919" cy="5431011"/>
          </a:xfrm>
        </p:spPr>
      </p:pic>
    </p:spTree>
    <p:extLst>
      <p:ext uri="{BB962C8B-B14F-4D97-AF65-F5344CB8AC3E}">
        <p14:creationId xmlns:p14="http://schemas.microsoft.com/office/powerpoint/2010/main" val="222401694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8"/>
            <a:ext cx="9067800" cy="997196"/>
          </a:xfrm>
        </p:spPr>
        <p:txBody>
          <a:bodyPr/>
          <a:lstStyle/>
          <a:p>
            <a:r>
              <a:rPr lang="en-US" sz="3600" dirty="0" smtClean="0"/>
              <a:t>Relative to Household Wealth, Bank Assets have declined in the US but have mostly risen elsewhere</a:t>
            </a:r>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1227384"/>
            <a:ext cx="5257800" cy="5543825"/>
          </a:xfrm>
        </p:spPr>
      </p:pic>
    </p:spTree>
    <p:extLst>
      <p:ext uri="{BB962C8B-B14F-4D97-AF65-F5344CB8AC3E}">
        <p14:creationId xmlns:p14="http://schemas.microsoft.com/office/powerpoint/2010/main" val="69434345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0188"/>
            <a:ext cx="9067800" cy="1107996"/>
          </a:xfrm>
        </p:spPr>
        <p:txBody>
          <a:bodyPr/>
          <a:lstStyle/>
          <a:p>
            <a:r>
              <a:rPr lang="en-US" sz="4000" dirty="0" smtClean="0"/>
              <a:t>Bank </a:t>
            </a:r>
            <a:r>
              <a:rPr lang="en-US" sz="4000" dirty="0"/>
              <a:t>C</a:t>
            </a:r>
            <a:r>
              <a:rPr lang="en-US" sz="4000" dirty="0" smtClean="0"/>
              <a:t>oncentration is similar in the US and EU for the top 5 banks but not for top 20 </a:t>
            </a:r>
            <a:endParaRPr lang="en-US" sz="4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447800"/>
            <a:ext cx="5091619" cy="4985543"/>
          </a:xfrm>
        </p:spPr>
      </p:pic>
    </p:spTree>
    <p:extLst>
      <p:ext uri="{BB962C8B-B14F-4D97-AF65-F5344CB8AC3E}">
        <p14:creationId xmlns:p14="http://schemas.microsoft.com/office/powerpoint/2010/main" val="68387609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en-US" sz="4000" dirty="0" smtClean="0"/>
              <a:t>Since the crisis, Shadow Banking Liabilities down and Traditional Bank Liabilities up</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1752600"/>
            <a:ext cx="8943168" cy="4876800"/>
          </a:xfrm>
        </p:spPr>
      </p:pic>
    </p:spTree>
    <p:extLst>
      <p:ext uri="{BB962C8B-B14F-4D97-AF65-F5344CB8AC3E}">
        <p14:creationId xmlns:p14="http://schemas.microsoft.com/office/powerpoint/2010/main" val="84968741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0188"/>
            <a:ext cx="8991600" cy="1329595"/>
          </a:xfrm>
        </p:spPr>
        <p:txBody>
          <a:bodyPr/>
          <a:lstStyle/>
          <a:p>
            <a:r>
              <a:rPr lang="en-US" dirty="0" smtClean="0"/>
              <a:t>Using a somewhat different definition, market analysts report similar results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828800"/>
            <a:ext cx="8702216" cy="4876800"/>
          </a:xfrm>
        </p:spPr>
      </p:pic>
    </p:spTree>
    <p:extLst>
      <p:ext uri="{BB962C8B-B14F-4D97-AF65-F5344CB8AC3E}">
        <p14:creationId xmlns:p14="http://schemas.microsoft.com/office/powerpoint/2010/main" val="189296507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0188"/>
            <a:ext cx="8610600" cy="997196"/>
          </a:xfrm>
        </p:spPr>
        <p:txBody>
          <a:bodyPr/>
          <a:lstStyle/>
          <a:p>
            <a:r>
              <a:rPr lang="en-US" sz="3600" dirty="0" smtClean="0"/>
              <a:t>Can there be “too much” finance? Estimates of growth impacts of</a:t>
            </a:r>
            <a:r>
              <a:rPr lang="en-US" sz="3600" dirty="0"/>
              <a:t> </a:t>
            </a:r>
            <a:r>
              <a:rPr lang="en-US" sz="3600" dirty="0" smtClean="0"/>
              <a:t>different levels of financial depth</a:t>
            </a:r>
            <a:endParaRPr lang="en-US" sz="36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8429" y="1447800"/>
            <a:ext cx="5838542" cy="4807804"/>
          </a:xfrm>
        </p:spPr>
      </p:pic>
    </p:spTree>
    <p:extLst>
      <p:ext uri="{BB962C8B-B14F-4D97-AF65-F5344CB8AC3E}">
        <p14:creationId xmlns:p14="http://schemas.microsoft.com/office/powerpoint/2010/main" val="305508762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8"/>
            <a:ext cx="9144000" cy="664797"/>
          </a:xfrm>
        </p:spPr>
        <p:txBody>
          <a:bodyPr/>
          <a:lstStyle/>
          <a:p>
            <a:r>
              <a:rPr lang="en-US" dirty="0" smtClean="0"/>
              <a:t>Are banks still “special”?  </a:t>
            </a:r>
            <a:r>
              <a:rPr lang="en-US" dirty="0" err="1" smtClean="0"/>
              <a:t>Reg</a:t>
            </a:r>
            <a:r>
              <a:rPr lang="en-US" dirty="0" smtClean="0"/>
              <a:t> and Tech </a:t>
            </a:r>
            <a:endParaRPr lang="en-US" dirty="0"/>
          </a:p>
        </p:txBody>
      </p:sp>
      <p:sp>
        <p:nvSpPr>
          <p:cNvPr id="3" name="Content Placeholder 2"/>
          <p:cNvSpPr>
            <a:spLocks noGrp="1"/>
          </p:cNvSpPr>
          <p:nvPr>
            <p:ph idx="1"/>
          </p:nvPr>
        </p:nvSpPr>
        <p:spPr>
          <a:xfrm>
            <a:off x="0" y="990600"/>
            <a:ext cx="9144000" cy="5718489"/>
          </a:xfrm>
        </p:spPr>
        <p:txBody>
          <a:bodyPr/>
          <a:lstStyle/>
          <a:p>
            <a:r>
              <a:rPr lang="en-US" dirty="0" smtClean="0"/>
              <a:t>Banks role in liquidity transformation and provision</a:t>
            </a:r>
          </a:p>
          <a:p>
            <a:pPr lvl="1"/>
            <a:r>
              <a:rPr lang="en-US" dirty="0" smtClean="0"/>
              <a:t>Regulation:  Liquidity and Capital </a:t>
            </a:r>
            <a:r>
              <a:rPr lang="en-US" dirty="0" err="1" smtClean="0"/>
              <a:t>reqs</a:t>
            </a:r>
            <a:r>
              <a:rPr lang="en-US" dirty="0" smtClean="0"/>
              <a:t>.  Market making?</a:t>
            </a:r>
          </a:p>
          <a:p>
            <a:r>
              <a:rPr lang="en-US" dirty="0" smtClean="0"/>
              <a:t>Banks role as information processors, credit analyzers, capital allocators, and monitors</a:t>
            </a:r>
          </a:p>
          <a:p>
            <a:pPr lvl="1"/>
            <a:r>
              <a:rPr lang="en-US" dirty="0" smtClean="0"/>
              <a:t>Technology:  Is there any “soft” information left?</a:t>
            </a:r>
          </a:p>
          <a:p>
            <a:r>
              <a:rPr lang="en-US" dirty="0" smtClean="0"/>
              <a:t>Commercial and central banks role in money creation</a:t>
            </a:r>
          </a:p>
          <a:p>
            <a:pPr lvl="1"/>
            <a:r>
              <a:rPr lang="en-US" dirty="0" err="1" smtClean="0"/>
              <a:t>Reg</a:t>
            </a:r>
            <a:r>
              <a:rPr lang="en-US" dirty="0" smtClean="0"/>
              <a:t> and Tech:  Potential for digital currencies?</a:t>
            </a:r>
          </a:p>
          <a:p>
            <a:r>
              <a:rPr lang="en-US" dirty="0" smtClean="0"/>
              <a:t>Implications for the “banking channel” of monetary policy</a:t>
            </a:r>
          </a:p>
          <a:p>
            <a:pPr lvl="1"/>
            <a:r>
              <a:rPr lang="en-US" dirty="0" smtClean="0"/>
              <a:t>Evidence suggests that “big data” has not (yet?) eliminated the “special” role of banks </a:t>
            </a:r>
            <a:endParaRPr lang="en-US" dirty="0"/>
          </a:p>
        </p:txBody>
      </p:sp>
    </p:spTree>
    <p:extLst>
      <p:ext uri="{BB962C8B-B14F-4D97-AF65-F5344CB8AC3E}">
        <p14:creationId xmlns:p14="http://schemas.microsoft.com/office/powerpoint/2010/main" val="152354154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534400" cy="1329595"/>
          </a:xfrm>
        </p:spPr>
        <p:txBody>
          <a:bodyPr/>
          <a:lstStyle/>
          <a:p>
            <a:r>
              <a:rPr lang="en-US" sz="3200" dirty="0" smtClean="0"/>
              <a:t>While the number of banks has plunged, bank offices have grown: Continuing importance of liquidity transformation and value of “soft” local information?</a:t>
            </a:r>
            <a:endParaRPr lang="en-US"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1447800"/>
            <a:ext cx="7564359" cy="5160463"/>
          </a:xfrm>
        </p:spPr>
      </p:pic>
    </p:spTree>
    <p:extLst>
      <p:ext uri="{BB962C8B-B14F-4D97-AF65-F5344CB8AC3E}">
        <p14:creationId xmlns:p14="http://schemas.microsoft.com/office/powerpoint/2010/main" val="174895162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en-US" sz="4000" dirty="0" smtClean="0"/>
              <a:t>Impact of Market Events and Regulation on the Value of Bitcoin </a:t>
            </a:r>
            <a:endParaRPr lang="en-US" sz="4000" dirty="0"/>
          </a:p>
        </p:txBody>
      </p:sp>
      <p:sp>
        <p:nvSpPr>
          <p:cNvPr id="3" name="Content Placeholder 2"/>
          <p:cNvSpPr>
            <a:spLocks noGrp="1"/>
          </p:cNvSpPr>
          <p:nvPr>
            <p:ph idx="1"/>
          </p:nvPr>
        </p:nvSpPr>
        <p:spPr>
          <a:xfrm>
            <a:off x="381000" y="990600"/>
            <a:ext cx="8382000" cy="984885"/>
          </a:xfrm>
        </p:spPr>
        <p:txBody>
          <a:bodyPr/>
          <a:lstStyle/>
          <a:p>
            <a:pPr marL="0" indent="0">
              <a:buNone/>
            </a:pPr>
            <a:endParaRPr lang="en-US" dirty="0" smtClean="0"/>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31" y="1340857"/>
            <a:ext cx="9061938" cy="5364743"/>
          </a:xfrm>
          <a:prstGeom prst="rect">
            <a:avLst/>
          </a:prstGeom>
        </p:spPr>
      </p:pic>
    </p:spTree>
    <p:extLst>
      <p:ext uri="{BB962C8B-B14F-4D97-AF65-F5344CB8AC3E}">
        <p14:creationId xmlns:p14="http://schemas.microsoft.com/office/powerpoint/2010/main" val="51008030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82000" cy="553998"/>
          </a:xfrm>
        </p:spPr>
        <p:txBody>
          <a:bodyPr/>
          <a:lstStyle/>
          <a:p>
            <a:pPr marL="0" indent="0">
              <a:buNone/>
            </a:pPr>
            <a:r>
              <a:rPr lang="en-US" sz="4000" dirty="0" smtClean="0"/>
              <a:t>Bitcoin is Volatile as a Store of Value</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475" y="838200"/>
            <a:ext cx="5572903" cy="5496693"/>
          </a:xfrm>
          <a:prstGeom prst="rect">
            <a:avLst/>
          </a:prstGeom>
        </p:spPr>
      </p:pic>
    </p:spTree>
    <p:extLst>
      <p:ext uri="{BB962C8B-B14F-4D97-AF65-F5344CB8AC3E}">
        <p14:creationId xmlns:p14="http://schemas.microsoft.com/office/powerpoint/2010/main" val="260191673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Banking:  R.I.P.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066800"/>
            <a:ext cx="3590925" cy="5522046"/>
          </a:xfrm>
          <a:prstGeom prst="rect">
            <a:avLst/>
          </a:prstGeom>
        </p:spPr>
      </p:pic>
    </p:spTree>
    <p:extLst>
      <p:ext uri="{BB962C8B-B14F-4D97-AF65-F5344CB8AC3E}">
        <p14:creationId xmlns:p14="http://schemas.microsoft.com/office/powerpoint/2010/main" val="82269723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1428083"/>
          </a:xfrm>
        </p:spPr>
        <p:txBody>
          <a:bodyPr/>
          <a:lstStyle/>
          <a:p>
            <a:pPr marL="0" indent="0">
              <a:buNone/>
            </a:pPr>
            <a:r>
              <a:rPr lang="en-US" dirty="0" smtClean="0"/>
              <a:t>Bitcoin has not (yet) taken off as a Medium of Exchange</a:t>
            </a:r>
          </a:p>
          <a:p>
            <a:pPr marL="0"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883" y="914400"/>
            <a:ext cx="6022234" cy="5841186"/>
          </a:xfrm>
          <a:prstGeom prst="rect">
            <a:avLst/>
          </a:prstGeom>
        </p:spPr>
      </p:pic>
    </p:spTree>
    <p:extLst>
      <p:ext uri="{BB962C8B-B14F-4D97-AF65-F5344CB8AC3E}">
        <p14:creationId xmlns:p14="http://schemas.microsoft.com/office/powerpoint/2010/main" val="188532672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915400" cy="1329595"/>
          </a:xfrm>
        </p:spPr>
        <p:txBody>
          <a:bodyPr/>
          <a:lstStyle/>
          <a:p>
            <a:pPr marL="0" indent="0">
              <a:buNone/>
            </a:pPr>
            <a:r>
              <a:rPr lang="en-US" dirty="0" smtClean="0"/>
              <a:t>Bitcoin has evolved to be primarily a vehicle for transferring funds out of </a:t>
            </a:r>
            <a:r>
              <a:rPr lang="en-US" dirty="0" err="1" smtClean="0"/>
              <a:t>Renminbi</a:t>
            </a:r>
            <a:r>
              <a:rPr lang="en-US" dirty="0" smtClean="0"/>
              <a:t>, despite the PBOC</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9144000" cy="5710587"/>
          </a:xfrm>
          <a:prstGeom prst="rect">
            <a:avLst/>
          </a:prstGeom>
        </p:spPr>
      </p:pic>
    </p:spTree>
    <p:extLst>
      <p:ext uri="{BB962C8B-B14F-4D97-AF65-F5344CB8AC3E}">
        <p14:creationId xmlns:p14="http://schemas.microsoft.com/office/powerpoint/2010/main" val="263486318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815981"/>
          </a:xfrm>
        </p:spPr>
        <p:txBody>
          <a:bodyPr/>
          <a:lstStyle/>
          <a:p>
            <a:r>
              <a:rPr lang="en-US" sz="4000" dirty="0" smtClean="0"/>
              <a:t>Regulatory changes are increasing the opportunities for non-bank competitors in a number of markets </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905000"/>
            <a:ext cx="8915400" cy="4724400"/>
          </a:xfrm>
        </p:spPr>
      </p:pic>
    </p:spTree>
    <p:extLst>
      <p:ext uri="{BB962C8B-B14F-4D97-AF65-F5344CB8AC3E}">
        <p14:creationId xmlns:p14="http://schemas.microsoft.com/office/powerpoint/2010/main" val="362212628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382000" cy="664797"/>
          </a:xfrm>
        </p:spPr>
        <p:txBody>
          <a:bodyPr/>
          <a:lstStyle/>
          <a:p>
            <a:pPr algn="ctr"/>
            <a:r>
              <a:rPr lang="en-US" dirty="0" smtClean="0"/>
              <a:t>Conclusions and Speculations</a:t>
            </a:r>
            <a:endParaRPr lang="en-US" dirty="0"/>
          </a:p>
        </p:txBody>
      </p:sp>
      <p:sp>
        <p:nvSpPr>
          <p:cNvPr id="3" name="Content Placeholder 2"/>
          <p:cNvSpPr>
            <a:spLocks noGrp="1"/>
          </p:cNvSpPr>
          <p:nvPr>
            <p:ph idx="1"/>
          </p:nvPr>
        </p:nvSpPr>
        <p:spPr>
          <a:xfrm>
            <a:off x="0" y="685800"/>
            <a:ext cx="9220200" cy="7435882"/>
          </a:xfrm>
        </p:spPr>
        <p:txBody>
          <a:bodyPr/>
          <a:lstStyle/>
          <a:p>
            <a:r>
              <a:rPr lang="en-US" dirty="0" smtClean="0"/>
              <a:t>We may be at a “defining moment” for both commercial banks and central banks</a:t>
            </a:r>
          </a:p>
          <a:p>
            <a:r>
              <a:rPr lang="en-US" dirty="0" smtClean="0"/>
              <a:t>Disruptive innovation and dyspeptic regulators will hold the keys to the future</a:t>
            </a:r>
          </a:p>
          <a:p>
            <a:r>
              <a:rPr lang="en-US" dirty="0" smtClean="0"/>
              <a:t>Importance of a framework for considering cost-benefit trade-offs</a:t>
            </a:r>
          </a:p>
          <a:p>
            <a:r>
              <a:rPr lang="en-US" dirty="0" smtClean="0"/>
              <a:t>Evidence suggests banks are still “special” </a:t>
            </a:r>
          </a:p>
          <a:p>
            <a:pPr lvl="1"/>
            <a:r>
              <a:rPr lang="en-US" smtClean="0">
                <a:sym typeface="Wingdings" panose="05000000000000000000" pitchFamily="2" charset="2"/>
              </a:rPr>
              <a:t> B</a:t>
            </a:r>
            <a:r>
              <a:rPr lang="en-US" smtClean="0"/>
              <a:t>ut </a:t>
            </a:r>
            <a:r>
              <a:rPr lang="en-US" dirty="0" smtClean="0"/>
              <a:t>for how long?</a:t>
            </a:r>
          </a:p>
          <a:p>
            <a:r>
              <a:rPr lang="en-US" dirty="0" smtClean="0"/>
              <a:t>Regulators and central banks will need to be aware of risks but also embrace technological advances</a:t>
            </a:r>
          </a:p>
          <a:p>
            <a:r>
              <a:rPr lang="en-US" dirty="0"/>
              <a:t>F</a:t>
            </a:r>
            <a:r>
              <a:rPr lang="en-US" dirty="0" smtClean="0"/>
              <a:t>uture of banks may depend on acting as technology -data analytics firms in financial services rather than financial services firms using technology/“big data”</a:t>
            </a:r>
          </a:p>
          <a:p>
            <a:pPr marL="0" indent="0">
              <a:buNone/>
            </a:pPr>
            <a:endParaRPr lang="en-US" dirty="0" smtClean="0"/>
          </a:p>
          <a:p>
            <a:endParaRPr lang="en-US" dirty="0"/>
          </a:p>
        </p:txBody>
      </p:sp>
    </p:spTree>
    <p:extLst>
      <p:ext uri="{BB962C8B-B14F-4D97-AF65-F5344CB8AC3E}">
        <p14:creationId xmlns:p14="http://schemas.microsoft.com/office/powerpoint/2010/main" val="98373392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862"/>
            <a:ext cx="9067800" cy="608012"/>
          </a:xfrm>
        </p:spPr>
        <p:txBody>
          <a:bodyPr/>
          <a:lstStyle/>
          <a:p>
            <a:r>
              <a:rPr lang="en-US" dirty="0" smtClean="0"/>
              <a:t>Gross, Net Shadow Banking, 2008-2014</a:t>
            </a:r>
            <a:endParaRPr lang="en-US"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613938684"/>
              </p:ext>
            </p:extLst>
          </p:nvPr>
        </p:nvGraphicFramePr>
        <p:xfrm>
          <a:off x="228600" y="699481"/>
          <a:ext cx="8839200" cy="6082319"/>
        </p:xfrm>
        <a:graphic>
          <a:graphicData uri="http://schemas.openxmlformats.org/drawingml/2006/table">
            <a:tbl>
              <a:tblPr firstRow="1" bandRow="1">
                <a:tableStyleId>{21E4AEA4-8DFA-4A89-87EB-49C32662AFE0}</a:tableStyleId>
              </a:tblPr>
              <a:tblGrid>
                <a:gridCol w="2209800"/>
                <a:gridCol w="2209800"/>
                <a:gridCol w="2209800"/>
                <a:gridCol w="2209800"/>
              </a:tblGrid>
              <a:tr h="551312">
                <a:tc>
                  <a:txBody>
                    <a:bodyPr/>
                    <a:lstStyle/>
                    <a:p>
                      <a:pPr algn="l" fontAlgn="b"/>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b="1" i="0" u="none" strike="noStrike" dirty="0">
                          <a:solidFill>
                            <a:srgbClr val="000000"/>
                          </a:solidFill>
                          <a:effectLst/>
                          <a:latin typeface="Calibri"/>
                        </a:rPr>
                        <a:t>Peak Shadow Banking (March 2008</a:t>
                      </a:r>
                      <a:r>
                        <a:rPr lang="en-US" sz="1600" b="1" i="0" u="none" strike="noStrike" dirty="0" smtClean="0">
                          <a:solidFill>
                            <a:srgbClr val="000000"/>
                          </a:solidFill>
                          <a:effectLst/>
                          <a:latin typeface="Calibri"/>
                        </a:rPr>
                        <a:t>), </a:t>
                      </a:r>
                      <a:r>
                        <a:rPr lang="en-US" sz="1600" b="1" i="0" u="none" strike="noStrike" dirty="0" err="1" smtClean="0">
                          <a:solidFill>
                            <a:srgbClr val="000000"/>
                          </a:solidFill>
                          <a:effectLst/>
                          <a:latin typeface="Calibri"/>
                        </a:rPr>
                        <a:t>Bil</a:t>
                      </a:r>
                      <a:r>
                        <a:rPr lang="en-US" sz="1600" b="1" i="0" u="none" strike="noStrike" dirty="0" smtClean="0">
                          <a:solidFill>
                            <a:srgbClr val="000000"/>
                          </a:solidFill>
                          <a:effectLst/>
                          <a:latin typeface="Calibri"/>
                        </a:rPr>
                        <a:t> $</a:t>
                      </a:r>
                      <a:endParaRPr lang="en-US" sz="1600" b="1" i="0" u="none" strike="noStrike" dirty="0">
                        <a:solidFill>
                          <a:srgbClr val="000000"/>
                        </a:solidFill>
                        <a:effectLst/>
                        <a:latin typeface="Calibri"/>
                      </a:endParaRPr>
                    </a:p>
                  </a:txBody>
                  <a:tcPr marL="9525" marR="9525" marT="9525" marB="0" anchor="b"/>
                </a:tc>
                <a:tc>
                  <a:txBody>
                    <a:bodyPr/>
                    <a:lstStyle/>
                    <a:p>
                      <a:pPr algn="l" fontAlgn="b"/>
                      <a:r>
                        <a:rPr lang="en-US" sz="1600" b="1" i="0" u="none" strike="noStrike" dirty="0">
                          <a:solidFill>
                            <a:srgbClr val="000000"/>
                          </a:solidFill>
                          <a:effectLst/>
                          <a:latin typeface="Calibri"/>
                        </a:rPr>
                        <a:t>Most Recent (Sept 2014</a:t>
                      </a:r>
                      <a:r>
                        <a:rPr lang="en-US" sz="1600" b="1" i="0" u="none" strike="noStrike" dirty="0" smtClean="0">
                          <a:solidFill>
                            <a:srgbClr val="000000"/>
                          </a:solidFill>
                          <a:effectLst/>
                          <a:latin typeface="Calibri"/>
                        </a:rPr>
                        <a:t>),</a:t>
                      </a:r>
                      <a:r>
                        <a:rPr lang="en-US" sz="1600" b="1" i="0" u="none" strike="noStrike" baseline="0" dirty="0" smtClean="0">
                          <a:solidFill>
                            <a:srgbClr val="000000"/>
                          </a:solidFill>
                          <a:effectLst/>
                          <a:latin typeface="Calibri"/>
                        </a:rPr>
                        <a:t> </a:t>
                      </a:r>
                      <a:r>
                        <a:rPr lang="en-US" sz="1600" b="1" i="0" u="none" strike="noStrike" baseline="0" dirty="0" err="1" smtClean="0">
                          <a:solidFill>
                            <a:srgbClr val="000000"/>
                          </a:solidFill>
                          <a:effectLst/>
                          <a:latin typeface="Calibri"/>
                        </a:rPr>
                        <a:t>Bil</a:t>
                      </a:r>
                      <a:r>
                        <a:rPr lang="en-US" sz="1600" b="1" i="0" u="none" strike="noStrike" baseline="0" dirty="0" smtClean="0">
                          <a:solidFill>
                            <a:srgbClr val="000000"/>
                          </a:solidFill>
                          <a:effectLst/>
                          <a:latin typeface="Calibri"/>
                        </a:rPr>
                        <a:t> $</a:t>
                      </a:r>
                      <a:endParaRPr lang="en-US" sz="1600" b="1" i="0" u="none" strike="noStrike" dirty="0" smtClean="0">
                        <a:solidFill>
                          <a:srgbClr val="000000"/>
                        </a:solidFill>
                        <a:effectLst/>
                        <a:latin typeface="Calibri"/>
                      </a:endParaRPr>
                    </a:p>
                  </a:txBody>
                  <a:tcPr marL="9525" marR="9525" marT="9525" marB="0" anchor="b"/>
                </a:tc>
                <a:tc>
                  <a:txBody>
                    <a:bodyPr/>
                    <a:lstStyle/>
                    <a:p>
                      <a:pPr algn="l" fontAlgn="b"/>
                      <a:r>
                        <a:rPr lang="en-US" sz="1600" b="1" i="0" u="none" strike="noStrike" dirty="0">
                          <a:solidFill>
                            <a:srgbClr val="000000"/>
                          </a:solidFill>
                          <a:effectLst/>
                          <a:latin typeface="Calibri"/>
                        </a:rPr>
                        <a:t>Percentage Change</a:t>
                      </a:r>
                    </a:p>
                  </a:txBody>
                  <a:tcPr marL="9525" marR="9525" marT="9525" marB="0" anchor="b"/>
                </a:tc>
              </a:tr>
              <a:tr h="720204">
                <a:tc>
                  <a:txBody>
                    <a:bodyPr/>
                    <a:lstStyle/>
                    <a:p>
                      <a:pPr algn="l" fontAlgn="b"/>
                      <a:r>
                        <a:rPr lang="en-US" sz="1600" b="0" i="0" u="none" strike="noStrike" dirty="0">
                          <a:solidFill>
                            <a:srgbClr val="000000"/>
                          </a:solidFill>
                          <a:effectLst/>
                          <a:latin typeface="Calibri"/>
                        </a:rPr>
                        <a:t>Money Market Mutual Funds: Shares Outstanding [Liabilities]</a:t>
                      </a:r>
                    </a:p>
                  </a:txBody>
                  <a:tcPr marL="9525" marR="9525" marT="9525" marB="0" anchor="b"/>
                </a:tc>
                <a:tc>
                  <a:txBody>
                    <a:bodyPr/>
                    <a:lstStyle/>
                    <a:p>
                      <a:pPr algn="r" fontAlgn="b"/>
                      <a:r>
                        <a:rPr lang="en-US" sz="1600" b="0" i="0" u="none" strike="noStrike" dirty="0" smtClean="0">
                          <a:solidFill>
                            <a:srgbClr val="000000"/>
                          </a:solidFill>
                          <a:effectLst/>
                          <a:latin typeface="Calibri"/>
                        </a:rPr>
                        <a:t>3382.5</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b="0" i="0" u="none" strike="noStrike" dirty="0" smtClean="0">
                          <a:solidFill>
                            <a:srgbClr val="000000"/>
                          </a:solidFill>
                          <a:effectLst/>
                          <a:latin typeface="Calibri"/>
                        </a:rPr>
                        <a:t>2565.3</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24.1</a:t>
                      </a:r>
                      <a:endParaRPr lang="en-US" sz="1600" b="0" i="0" u="none" strike="noStrike" dirty="0">
                        <a:solidFill>
                          <a:srgbClr val="000000"/>
                        </a:solidFill>
                        <a:effectLst/>
                        <a:latin typeface="Calibri"/>
                      </a:endParaRPr>
                    </a:p>
                  </a:txBody>
                  <a:tcPr marL="9525" marR="9525" marT="9525" marB="0" anchor="b"/>
                </a:tc>
              </a:tr>
              <a:tr h="551312">
                <a:tc>
                  <a:txBody>
                    <a:bodyPr/>
                    <a:lstStyle/>
                    <a:p>
                      <a:pPr algn="l" fontAlgn="b"/>
                      <a:r>
                        <a:rPr lang="en-US" sz="1600" b="0" i="0" u="none" strike="noStrike" dirty="0">
                          <a:solidFill>
                            <a:srgbClr val="000000"/>
                          </a:solidFill>
                          <a:effectLst/>
                          <a:latin typeface="Calibri"/>
                        </a:rPr>
                        <a:t>All Sectors: Liabilities: Open-Market Paper</a:t>
                      </a:r>
                    </a:p>
                  </a:txBody>
                  <a:tcPr marL="9525" marR="9525" marT="9525" marB="0" anchor="b"/>
                </a:tc>
                <a:tc>
                  <a:txBody>
                    <a:bodyPr/>
                    <a:lstStyle/>
                    <a:p>
                      <a:pPr algn="r" fontAlgn="b"/>
                      <a:r>
                        <a:rPr lang="en-US" sz="1600" b="0" i="0" u="none" strike="noStrike" dirty="0" smtClean="0">
                          <a:solidFill>
                            <a:srgbClr val="000000"/>
                          </a:solidFill>
                          <a:effectLst/>
                          <a:latin typeface="Calibri"/>
                        </a:rPr>
                        <a:t>1784.6</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b="0" i="0" u="none" strike="noStrike" dirty="0" smtClean="0">
                          <a:solidFill>
                            <a:srgbClr val="000000"/>
                          </a:solidFill>
                          <a:effectLst/>
                          <a:latin typeface="Calibri"/>
                        </a:rPr>
                        <a:t>996.1</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44.1</a:t>
                      </a:r>
                      <a:endParaRPr lang="en-US" sz="1600" b="0" i="0" u="none" strike="noStrike" dirty="0">
                        <a:solidFill>
                          <a:srgbClr val="000000"/>
                        </a:solidFill>
                        <a:effectLst/>
                        <a:latin typeface="Calibri"/>
                      </a:endParaRPr>
                    </a:p>
                  </a:txBody>
                  <a:tcPr marL="9525" marR="9525" marT="9525" marB="0" anchor="b"/>
                </a:tc>
              </a:tr>
              <a:tr h="551312">
                <a:tc>
                  <a:txBody>
                    <a:bodyPr/>
                    <a:lstStyle/>
                    <a:p>
                      <a:pPr algn="l" fontAlgn="b"/>
                      <a:r>
                        <a:rPr lang="en-US" sz="1600" b="0" i="0" u="none" strike="noStrike">
                          <a:solidFill>
                            <a:srgbClr val="000000"/>
                          </a:solidFill>
                          <a:effectLst/>
                          <a:latin typeface="Calibri"/>
                        </a:rPr>
                        <a:t>GSEs: Liabilities; Agency &amp; GSE-backed Securities</a:t>
                      </a:r>
                    </a:p>
                  </a:txBody>
                  <a:tcPr marL="9525" marR="9525" marT="9525" marB="0" anchor="b"/>
                </a:tc>
                <a:tc>
                  <a:txBody>
                    <a:bodyPr/>
                    <a:lstStyle/>
                    <a:p>
                      <a:pPr algn="r" fontAlgn="b"/>
                      <a:r>
                        <a:rPr lang="en-US" sz="1600" b="0" i="0" u="none" strike="noStrike" dirty="0" smtClean="0">
                          <a:solidFill>
                            <a:srgbClr val="000000"/>
                          </a:solidFill>
                          <a:effectLst/>
                          <a:latin typeface="Calibri"/>
                        </a:rPr>
                        <a:t>2938.1</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b="0" i="0" u="none" strike="noStrike" dirty="0" smtClean="0">
                          <a:solidFill>
                            <a:srgbClr val="000000"/>
                          </a:solidFill>
                          <a:effectLst/>
                          <a:latin typeface="Calibri"/>
                        </a:rPr>
                        <a:t>6186.1</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b="0" i="0" u="none" strike="noStrike" dirty="0" smtClean="0">
                          <a:solidFill>
                            <a:srgbClr val="000000"/>
                          </a:solidFill>
                          <a:effectLst/>
                          <a:latin typeface="Calibri"/>
                        </a:rPr>
                        <a:t>110.5</a:t>
                      </a:r>
                      <a:endParaRPr lang="en-US" sz="1600" b="0" i="0" u="none" strike="noStrike" dirty="0">
                        <a:solidFill>
                          <a:srgbClr val="000000"/>
                        </a:solidFill>
                        <a:effectLst/>
                        <a:latin typeface="Calibri"/>
                      </a:endParaRPr>
                    </a:p>
                  </a:txBody>
                  <a:tcPr marL="9525" marR="9525" marT="9525" marB="0" anchor="b"/>
                </a:tc>
              </a:tr>
              <a:tr h="551312">
                <a:tc>
                  <a:txBody>
                    <a:bodyPr/>
                    <a:lstStyle/>
                    <a:p>
                      <a:pPr algn="l" fontAlgn="b"/>
                      <a:r>
                        <a:rPr lang="en-US" sz="1600" b="0" i="0" u="none" strike="noStrike">
                          <a:solidFill>
                            <a:srgbClr val="000000"/>
                          </a:solidFill>
                          <a:effectLst/>
                          <a:latin typeface="Calibri"/>
                        </a:rPr>
                        <a:t>Mortgage Pools: Assets: Mortgages </a:t>
                      </a:r>
                    </a:p>
                  </a:txBody>
                  <a:tcPr marL="9525" marR="9525" marT="9525" marB="0" anchor="b"/>
                </a:tc>
                <a:tc>
                  <a:txBody>
                    <a:bodyPr/>
                    <a:lstStyle/>
                    <a:p>
                      <a:pPr algn="r" fontAlgn="b"/>
                      <a:r>
                        <a:rPr lang="en-US" sz="1600" b="0" i="0" u="none" strike="noStrike" dirty="0" smtClean="0">
                          <a:solidFill>
                            <a:srgbClr val="000000"/>
                          </a:solidFill>
                          <a:effectLst/>
                          <a:latin typeface="Calibri"/>
                        </a:rPr>
                        <a:t>4602.2</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b="0" i="0" u="none" strike="noStrike" dirty="0" smtClean="0">
                          <a:solidFill>
                            <a:srgbClr val="000000"/>
                          </a:solidFill>
                          <a:effectLst/>
                          <a:latin typeface="Calibri"/>
                        </a:rPr>
                        <a:t>1623.6</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64.7</a:t>
                      </a:r>
                      <a:endParaRPr lang="en-US" sz="1600" b="0" i="0" u="none" strike="noStrike" dirty="0">
                        <a:solidFill>
                          <a:srgbClr val="000000"/>
                        </a:solidFill>
                        <a:effectLst/>
                        <a:latin typeface="Calibri"/>
                      </a:endParaRPr>
                    </a:p>
                  </a:txBody>
                  <a:tcPr marL="9525" marR="9525" marT="9525" marB="0" anchor="b"/>
                </a:tc>
              </a:tr>
              <a:tr h="720204">
                <a:tc>
                  <a:txBody>
                    <a:bodyPr/>
                    <a:lstStyle/>
                    <a:p>
                      <a:pPr algn="l" fontAlgn="b"/>
                      <a:r>
                        <a:rPr lang="en-US" sz="1600" b="0" i="0" u="none" strike="noStrike" dirty="0">
                          <a:solidFill>
                            <a:srgbClr val="000000"/>
                          </a:solidFill>
                          <a:effectLst/>
                          <a:latin typeface="Calibri"/>
                        </a:rPr>
                        <a:t>Asset-Backed Security Issuers: Total Financial Liabilities</a:t>
                      </a:r>
                    </a:p>
                  </a:txBody>
                  <a:tcPr marL="9525" marR="9525" marT="9525" marB="0" anchor="b"/>
                </a:tc>
                <a:tc>
                  <a:txBody>
                    <a:bodyPr/>
                    <a:lstStyle/>
                    <a:p>
                      <a:pPr algn="r" fontAlgn="b"/>
                      <a:r>
                        <a:rPr lang="en-US" sz="1600" b="0" i="0" u="none" strike="noStrike" dirty="0" smtClean="0">
                          <a:solidFill>
                            <a:srgbClr val="000000"/>
                          </a:solidFill>
                          <a:effectLst/>
                          <a:latin typeface="Calibri"/>
                        </a:rPr>
                        <a:t>4459.4</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b="0" i="0" u="none" strike="noStrike" dirty="0" smtClean="0">
                          <a:solidFill>
                            <a:srgbClr val="000000"/>
                          </a:solidFill>
                          <a:effectLst/>
                          <a:latin typeface="Calibri"/>
                        </a:rPr>
                        <a:t>1396.4</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68.6</a:t>
                      </a:r>
                      <a:endParaRPr lang="en-US" sz="1600" b="0" i="0" u="none" strike="noStrike" dirty="0">
                        <a:solidFill>
                          <a:srgbClr val="000000"/>
                        </a:solidFill>
                        <a:effectLst/>
                        <a:latin typeface="Calibri"/>
                      </a:endParaRPr>
                    </a:p>
                  </a:txBody>
                  <a:tcPr marL="9525" marR="9525" marT="9525" marB="0" anchor="b"/>
                </a:tc>
              </a:tr>
              <a:tr h="720204">
                <a:tc>
                  <a:txBody>
                    <a:bodyPr/>
                    <a:lstStyle/>
                    <a:p>
                      <a:pPr algn="l" fontAlgn="b"/>
                      <a:r>
                        <a:rPr lang="en-US" sz="1600" b="0" i="0" u="none" strike="noStrike" dirty="0">
                          <a:solidFill>
                            <a:srgbClr val="000000"/>
                          </a:solidFill>
                          <a:effectLst/>
                          <a:latin typeface="Calibri"/>
                        </a:rPr>
                        <a:t>All Sectors: Liability: Fed Funds &amp; Security Repurchase Agreements</a:t>
                      </a:r>
                    </a:p>
                  </a:txBody>
                  <a:tcPr marL="9525" marR="9525" marT="9525" marB="0" anchor="b"/>
                </a:tc>
                <a:tc>
                  <a:txBody>
                    <a:bodyPr/>
                    <a:lstStyle/>
                    <a:p>
                      <a:pPr algn="r" fontAlgn="b"/>
                      <a:r>
                        <a:rPr lang="en-US" sz="1600" b="0" i="0" u="none" strike="noStrike" dirty="0" smtClean="0">
                          <a:solidFill>
                            <a:srgbClr val="000000"/>
                          </a:solidFill>
                          <a:effectLst/>
                          <a:latin typeface="Calibri"/>
                        </a:rPr>
                        <a:t>4310.0</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b="0" i="0" u="none" strike="noStrike" dirty="0" smtClean="0">
                          <a:solidFill>
                            <a:srgbClr val="000000"/>
                          </a:solidFill>
                          <a:effectLst/>
                          <a:latin typeface="Calibri"/>
                        </a:rPr>
                        <a:t>2907.4</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32.5</a:t>
                      </a:r>
                      <a:endParaRPr lang="en-US" sz="1600" b="0" i="0" u="none" strike="noStrike" dirty="0">
                        <a:solidFill>
                          <a:srgbClr val="000000"/>
                        </a:solidFill>
                        <a:effectLst/>
                        <a:latin typeface="Calibri"/>
                      </a:endParaRPr>
                    </a:p>
                  </a:txBody>
                  <a:tcPr marL="9525" marR="9525" marT="9525" marB="0" anchor="b"/>
                </a:tc>
              </a:tr>
              <a:tr h="551312">
                <a:tc>
                  <a:txBody>
                    <a:bodyPr/>
                    <a:lstStyle/>
                    <a:p>
                      <a:pPr algn="l" fontAlgn="b"/>
                      <a:r>
                        <a:rPr lang="en-US" sz="1600" b="0" i="0" u="none" strike="noStrike">
                          <a:solidFill>
                            <a:srgbClr val="000000"/>
                          </a:solidFill>
                          <a:effectLst/>
                          <a:latin typeface="Calibri"/>
                        </a:rPr>
                        <a:t>Monetary Authority: Liabilities: Security RPs  </a:t>
                      </a:r>
                    </a:p>
                  </a:txBody>
                  <a:tcPr marL="9525" marR="9525" marT="9525" marB="0" anchor="b"/>
                </a:tc>
                <a:tc>
                  <a:txBody>
                    <a:bodyPr/>
                    <a:lstStyle/>
                    <a:p>
                      <a:pPr algn="r" fontAlgn="b"/>
                      <a:r>
                        <a:rPr lang="en-US" sz="1600" b="0" i="0" u="none" strike="noStrike" dirty="0" smtClean="0">
                          <a:solidFill>
                            <a:srgbClr val="000000"/>
                          </a:solidFill>
                          <a:effectLst/>
                          <a:latin typeface="Calibri"/>
                        </a:rPr>
                        <a:t>44.1</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b="0" i="0" u="none" strike="noStrike" dirty="0" smtClean="0">
                          <a:solidFill>
                            <a:srgbClr val="000000"/>
                          </a:solidFill>
                          <a:effectLst/>
                          <a:latin typeface="Calibri"/>
                        </a:rPr>
                        <a:t>410.1</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b="0" i="0" u="none" strike="noStrike" dirty="0" smtClean="0">
                          <a:solidFill>
                            <a:srgbClr val="000000"/>
                          </a:solidFill>
                          <a:effectLst/>
                          <a:latin typeface="Calibri"/>
                        </a:rPr>
                        <a:t>829.9</a:t>
                      </a:r>
                      <a:endParaRPr lang="en-US" sz="1600" b="0" i="0" u="none" strike="noStrike" dirty="0">
                        <a:solidFill>
                          <a:srgbClr val="000000"/>
                        </a:solidFill>
                        <a:effectLst/>
                        <a:latin typeface="Calibri"/>
                      </a:endParaRPr>
                    </a:p>
                  </a:txBody>
                  <a:tcPr marL="9525" marR="9525" marT="9525" marB="0" anchor="b"/>
                </a:tc>
              </a:tr>
              <a:tr h="551312">
                <a:tc>
                  <a:txBody>
                    <a:bodyPr/>
                    <a:lstStyle/>
                    <a:p>
                      <a:pPr algn="l" fontAlgn="b"/>
                      <a:r>
                        <a:rPr lang="en-US" sz="1600" b="1" i="0" u="none" strike="noStrike" dirty="0">
                          <a:solidFill>
                            <a:srgbClr val="000000"/>
                          </a:solidFill>
                          <a:effectLst/>
                          <a:latin typeface="Calibri"/>
                        </a:rPr>
                        <a:t>Total </a:t>
                      </a:r>
                      <a:r>
                        <a:rPr lang="en-US" sz="1600" b="1" i="1" u="none" strike="noStrike" dirty="0">
                          <a:solidFill>
                            <a:srgbClr val="000000"/>
                          </a:solidFill>
                          <a:effectLst/>
                          <a:latin typeface="Calibri"/>
                        </a:rPr>
                        <a:t>Gross</a:t>
                      </a:r>
                      <a:r>
                        <a:rPr lang="en-US" sz="1600" b="1" i="0" u="none" strike="noStrike" dirty="0">
                          <a:solidFill>
                            <a:srgbClr val="000000"/>
                          </a:solidFill>
                          <a:effectLst/>
                          <a:latin typeface="Calibri"/>
                        </a:rPr>
                        <a:t> Shadow Banking</a:t>
                      </a:r>
                    </a:p>
                  </a:txBody>
                  <a:tcPr marL="9525" marR="9525" marT="9525" marB="0" anchor="b"/>
                </a:tc>
                <a:tc>
                  <a:txBody>
                    <a:bodyPr/>
                    <a:lstStyle/>
                    <a:p>
                      <a:pPr algn="r" fontAlgn="b"/>
                      <a:r>
                        <a:rPr lang="en-US" sz="1600" b="0" i="0" u="none" strike="noStrike" dirty="0" smtClean="0">
                          <a:solidFill>
                            <a:srgbClr val="000000"/>
                          </a:solidFill>
                          <a:effectLst/>
                          <a:latin typeface="Calibri"/>
                        </a:rPr>
                        <a:t>21521.0</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b="0" i="0" u="none" strike="noStrike" dirty="0" smtClean="0">
                          <a:solidFill>
                            <a:srgbClr val="000000"/>
                          </a:solidFill>
                          <a:effectLst/>
                          <a:latin typeface="Calibri"/>
                        </a:rPr>
                        <a:t>16085.4</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25.2</a:t>
                      </a:r>
                      <a:endParaRPr lang="en-US" sz="1600" b="0" i="0" u="none" strike="noStrike" dirty="0">
                        <a:solidFill>
                          <a:srgbClr val="000000"/>
                        </a:solidFill>
                        <a:effectLst/>
                        <a:latin typeface="Calibri"/>
                      </a:endParaRPr>
                    </a:p>
                  </a:txBody>
                  <a:tcPr marL="9525" marR="9525" marT="9525" marB="0" anchor="b"/>
                </a:tc>
              </a:tr>
              <a:tr h="551312">
                <a:tc>
                  <a:txBody>
                    <a:bodyPr/>
                    <a:lstStyle/>
                    <a:p>
                      <a:pPr algn="l" fontAlgn="b"/>
                      <a:r>
                        <a:rPr lang="en-US" sz="1600" b="1" i="0" u="none" strike="noStrike" dirty="0" smtClean="0">
                          <a:solidFill>
                            <a:srgbClr val="000000"/>
                          </a:solidFill>
                          <a:effectLst/>
                          <a:latin typeface="Calibri"/>
                        </a:rPr>
                        <a:t>Total </a:t>
                      </a:r>
                      <a:r>
                        <a:rPr lang="en-US" sz="1600" b="1" i="1" u="none" strike="noStrike" dirty="0" smtClean="0">
                          <a:solidFill>
                            <a:srgbClr val="000000"/>
                          </a:solidFill>
                          <a:effectLst/>
                          <a:latin typeface="Calibri"/>
                        </a:rPr>
                        <a:t>Net</a:t>
                      </a:r>
                      <a:r>
                        <a:rPr lang="en-US" sz="1600" b="1" i="0" u="none" strike="noStrike" dirty="0" smtClean="0">
                          <a:solidFill>
                            <a:srgbClr val="000000"/>
                          </a:solidFill>
                          <a:effectLst/>
                          <a:latin typeface="Calibri"/>
                        </a:rPr>
                        <a:t> Shadow Banking</a:t>
                      </a:r>
                      <a:endParaRPr lang="en-US" sz="1600" b="1" i="0" u="none" strike="noStrike" dirty="0">
                        <a:solidFill>
                          <a:srgbClr val="000000"/>
                        </a:solidFill>
                        <a:effectLst/>
                        <a:latin typeface="Calibri"/>
                      </a:endParaRPr>
                    </a:p>
                  </a:txBody>
                  <a:tcPr marL="9525" marR="9525" marT="9525" marB="0" anchor="b"/>
                </a:tc>
                <a:tc>
                  <a:txBody>
                    <a:bodyPr/>
                    <a:lstStyle/>
                    <a:p>
                      <a:pPr marL="0" marR="0" indent="0" algn="r" defTabSz="914363"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mn-lt"/>
                        </a:rPr>
                        <a:t>17949.2</a:t>
                      </a:r>
                    </a:p>
                  </a:txBody>
                  <a:tcPr marL="9525" marR="9525" marT="9525" marB="0" anchor="b"/>
                </a:tc>
                <a:tc>
                  <a:txBody>
                    <a:bodyPr/>
                    <a:lstStyle/>
                    <a:p>
                      <a:pPr marL="0" marR="0" indent="0" algn="r" defTabSz="914363"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mn-lt"/>
                        </a:rPr>
                        <a:t>14125.2</a:t>
                      </a:r>
                    </a:p>
                  </a:txBody>
                  <a:tcPr marL="9525" marR="9525" marT="9525" marB="0" anchor="b"/>
                </a:tc>
                <a:tc>
                  <a:txBody>
                    <a:bodyPr/>
                    <a:lstStyle/>
                    <a:p>
                      <a:pPr algn="r" fontAlgn="b"/>
                      <a:r>
                        <a:rPr lang="en-US" sz="1600" b="0" i="0" u="none" strike="noStrike" dirty="0" smtClean="0">
                          <a:solidFill>
                            <a:srgbClr val="000000"/>
                          </a:solidFill>
                          <a:effectLst/>
                          <a:latin typeface="Calibri"/>
                        </a:rPr>
                        <a:t>-21.3</a:t>
                      </a:r>
                      <a:endParaRPr lang="en-US" sz="16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42796484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Traditional Banking, 2008-2014</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599796980"/>
              </p:ext>
            </p:extLst>
          </p:nvPr>
        </p:nvGraphicFramePr>
        <p:xfrm>
          <a:off x="228600" y="1066800"/>
          <a:ext cx="8610600" cy="5486399"/>
        </p:xfrm>
        <a:graphic>
          <a:graphicData uri="http://schemas.openxmlformats.org/drawingml/2006/table">
            <a:tbl>
              <a:tblPr firstRow="1" bandRow="1">
                <a:tableStyleId>{21E4AEA4-8DFA-4A89-87EB-49C32662AFE0}</a:tableStyleId>
              </a:tblPr>
              <a:tblGrid>
                <a:gridCol w="2152650"/>
                <a:gridCol w="2152650"/>
                <a:gridCol w="2247900"/>
                <a:gridCol w="2057400"/>
              </a:tblGrid>
              <a:tr h="713771">
                <a:tc>
                  <a:txBody>
                    <a:bodyPr/>
                    <a:lstStyle/>
                    <a:p>
                      <a:pPr algn="l" fontAlgn="b"/>
                      <a:endParaRPr lang="en-US" sz="1600" b="1"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a:effectLst/>
                        </a:rPr>
                        <a:t>Peak Shadow Banking (March 2008</a:t>
                      </a:r>
                      <a:r>
                        <a:rPr lang="en-US" sz="1600" u="none" strike="noStrike" dirty="0" smtClean="0">
                          <a:effectLst/>
                        </a:rPr>
                        <a:t>), </a:t>
                      </a:r>
                      <a:r>
                        <a:rPr lang="en-US" sz="1600" u="none" strike="noStrike" dirty="0" err="1" smtClean="0">
                          <a:effectLst/>
                        </a:rPr>
                        <a:t>Bil</a:t>
                      </a:r>
                      <a:r>
                        <a:rPr lang="en-US" sz="1600" u="none" strike="noStrike" dirty="0" smtClean="0">
                          <a:effectLst/>
                        </a:rPr>
                        <a:t> $,</a:t>
                      </a:r>
                      <a:r>
                        <a:rPr lang="en-US" sz="1600" u="none" strike="noStrike" baseline="0" dirty="0" smtClean="0">
                          <a:effectLst/>
                        </a:rPr>
                        <a:t> </a:t>
                      </a:r>
                      <a:endParaRPr lang="en-US" sz="1600" b="1"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a:effectLst/>
                        </a:rPr>
                        <a:t>Most Recent (Sept 2014</a:t>
                      </a:r>
                      <a:r>
                        <a:rPr lang="en-US" sz="1600" u="none" strike="noStrike" dirty="0" smtClean="0">
                          <a:effectLst/>
                        </a:rPr>
                        <a:t>), </a:t>
                      </a:r>
                      <a:r>
                        <a:rPr lang="en-US" sz="1600" u="none" strike="noStrike" dirty="0" err="1" smtClean="0">
                          <a:effectLst/>
                        </a:rPr>
                        <a:t>Bil</a:t>
                      </a:r>
                      <a:r>
                        <a:rPr lang="en-US" sz="1600" u="none" strike="noStrike" dirty="0" smtClean="0">
                          <a:effectLst/>
                        </a:rPr>
                        <a:t> $</a:t>
                      </a:r>
                      <a:endParaRPr lang="en-US" sz="1600" b="1"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a:effectLst/>
                        </a:rPr>
                        <a:t>Percentage Change</a:t>
                      </a:r>
                      <a:endParaRPr lang="en-US" sz="1600" b="1" i="0" u="none" strike="noStrike">
                        <a:solidFill>
                          <a:srgbClr val="000000"/>
                        </a:solidFill>
                        <a:effectLst/>
                        <a:latin typeface="Calibri"/>
                      </a:endParaRPr>
                    </a:p>
                  </a:txBody>
                  <a:tcPr marL="9525" marR="9525" marT="9525" marB="0" anchor="b"/>
                </a:tc>
              </a:tr>
              <a:tr h="1647777">
                <a:tc>
                  <a:txBody>
                    <a:bodyPr/>
                    <a:lstStyle/>
                    <a:p>
                      <a:pPr algn="l" fontAlgn="b"/>
                      <a:r>
                        <a:rPr lang="en-US" sz="1600" u="none" strike="noStrike" dirty="0">
                          <a:effectLst/>
                        </a:rPr>
                        <a:t>U.S. Charted Depository Institutions (Ex. Credit Unions) Total </a:t>
                      </a:r>
                      <a:r>
                        <a:rPr lang="en-US" sz="1600" u="none" strike="noStrike" dirty="0" smtClean="0">
                          <a:effectLst/>
                        </a:rPr>
                        <a:t>Liabilities</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smtClean="0">
                          <a:effectLst/>
                        </a:rPr>
                        <a:t>11148.8</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smtClean="0">
                          <a:effectLst/>
                        </a:rPr>
                        <a:t>14272.0</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smtClean="0">
                          <a:effectLst/>
                        </a:rPr>
                        <a:t>28.0</a:t>
                      </a:r>
                      <a:endParaRPr lang="en-US" sz="1600" b="0" i="0" u="none" strike="noStrike" dirty="0">
                        <a:solidFill>
                          <a:srgbClr val="000000"/>
                        </a:solidFill>
                        <a:effectLst/>
                        <a:latin typeface="Calibri"/>
                      </a:endParaRPr>
                    </a:p>
                  </a:txBody>
                  <a:tcPr marL="9525" marR="9525" marT="9525" marB="0" anchor="b"/>
                </a:tc>
              </a:tr>
              <a:tr h="713771">
                <a:tc>
                  <a:txBody>
                    <a:bodyPr/>
                    <a:lstStyle/>
                    <a:p>
                      <a:pPr algn="l" fontAlgn="b"/>
                      <a:r>
                        <a:rPr lang="en-US" sz="1600" u="none" strike="noStrike" dirty="0">
                          <a:effectLst/>
                        </a:rPr>
                        <a:t>Foreign Banking Offices in U.S. </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smtClean="0">
                          <a:effectLst/>
                        </a:rPr>
                        <a:t>1383.7</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smtClean="0">
                          <a:effectLst/>
                        </a:rPr>
                        <a:t>2108.0</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smtClean="0">
                          <a:effectLst/>
                        </a:rPr>
                        <a:t>52.3</a:t>
                      </a:r>
                      <a:endParaRPr lang="en-US" sz="1600" b="0" i="0" u="none" strike="noStrike" dirty="0">
                        <a:solidFill>
                          <a:srgbClr val="000000"/>
                        </a:solidFill>
                        <a:effectLst/>
                        <a:latin typeface="Calibri"/>
                      </a:endParaRPr>
                    </a:p>
                  </a:txBody>
                  <a:tcPr marL="9525" marR="9525" marT="9525" marB="0" anchor="b"/>
                </a:tc>
              </a:tr>
              <a:tr h="947273">
                <a:tc>
                  <a:txBody>
                    <a:bodyPr/>
                    <a:lstStyle/>
                    <a:p>
                      <a:pPr algn="l" fontAlgn="b"/>
                      <a:r>
                        <a:rPr lang="en-US" sz="1600" u="none" strike="noStrike" dirty="0">
                          <a:effectLst/>
                        </a:rPr>
                        <a:t>Banks in U.S. Affiliated Areas, Total Liabilities </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smtClean="0">
                          <a:effectLst/>
                        </a:rPr>
                        <a:t>94.1</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smtClean="0">
                          <a:effectLst/>
                        </a:rPr>
                        <a:t>87.5</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a:effectLst/>
                        </a:rPr>
                        <a:t>-</a:t>
                      </a:r>
                      <a:r>
                        <a:rPr lang="en-US" sz="1600" u="none" strike="noStrike" dirty="0" smtClean="0">
                          <a:effectLst/>
                        </a:rPr>
                        <a:t>6.9</a:t>
                      </a:r>
                      <a:endParaRPr lang="en-US" sz="1600" b="0" i="0" u="none" strike="noStrike" dirty="0">
                        <a:solidFill>
                          <a:srgbClr val="000000"/>
                        </a:solidFill>
                        <a:effectLst/>
                        <a:latin typeface="Calibri"/>
                      </a:endParaRPr>
                    </a:p>
                  </a:txBody>
                  <a:tcPr marL="9525" marR="9525" marT="9525" marB="0" anchor="b"/>
                </a:tc>
              </a:tr>
              <a:tr h="947273">
                <a:tc>
                  <a:txBody>
                    <a:bodyPr/>
                    <a:lstStyle/>
                    <a:p>
                      <a:pPr algn="l" fontAlgn="b"/>
                      <a:r>
                        <a:rPr lang="en-US" sz="1600" u="none" strike="noStrike" dirty="0">
                          <a:effectLst/>
                        </a:rPr>
                        <a:t>Bank Holding Companies, Total Liabilities </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smtClean="0">
                          <a:effectLst/>
                        </a:rPr>
                        <a:t>1078.0</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smtClean="0">
                          <a:effectLst/>
                        </a:rPr>
                        <a:t>2102.5</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smtClean="0">
                          <a:effectLst/>
                        </a:rPr>
                        <a:t>95.0</a:t>
                      </a:r>
                      <a:endParaRPr lang="en-US" sz="1600" b="0" i="0" u="none" strike="noStrike" dirty="0">
                        <a:solidFill>
                          <a:srgbClr val="000000"/>
                        </a:solidFill>
                        <a:effectLst/>
                        <a:latin typeface="Calibri"/>
                      </a:endParaRPr>
                    </a:p>
                  </a:txBody>
                  <a:tcPr marL="9525" marR="9525" marT="9525" marB="0" anchor="b"/>
                </a:tc>
              </a:tr>
              <a:tr h="516534">
                <a:tc>
                  <a:txBody>
                    <a:bodyPr/>
                    <a:lstStyle/>
                    <a:p>
                      <a:pPr algn="l" fontAlgn="b"/>
                      <a:r>
                        <a:rPr lang="en-US" sz="1600" b="1" u="none" strike="noStrike" dirty="0">
                          <a:effectLst/>
                        </a:rPr>
                        <a:t>Total Traditional Banking</a:t>
                      </a:r>
                      <a:endParaRPr lang="en-US" sz="1600" b="1"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smtClean="0">
                          <a:effectLst/>
                        </a:rPr>
                        <a:t>13704.8</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smtClean="0">
                          <a:effectLst/>
                        </a:rPr>
                        <a:t>18570.2</a:t>
                      </a:r>
                      <a:endParaRPr lang="en-US" sz="1600" b="0" i="0" u="none" strike="noStrike" dirty="0">
                        <a:solidFill>
                          <a:srgbClr val="000000"/>
                        </a:solidFill>
                        <a:effectLst/>
                        <a:latin typeface="Calibri"/>
                      </a:endParaRPr>
                    </a:p>
                  </a:txBody>
                  <a:tcPr marL="9525" marR="9525" marT="9525" marB="0" anchor="b"/>
                </a:tc>
                <a:tc>
                  <a:txBody>
                    <a:bodyPr/>
                    <a:lstStyle/>
                    <a:p>
                      <a:pPr algn="r" fontAlgn="b"/>
                      <a:r>
                        <a:rPr lang="en-US" sz="1600" u="none" strike="noStrike" dirty="0" smtClean="0">
                          <a:effectLst/>
                        </a:rPr>
                        <a:t>35.5</a:t>
                      </a:r>
                      <a:endParaRPr lang="en-US" sz="16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21641006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1374" y="152400"/>
            <a:ext cx="8382000" cy="664797"/>
          </a:xfrm>
        </p:spPr>
        <p:txBody>
          <a:bodyPr/>
          <a:lstStyle/>
          <a:p>
            <a:r>
              <a:rPr lang="en-US" dirty="0" smtClean="0"/>
              <a:t>Banking is Dead, Long Live Banking?</a:t>
            </a:r>
            <a:endParaRPr lang="en-US" dirty="0"/>
          </a:p>
        </p:txBody>
      </p:sp>
      <p:sp>
        <p:nvSpPr>
          <p:cNvPr id="6" name="Text Placeholder 5"/>
          <p:cNvSpPr>
            <a:spLocks noGrp="1"/>
          </p:cNvSpPr>
          <p:nvPr>
            <p:ph type="body" sz="quarter" idx="10"/>
          </p:nvPr>
        </p:nvSpPr>
        <p:spPr>
          <a:xfrm>
            <a:off x="457200" y="817197"/>
            <a:ext cx="8382000" cy="6254020"/>
          </a:xfrm>
        </p:spPr>
        <p:txBody>
          <a:bodyPr/>
          <a:lstStyle/>
          <a:p>
            <a:pPr marL="460375" lvl="1" indent="0" algn="r">
              <a:buNone/>
            </a:pPr>
            <a:endParaRPr lang="en-US" sz="2000" dirty="0" smtClean="0"/>
          </a:p>
          <a:p>
            <a:r>
              <a:rPr lang="en-US" sz="2400" i="1" dirty="0"/>
              <a:t>“The banking industry is becoming irrelevant economically, and it’s almost irrelevant politically</a:t>
            </a:r>
            <a:r>
              <a:rPr lang="en-US" sz="2400" i="1" dirty="0" smtClean="0"/>
              <a:t>”</a:t>
            </a:r>
            <a:endParaRPr lang="en-US" sz="2400" dirty="0"/>
          </a:p>
          <a:p>
            <a:pPr marL="0" indent="0" algn="r">
              <a:buNone/>
            </a:pPr>
            <a:r>
              <a:rPr lang="en-US" sz="2000" dirty="0"/>
              <a:t>	William Isaac, former chairman of the Federal Deposit </a:t>
            </a:r>
            <a:r>
              <a:rPr lang="en-US" sz="2000" dirty="0" smtClean="0"/>
              <a:t>Insurance</a:t>
            </a:r>
          </a:p>
          <a:p>
            <a:pPr marL="0" indent="0" algn="r">
              <a:buNone/>
            </a:pPr>
            <a:endParaRPr lang="en-US" sz="2000" dirty="0" smtClean="0">
              <a:sym typeface="Wingdings" panose="05000000000000000000" pitchFamily="2" charset="2"/>
            </a:endParaRPr>
          </a:p>
          <a:p>
            <a:r>
              <a:rPr lang="en-US" sz="2400" i="1" dirty="0"/>
              <a:t>“The major problems faced by the banking industry, most notably its eroding competitive positions in the financial community and the crushing burden of regulation</a:t>
            </a:r>
            <a:r>
              <a:rPr lang="en-US" sz="2400" i="1" dirty="0" smtClean="0"/>
              <a:t>”</a:t>
            </a:r>
          </a:p>
          <a:p>
            <a:pPr marL="0" indent="0" algn="r">
              <a:buNone/>
            </a:pPr>
            <a:r>
              <a:rPr lang="en-US" sz="2000" dirty="0" smtClean="0"/>
              <a:t>Carter </a:t>
            </a:r>
            <a:r>
              <a:rPr lang="en-US" sz="2000" dirty="0" err="1"/>
              <a:t>Golembe</a:t>
            </a:r>
            <a:r>
              <a:rPr lang="en-US" sz="2000" dirty="0"/>
              <a:t>, </a:t>
            </a:r>
            <a:r>
              <a:rPr lang="en-US" sz="2000" dirty="0" smtClean="0"/>
              <a:t>dean </a:t>
            </a:r>
            <a:r>
              <a:rPr lang="en-US" sz="2000" dirty="0"/>
              <a:t>of bank </a:t>
            </a:r>
            <a:r>
              <a:rPr lang="en-US" sz="2000" dirty="0" smtClean="0"/>
              <a:t>consultants</a:t>
            </a:r>
          </a:p>
          <a:p>
            <a:pPr marL="0" indent="0" algn="r">
              <a:buNone/>
            </a:pPr>
            <a:endParaRPr lang="en-US" sz="2000" dirty="0" smtClean="0">
              <a:sym typeface="Wingdings" panose="05000000000000000000" pitchFamily="2" charset="2"/>
            </a:endParaRPr>
          </a:p>
          <a:p>
            <a:r>
              <a:rPr lang="en-US" sz="2400" dirty="0"/>
              <a:t>“The universal banking model is dead”</a:t>
            </a:r>
          </a:p>
          <a:p>
            <a:pPr marL="460375" lvl="1" indent="0" algn="r">
              <a:buNone/>
            </a:pPr>
            <a:r>
              <a:rPr lang="en-US" sz="2000" dirty="0"/>
              <a:t>	Antony Jenkins, Barclays Chief Executive</a:t>
            </a:r>
          </a:p>
          <a:p>
            <a:pPr marL="0" indent="0">
              <a:buNone/>
            </a:pPr>
            <a:endParaRPr lang="en-US" dirty="0" smtClean="0">
              <a:sym typeface="Wingdings" panose="05000000000000000000" pitchFamily="2" charset="2"/>
            </a:endParaRPr>
          </a:p>
          <a:p>
            <a:r>
              <a:rPr lang="en-US" dirty="0" smtClean="0">
                <a:sym typeface="Wingdings" panose="05000000000000000000" pitchFamily="2" charset="2"/>
              </a:rPr>
              <a:t> </a:t>
            </a:r>
            <a:r>
              <a:rPr lang="en-US" dirty="0">
                <a:sym typeface="Wingdings" panose="05000000000000000000" pitchFamily="2" charset="2"/>
              </a:rPr>
              <a:t>The obituary for </a:t>
            </a:r>
            <a:r>
              <a:rPr lang="en-US" dirty="0" smtClean="0">
                <a:sym typeface="Wingdings" panose="05000000000000000000" pitchFamily="2" charset="2"/>
              </a:rPr>
              <a:t>some banks </a:t>
            </a:r>
            <a:r>
              <a:rPr lang="en-US" dirty="0">
                <a:sym typeface="Wingdings" panose="05000000000000000000" pitchFamily="2" charset="2"/>
              </a:rPr>
              <a:t>may be </a:t>
            </a:r>
            <a:r>
              <a:rPr lang="en-US" dirty="0" smtClean="0">
                <a:sym typeface="Wingdings" panose="05000000000000000000" pitchFamily="2" charset="2"/>
              </a:rPr>
              <a:t>a bit premature but perhaps not all Banks….</a:t>
            </a:r>
            <a:endParaRPr lang="en-US" dirty="0">
              <a:sym typeface="Wingdings" panose="05000000000000000000" pitchFamily="2" charset="2"/>
            </a:endParaRPr>
          </a:p>
          <a:p>
            <a:pPr marL="0" indent="0">
              <a:buNone/>
            </a:pPr>
            <a:endParaRPr lang="en-US" dirty="0"/>
          </a:p>
        </p:txBody>
      </p:sp>
    </p:spTree>
    <p:extLst>
      <p:ext uri="{BB962C8B-B14F-4D97-AF65-F5344CB8AC3E}">
        <p14:creationId xmlns:p14="http://schemas.microsoft.com/office/powerpoint/2010/main" val="398283124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8600" y="1411553"/>
            <a:ext cx="4953000" cy="2893100"/>
          </a:xfrm>
        </p:spPr>
        <p:txBody>
          <a:bodyPr/>
          <a:lstStyle/>
          <a:p>
            <a:pPr marL="0" indent="0">
              <a:buNone/>
            </a:pPr>
            <a:r>
              <a:rPr lang="en-US" dirty="0" smtClean="0"/>
              <a:t>“</a:t>
            </a:r>
            <a:r>
              <a:rPr lang="en-US" sz="3600" b="1" dirty="0"/>
              <a:t>Ernie Banks, legendary 'Mr. Cub,' dead at 83</a:t>
            </a:r>
            <a:r>
              <a:rPr lang="en-US" sz="3600" b="1" dirty="0" smtClean="0"/>
              <a:t>”</a:t>
            </a:r>
          </a:p>
          <a:p>
            <a:pPr marL="0" indent="0">
              <a:buNone/>
            </a:pPr>
            <a:endParaRPr lang="en-US" dirty="0"/>
          </a:p>
          <a:p>
            <a:pPr marL="0" indent="0" algn="r">
              <a:buNone/>
            </a:pPr>
            <a:r>
              <a:rPr lang="en-US" i="1" dirty="0" smtClean="0"/>
              <a:t>Chicago Tribune, </a:t>
            </a:r>
            <a:r>
              <a:rPr lang="en-US" dirty="0" smtClean="0"/>
              <a:t>Jan 24 2015</a:t>
            </a:r>
          </a:p>
          <a:p>
            <a:pPr marL="0" indent="0" algn="r">
              <a:buNone/>
            </a:pPr>
            <a:endParaRPr lang="en-US" dirty="0" smtClean="0"/>
          </a:p>
          <a:p>
            <a:pPr marL="0" indent="0" algn="r">
              <a:buNone/>
            </a:pPr>
            <a:r>
              <a:rPr lang="en-US" i="1" dirty="0"/>
              <a:t>	</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37176" y="1411288"/>
            <a:ext cx="3225824" cy="3084512"/>
          </a:xfrm>
        </p:spPr>
      </p:pic>
    </p:spTree>
    <p:extLst>
      <p:ext uri="{BB962C8B-B14F-4D97-AF65-F5344CB8AC3E}">
        <p14:creationId xmlns:p14="http://schemas.microsoft.com/office/powerpoint/2010/main" val="91991380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0188"/>
            <a:ext cx="8991600" cy="553998"/>
          </a:xfrm>
        </p:spPr>
        <p:txBody>
          <a:bodyPr/>
          <a:lstStyle/>
          <a:p>
            <a:r>
              <a:rPr lang="en-US" sz="4000" dirty="0" smtClean="0"/>
              <a:t>Focus on Impact of </a:t>
            </a:r>
            <a:r>
              <a:rPr lang="en-US" sz="4000" i="1" dirty="0" smtClean="0"/>
              <a:t>Technology</a:t>
            </a:r>
            <a:r>
              <a:rPr lang="en-US" sz="4000" dirty="0" smtClean="0"/>
              <a:t> and </a:t>
            </a:r>
            <a:r>
              <a:rPr lang="en-US" sz="4000" i="1" dirty="0" smtClean="0"/>
              <a:t>Regulation</a:t>
            </a:r>
            <a:endParaRPr lang="en-US" sz="4000" i="1" dirty="0"/>
          </a:p>
        </p:txBody>
      </p:sp>
      <p:sp>
        <p:nvSpPr>
          <p:cNvPr id="3" name="Text Placeholder 2"/>
          <p:cNvSpPr>
            <a:spLocks noGrp="1"/>
          </p:cNvSpPr>
          <p:nvPr>
            <p:ph type="body" sz="quarter" idx="10"/>
          </p:nvPr>
        </p:nvSpPr>
        <p:spPr>
          <a:xfrm>
            <a:off x="381000" y="914400"/>
            <a:ext cx="8610600" cy="6315575"/>
          </a:xfrm>
        </p:spPr>
        <p:txBody>
          <a:bodyPr/>
          <a:lstStyle/>
          <a:p>
            <a:r>
              <a:rPr lang="en-US" dirty="0" smtClean="0"/>
              <a:t>1) Examine longer term and post-crisis trends</a:t>
            </a:r>
          </a:p>
          <a:p>
            <a:pPr lvl="1"/>
            <a:r>
              <a:rPr lang="en-US" dirty="0" smtClean="0"/>
              <a:t>Entry, Competition with Shadow Banks, Economies of Scale and Scope</a:t>
            </a:r>
          </a:p>
          <a:p>
            <a:r>
              <a:rPr lang="en-US" dirty="0" smtClean="0"/>
              <a:t>2) Impact of banking and finance on growth</a:t>
            </a:r>
          </a:p>
          <a:p>
            <a:pPr lvl="1"/>
            <a:r>
              <a:rPr lang="en-US" dirty="0"/>
              <a:t>F</a:t>
            </a:r>
            <a:r>
              <a:rPr lang="en-US" dirty="0" smtClean="0"/>
              <a:t>ramework needed for trade-offs in policy making</a:t>
            </a:r>
          </a:p>
          <a:p>
            <a:r>
              <a:rPr lang="en-US" dirty="0" smtClean="0"/>
              <a:t>3) Are banks still “special”? Roles of Tech and </a:t>
            </a:r>
            <a:r>
              <a:rPr lang="en-US" dirty="0" err="1" smtClean="0"/>
              <a:t>Reg</a:t>
            </a:r>
            <a:endParaRPr lang="en-US" dirty="0" smtClean="0"/>
          </a:p>
          <a:p>
            <a:pPr lvl="1"/>
            <a:r>
              <a:rPr lang="en-US" dirty="0" smtClean="0"/>
              <a:t>Banks as liquidity providers and transformers</a:t>
            </a:r>
          </a:p>
          <a:p>
            <a:pPr lvl="1"/>
            <a:r>
              <a:rPr lang="en-US" dirty="0" smtClean="0"/>
              <a:t>Banks as info processors, monitors – “soft” info</a:t>
            </a:r>
          </a:p>
          <a:p>
            <a:pPr lvl="1"/>
            <a:r>
              <a:rPr lang="en-US" dirty="0" smtClean="0"/>
              <a:t>Role of innovations in payments/digital currencies</a:t>
            </a:r>
          </a:p>
          <a:p>
            <a:pPr lvl="2"/>
            <a:r>
              <a:rPr lang="en-US" dirty="0" smtClean="0">
                <a:sym typeface="Wingdings" panose="05000000000000000000" pitchFamily="2" charset="2"/>
              </a:rPr>
              <a:t> Impact on “banking channel” of monetary policy</a:t>
            </a:r>
            <a:endParaRPr lang="en-US" dirty="0" smtClean="0"/>
          </a:p>
          <a:p>
            <a:r>
              <a:rPr lang="en-US" dirty="0" smtClean="0"/>
              <a:t>4) Focus on some specific business lines</a:t>
            </a:r>
          </a:p>
          <a:p>
            <a:r>
              <a:rPr lang="en-US" dirty="0" smtClean="0"/>
              <a:t>5) Conclude:  Banking as tech/data analytics</a:t>
            </a:r>
          </a:p>
          <a:p>
            <a:endParaRPr lang="en-US" dirty="0"/>
          </a:p>
        </p:txBody>
      </p:sp>
    </p:spTree>
    <p:extLst>
      <p:ext uri="{BB962C8B-B14F-4D97-AF65-F5344CB8AC3E}">
        <p14:creationId xmlns:p14="http://schemas.microsoft.com/office/powerpoint/2010/main" val="219741683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382000" cy="1329595"/>
          </a:xfrm>
        </p:spPr>
        <p:txBody>
          <a:bodyPr/>
          <a:lstStyle/>
          <a:p>
            <a:r>
              <a:rPr lang="en-US" dirty="0"/>
              <a:t>N</a:t>
            </a:r>
            <a:r>
              <a:rPr lang="en-US" dirty="0" smtClean="0"/>
              <a:t>ew bank entry following the crisis is nearly non-existent</a:t>
            </a:r>
            <a:endParaRPr lang="en-US" dirty="0"/>
          </a:p>
        </p:txBody>
      </p:sp>
      <p:sp>
        <p:nvSpPr>
          <p:cNvPr id="3" name="Content Placeholder 2"/>
          <p:cNvSpPr>
            <a:spLocks noGrp="1"/>
          </p:cNvSpPr>
          <p:nvPr>
            <p:ph idx="1"/>
          </p:nvPr>
        </p:nvSpPr>
        <p:spPr>
          <a:xfrm>
            <a:off x="381000" y="1412875"/>
            <a:ext cx="8382000" cy="1165447"/>
          </a:xfrm>
        </p:spPr>
        <p:txBody>
          <a:bodyPr/>
          <a:lstStyle/>
          <a:p>
            <a:pPr marL="0" indent="0">
              <a:buNone/>
            </a:pPr>
            <a:endParaRPr lang="en-US" dirty="0"/>
          </a:p>
          <a:p>
            <a:pPr marL="0" indent="0">
              <a:buNone/>
            </a:pPr>
            <a:r>
              <a:rPr lang="en-US" baseline="30000" dirty="0"/>
              <a:t> </a:t>
            </a:r>
          </a:p>
          <a:p>
            <a:pPr marL="0" indent="0">
              <a:buNone/>
            </a:pPr>
            <a:endParaRPr lang="en-US" baseline="30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433234"/>
            <a:ext cx="6334616" cy="5424766"/>
          </a:xfrm>
          <a:prstGeom prst="rect">
            <a:avLst/>
          </a:prstGeom>
        </p:spPr>
      </p:pic>
    </p:spTree>
    <p:extLst>
      <p:ext uri="{BB962C8B-B14F-4D97-AF65-F5344CB8AC3E}">
        <p14:creationId xmlns:p14="http://schemas.microsoft.com/office/powerpoint/2010/main" val="230801732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51194"/>
          </a:xfrm>
        </p:spPr>
        <p:txBody>
          <a:bodyPr/>
          <a:lstStyle/>
          <a:p>
            <a:r>
              <a:rPr lang="en-US" sz="2800" dirty="0" smtClean="0"/>
              <a:t>Impact of Regulation and Technology?  Bank </a:t>
            </a:r>
            <a:r>
              <a:rPr lang="en-US" sz="2800" dirty="0"/>
              <a:t>of </a:t>
            </a:r>
            <a:r>
              <a:rPr lang="en-US" sz="2800" dirty="0" smtClean="0"/>
              <a:t>Bird-in-Hand, the </a:t>
            </a:r>
            <a:r>
              <a:rPr lang="en-US" sz="2800" dirty="0"/>
              <a:t>only new bank to open in the U.S. since 2010, when </a:t>
            </a:r>
            <a:r>
              <a:rPr lang="en-US" sz="2800" dirty="0" smtClean="0"/>
              <a:t>Dodd-Frank was passed, </a:t>
            </a:r>
            <a:r>
              <a:rPr lang="en-US" sz="2800" dirty="0"/>
              <a:t>doesn’t offer online banking, but its sole branch does have a drive-through window that can accommodate a horse and </a:t>
            </a:r>
            <a:r>
              <a:rPr lang="en-US" sz="2800" dirty="0" smtClean="0"/>
              <a:t>buggy (WSJ).</a:t>
            </a:r>
            <a:endParaRPr lang="en-US" sz="2800" dirty="0"/>
          </a:p>
        </p:txBody>
      </p:sp>
      <p:sp>
        <p:nvSpPr>
          <p:cNvPr id="3" name="Content Placeholder 2"/>
          <p:cNvSpPr>
            <a:spLocks noGrp="1"/>
          </p:cNvSpPr>
          <p:nvPr>
            <p:ph idx="1"/>
          </p:nvPr>
        </p:nvSpPr>
        <p:spPr/>
        <p:txBody>
          <a:bodyPr/>
          <a:lstStyle/>
          <a:p>
            <a:endParaRPr lang="en-US" dirty="0"/>
          </a:p>
        </p:txBody>
      </p:sp>
      <p:pic>
        <p:nvPicPr>
          <p:cNvPr id="1026" name="Picture 2" descr="C:\Users\frkroszn\Documents\WORK2015\BN-HQ381_birdin_M_201503291657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4875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83858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30188"/>
            <a:ext cx="8839200" cy="664797"/>
          </a:xfrm>
        </p:spPr>
        <p:txBody>
          <a:bodyPr/>
          <a:lstStyle/>
          <a:p>
            <a:r>
              <a:rPr lang="en-US" dirty="0" smtClean="0"/>
              <a:t>Total Deposits/GDP Rising in the US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5024"/>
            <a:ext cx="9144000" cy="5331976"/>
          </a:xfrm>
          <a:prstGeom prst="rect">
            <a:avLst/>
          </a:prstGeom>
        </p:spPr>
      </p:pic>
    </p:spTree>
    <p:extLst>
      <p:ext uri="{BB962C8B-B14F-4D97-AF65-F5344CB8AC3E}">
        <p14:creationId xmlns:p14="http://schemas.microsoft.com/office/powerpoint/2010/main" val="364479604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8"/>
            <a:ext cx="9144000" cy="553998"/>
          </a:xfrm>
        </p:spPr>
        <p:txBody>
          <a:bodyPr/>
          <a:lstStyle/>
          <a:p>
            <a:r>
              <a:rPr lang="en-US" sz="4000" dirty="0" smtClean="0"/>
              <a:t>Bank Loans are </a:t>
            </a:r>
            <a:r>
              <a:rPr lang="en-US" sz="4000" dirty="0"/>
              <a:t>r</a:t>
            </a:r>
            <a:r>
              <a:rPr lang="en-US" sz="4000" dirty="0" smtClean="0"/>
              <a:t>ising </a:t>
            </a:r>
            <a:r>
              <a:rPr lang="en-US" sz="4000" dirty="0"/>
              <a:t>r</a:t>
            </a:r>
            <a:r>
              <a:rPr lang="en-US" sz="4000" dirty="0" smtClean="0"/>
              <a:t>elative to GDP globally</a:t>
            </a:r>
            <a:endParaRPr lang="en-US" sz="40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9359" y="1600200"/>
            <a:ext cx="8525282" cy="4156674"/>
          </a:xfr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Light Grey Segoe 4X3_TP10286754">
  <a:themeElements>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050595"/>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White with Courier font for code slides">
  <a:themeElements>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CA227CC-187E-49A8-8CC3-1CC75B0269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(Lt. gray design)</Template>
  <TotalTime>904</TotalTime>
  <Words>959</Words>
  <Application>Microsoft Office PowerPoint</Application>
  <PresentationFormat>On-screen Show (4:3)</PresentationFormat>
  <Paragraphs>143</Paragraphs>
  <Slides>25</Slides>
  <Notes>2</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1_Light Grey Segoe 4X3_TP10286754</vt:lpstr>
      <vt:lpstr>White with Courier font for code slides</vt:lpstr>
      <vt:lpstr>The Future of Banks: Market, Regulatory, and Technological Challenges</vt:lpstr>
      <vt:lpstr>Commercial Banking:  R.I.P. ?</vt:lpstr>
      <vt:lpstr>Banking is Dead, Long Live Banking?</vt:lpstr>
      <vt:lpstr>PowerPoint Presentation</vt:lpstr>
      <vt:lpstr>Focus on Impact of Technology and Regulation</vt:lpstr>
      <vt:lpstr>New bank entry following the crisis is nearly non-existent</vt:lpstr>
      <vt:lpstr>Impact of Regulation and Technology?  Bank of Bird-in-Hand, the only new bank to open in the U.S. since 2010, when Dodd-Frank was passed, doesn’t offer online banking, but its sole branch does have a drive-through window that can accommodate a horse and buggy (WSJ).</vt:lpstr>
      <vt:lpstr>Total Deposits/GDP Rising in the US</vt:lpstr>
      <vt:lpstr>Bank Loans are rising relative to GDP globally</vt:lpstr>
      <vt:lpstr>Since 1990, Bank Assets/GDP have been flat in US and Japan but have risen in Europe</vt:lpstr>
      <vt:lpstr>Relative to Household Wealth, Bank Assets have declined in the US but have mostly risen elsewhere</vt:lpstr>
      <vt:lpstr>Bank Concentration is similar in the US and EU for the top 5 banks but not for top 20 </vt:lpstr>
      <vt:lpstr>Since the crisis, Shadow Banking Liabilities down and Traditional Bank Liabilities up</vt:lpstr>
      <vt:lpstr>Using a somewhat different definition, market analysts report similar results</vt:lpstr>
      <vt:lpstr>Can there be “too much” finance? Estimates of growth impacts of different levels of financial depth</vt:lpstr>
      <vt:lpstr>Are banks still “special”?  Reg and Tech </vt:lpstr>
      <vt:lpstr>While the number of banks has plunged, bank offices have grown: Continuing importance of liquidity transformation and value of “soft” local information?</vt:lpstr>
      <vt:lpstr>Impact of Market Events and Regulation on the Value of Bitcoin </vt:lpstr>
      <vt:lpstr>PowerPoint Presentation</vt:lpstr>
      <vt:lpstr>PowerPoint Presentation</vt:lpstr>
      <vt:lpstr>PowerPoint Presentation</vt:lpstr>
      <vt:lpstr>Regulatory changes are increasing the opportunities for non-bank competitors in a number of markets </vt:lpstr>
      <vt:lpstr>Conclusions and Speculations</vt:lpstr>
      <vt:lpstr>Gross, Net Shadow Banking, 2008-2014</vt:lpstr>
      <vt:lpstr>Traditional Banking, 2008-2014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Banking</dc:title>
  <dc:creator>daniele caratelli</dc:creator>
  <cp:lastModifiedBy>Eulalia Roel</cp:lastModifiedBy>
  <cp:revision>83</cp:revision>
  <dcterms:created xsi:type="dcterms:W3CDTF">2015-03-12T16:07:04Z</dcterms:created>
  <dcterms:modified xsi:type="dcterms:W3CDTF">2015-03-31T13:12:04Z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TC102867549990</vt:lpwstr>
  </property>
</Properties>
</file>