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handoutMasterIdLst>
    <p:handoutMasterId r:id="rId25"/>
  </p:handoutMasterIdLst>
  <p:sldIdLst>
    <p:sldId id="284" r:id="rId2"/>
    <p:sldId id="287" r:id="rId3"/>
    <p:sldId id="288" r:id="rId4"/>
    <p:sldId id="289" r:id="rId5"/>
    <p:sldId id="290" r:id="rId6"/>
    <p:sldId id="291" r:id="rId7"/>
    <p:sldId id="292" r:id="rId8"/>
    <p:sldId id="293" r:id="rId9"/>
    <p:sldId id="296" r:id="rId10"/>
    <p:sldId id="297" r:id="rId11"/>
    <p:sldId id="298" r:id="rId12"/>
    <p:sldId id="303" r:id="rId13"/>
    <p:sldId id="314" r:id="rId14"/>
    <p:sldId id="304" r:id="rId15"/>
    <p:sldId id="306" r:id="rId16"/>
    <p:sldId id="307" r:id="rId17"/>
    <p:sldId id="305" r:id="rId18"/>
    <p:sldId id="294" r:id="rId19"/>
    <p:sldId id="309" r:id="rId20"/>
    <p:sldId id="311" r:id="rId21"/>
    <p:sldId id="312" r:id="rId22"/>
    <p:sldId id="313"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Eichner" initials="ME" lastIdx="7" clrIdx="0">
    <p:extLst>
      <p:ext uri="{19B8F6BF-5375-455C-9EA6-DF929625EA0E}">
        <p15:presenceInfo xmlns:p15="http://schemas.microsoft.com/office/powerpoint/2012/main" userId="S-1-5-21-1636582319-1257376048-3974947499-514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6" autoAdjust="0"/>
    <p:restoredTop sz="86385" autoAdjust="0"/>
  </p:normalViewPr>
  <p:slideViewPr>
    <p:cSldViewPr>
      <p:cViewPr varScale="1">
        <p:scale>
          <a:sx n="77" d="100"/>
          <a:sy n="77" d="100"/>
        </p:scale>
        <p:origin x="24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022" y="-1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3037628"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2334">
              <a:defRPr sz="1200"/>
            </a:lvl1pPr>
          </a:lstStyle>
          <a:p>
            <a:pPr>
              <a:defRPr/>
            </a:pPr>
            <a:endParaRPr lang="en-US"/>
          </a:p>
        </p:txBody>
      </p:sp>
      <p:sp>
        <p:nvSpPr>
          <p:cNvPr id="59395" name="Rectangle 3"/>
          <p:cNvSpPr>
            <a:spLocks noGrp="1" noChangeArrowheads="1"/>
          </p:cNvSpPr>
          <p:nvPr>
            <p:ph type="dt" sz="quarter" idx="1"/>
          </p:nvPr>
        </p:nvSpPr>
        <p:spPr bwMode="auto">
          <a:xfrm>
            <a:off x="3971183" y="0"/>
            <a:ext cx="3037628"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2334">
              <a:defRPr sz="1200"/>
            </a:lvl1pPr>
          </a:lstStyle>
          <a:p>
            <a:pPr>
              <a:defRPr/>
            </a:pPr>
            <a:endParaRPr lang="en-US"/>
          </a:p>
        </p:txBody>
      </p:sp>
      <p:sp>
        <p:nvSpPr>
          <p:cNvPr id="59396" name="Rectangle 4"/>
          <p:cNvSpPr>
            <a:spLocks noGrp="1" noChangeArrowheads="1"/>
          </p:cNvSpPr>
          <p:nvPr>
            <p:ph type="ftr" sz="quarter" idx="2"/>
          </p:nvPr>
        </p:nvSpPr>
        <p:spPr bwMode="auto">
          <a:xfrm>
            <a:off x="1" y="8829989"/>
            <a:ext cx="3037628"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2334">
              <a:defRPr sz="1200"/>
            </a:lvl1pPr>
          </a:lstStyle>
          <a:p>
            <a:pPr>
              <a:defRPr/>
            </a:pPr>
            <a:endParaRPr lang="en-US"/>
          </a:p>
        </p:txBody>
      </p:sp>
      <p:sp>
        <p:nvSpPr>
          <p:cNvPr id="59397" name="Rectangle 5"/>
          <p:cNvSpPr>
            <a:spLocks noGrp="1" noChangeArrowheads="1"/>
          </p:cNvSpPr>
          <p:nvPr>
            <p:ph type="sldNum" sz="quarter" idx="3"/>
          </p:nvPr>
        </p:nvSpPr>
        <p:spPr bwMode="auto">
          <a:xfrm>
            <a:off x="3971183" y="8829989"/>
            <a:ext cx="3037628"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2334">
              <a:defRPr sz="1200"/>
            </a:lvl1pPr>
          </a:lstStyle>
          <a:p>
            <a:pPr>
              <a:defRPr/>
            </a:pPr>
            <a:fld id="{3B804501-E1C8-47A9-8B12-6E7A56CB4370}" type="slidenum">
              <a:rPr lang="en-US"/>
              <a:pPr>
                <a:defRPr/>
              </a:pPr>
              <a:t>‹#›</a:t>
            </a:fld>
            <a:endParaRPr lang="en-US"/>
          </a:p>
        </p:txBody>
      </p:sp>
    </p:spTree>
    <p:extLst>
      <p:ext uri="{BB962C8B-B14F-4D97-AF65-F5344CB8AC3E}">
        <p14:creationId xmlns:p14="http://schemas.microsoft.com/office/powerpoint/2010/main" val="222570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1" y="0"/>
            <a:ext cx="3037628"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2334">
              <a:defRPr sz="1200"/>
            </a:lvl1pPr>
          </a:lstStyle>
          <a:p>
            <a:pPr>
              <a:defRPr/>
            </a:pPr>
            <a:endParaRPr lang="en-US"/>
          </a:p>
        </p:txBody>
      </p:sp>
      <p:sp>
        <p:nvSpPr>
          <p:cNvPr id="46083"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2334">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701359" y="4415790"/>
            <a:ext cx="5607684" cy="418338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6086" name="Rectangle 6"/>
          <p:cNvSpPr>
            <a:spLocks noGrp="1" noChangeArrowheads="1"/>
          </p:cNvSpPr>
          <p:nvPr>
            <p:ph type="ftr" sz="quarter" idx="4"/>
          </p:nvPr>
        </p:nvSpPr>
        <p:spPr bwMode="auto">
          <a:xfrm>
            <a:off x="1" y="8829989"/>
            <a:ext cx="3037628"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2334">
              <a:defRPr sz="1200"/>
            </a:lvl1pPr>
          </a:lstStyle>
          <a:p>
            <a:pPr>
              <a:defRPr/>
            </a:pPr>
            <a:endParaRPr lang="en-US"/>
          </a:p>
        </p:txBody>
      </p:sp>
      <p:sp>
        <p:nvSpPr>
          <p:cNvPr id="46087" name="Rectangle 7"/>
          <p:cNvSpPr>
            <a:spLocks noGrp="1" noChangeArrowheads="1"/>
          </p:cNvSpPr>
          <p:nvPr>
            <p:ph type="sldNum" sz="quarter" idx="5"/>
          </p:nvPr>
        </p:nvSpPr>
        <p:spPr bwMode="auto">
          <a:xfrm>
            <a:off x="3971183" y="8829989"/>
            <a:ext cx="3037628"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2334">
              <a:defRPr sz="1200"/>
            </a:lvl1pPr>
          </a:lstStyle>
          <a:p>
            <a:pPr>
              <a:defRPr/>
            </a:pPr>
            <a:fld id="{2BF95D1E-D7C8-43D0-A8D7-F6050919DBEE}" type="slidenum">
              <a:rPr lang="en-US"/>
              <a:pPr>
                <a:defRPr/>
              </a:pPr>
              <a:t>‹#›</a:t>
            </a:fld>
            <a:endParaRPr lang="en-US"/>
          </a:p>
        </p:txBody>
      </p:sp>
    </p:spTree>
    <p:extLst>
      <p:ext uri="{BB962C8B-B14F-4D97-AF65-F5344CB8AC3E}">
        <p14:creationId xmlns:p14="http://schemas.microsoft.com/office/powerpoint/2010/main" val="12585436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457200" algn="l" rtl="0" eaLnBrk="0" fontAlgn="base" hangingPunct="0">
      <a:spcBef>
        <a:spcPct val="30000"/>
      </a:spcBef>
      <a:spcAft>
        <a:spcPct val="0"/>
      </a:spcAft>
      <a:defRPr sz="1400" kern="1200">
        <a:solidFill>
          <a:schemeClr val="tx1"/>
        </a:solidFill>
        <a:latin typeface="+mn-lt"/>
        <a:ea typeface="+mn-ea"/>
        <a:cs typeface="+mn-cs"/>
      </a:defRPr>
    </a:lvl2pPr>
    <a:lvl3pPr marL="914400" algn="l" rtl="0" eaLnBrk="0" fontAlgn="base" hangingPunct="0">
      <a:spcBef>
        <a:spcPct val="30000"/>
      </a:spcBef>
      <a:spcAft>
        <a:spcPct val="0"/>
      </a:spcAft>
      <a:defRPr sz="1400" kern="1200">
        <a:solidFill>
          <a:schemeClr val="tx1"/>
        </a:solidFill>
        <a:latin typeface="+mn-lt"/>
        <a:ea typeface="+mn-ea"/>
        <a:cs typeface="+mn-cs"/>
      </a:defRPr>
    </a:lvl3pPr>
    <a:lvl4pPr marL="1371600" algn="l" rtl="0" eaLnBrk="0" fontAlgn="base" hangingPunct="0">
      <a:spcBef>
        <a:spcPct val="30000"/>
      </a:spcBef>
      <a:spcAft>
        <a:spcPct val="0"/>
      </a:spcAft>
      <a:defRPr sz="1400" kern="1200">
        <a:solidFill>
          <a:schemeClr val="tx1"/>
        </a:solidFill>
        <a:latin typeface="+mn-lt"/>
        <a:ea typeface="+mn-ea"/>
        <a:cs typeface="+mn-cs"/>
      </a:defRPr>
    </a:lvl4pPr>
    <a:lvl5pPr marL="1828800" algn="l" rtl="0" eaLnBrk="0" fontAlgn="base" hangingPunct="0">
      <a:spcBef>
        <a:spcPct val="30000"/>
      </a:spcBef>
      <a:spcAft>
        <a:spcPct val="0"/>
      </a:spcAft>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2</a:t>
            </a:fld>
            <a:endParaRPr lang="en-US"/>
          </a:p>
        </p:txBody>
      </p:sp>
    </p:spTree>
    <p:extLst>
      <p:ext uri="{BB962C8B-B14F-4D97-AF65-F5344CB8AC3E}">
        <p14:creationId xmlns:p14="http://schemas.microsoft.com/office/powerpoint/2010/main" val="390656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11</a:t>
            </a:fld>
            <a:endParaRPr lang="en-US"/>
          </a:p>
        </p:txBody>
      </p:sp>
    </p:spTree>
    <p:extLst>
      <p:ext uri="{BB962C8B-B14F-4D97-AF65-F5344CB8AC3E}">
        <p14:creationId xmlns:p14="http://schemas.microsoft.com/office/powerpoint/2010/main" val="2889694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12</a:t>
            </a:fld>
            <a:endParaRPr lang="en-US"/>
          </a:p>
        </p:txBody>
      </p:sp>
    </p:spTree>
    <p:extLst>
      <p:ext uri="{BB962C8B-B14F-4D97-AF65-F5344CB8AC3E}">
        <p14:creationId xmlns:p14="http://schemas.microsoft.com/office/powerpoint/2010/main" val="4004108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13</a:t>
            </a:fld>
            <a:endParaRPr lang="en-US"/>
          </a:p>
        </p:txBody>
      </p:sp>
    </p:spTree>
    <p:extLst>
      <p:ext uri="{BB962C8B-B14F-4D97-AF65-F5344CB8AC3E}">
        <p14:creationId xmlns:p14="http://schemas.microsoft.com/office/powerpoint/2010/main" val="771238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14</a:t>
            </a:fld>
            <a:endParaRPr lang="en-US"/>
          </a:p>
        </p:txBody>
      </p:sp>
    </p:spTree>
    <p:extLst>
      <p:ext uri="{BB962C8B-B14F-4D97-AF65-F5344CB8AC3E}">
        <p14:creationId xmlns:p14="http://schemas.microsoft.com/office/powerpoint/2010/main" val="2315911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15</a:t>
            </a:fld>
            <a:endParaRPr lang="en-US"/>
          </a:p>
        </p:txBody>
      </p:sp>
    </p:spTree>
    <p:extLst>
      <p:ext uri="{BB962C8B-B14F-4D97-AF65-F5344CB8AC3E}">
        <p14:creationId xmlns:p14="http://schemas.microsoft.com/office/powerpoint/2010/main" val="4232053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16</a:t>
            </a:fld>
            <a:endParaRPr lang="en-US"/>
          </a:p>
        </p:txBody>
      </p:sp>
    </p:spTree>
    <p:extLst>
      <p:ext uri="{BB962C8B-B14F-4D97-AF65-F5344CB8AC3E}">
        <p14:creationId xmlns:p14="http://schemas.microsoft.com/office/powerpoint/2010/main" val="3084506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17</a:t>
            </a:fld>
            <a:endParaRPr lang="en-US"/>
          </a:p>
        </p:txBody>
      </p:sp>
    </p:spTree>
    <p:extLst>
      <p:ext uri="{BB962C8B-B14F-4D97-AF65-F5344CB8AC3E}">
        <p14:creationId xmlns:p14="http://schemas.microsoft.com/office/powerpoint/2010/main" val="2987237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3</a:t>
            </a:fld>
            <a:endParaRPr lang="en-US"/>
          </a:p>
        </p:txBody>
      </p:sp>
    </p:spTree>
    <p:extLst>
      <p:ext uri="{BB962C8B-B14F-4D97-AF65-F5344CB8AC3E}">
        <p14:creationId xmlns:p14="http://schemas.microsoft.com/office/powerpoint/2010/main" val="2748095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4</a:t>
            </a:fld>
            <a:endParaRPr lang="en-US"/>
          </a:p>
        </p:txBody>
      </p:sp>
    </p:spTree>
    <p:extLst>
      <p:ext uri="{BB962C8B-B14F-4D97-AF65-F5344CB8AC3E}">
        <p14:creationId xmlns:p14="http://schemas.microsoft.com/office/powerpoint/2010/main" val="3916935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5</a:t>
            </a:fld>
            <a:endParaRPr lang="en-US"/>
          </a:p>
        </p:txBody>
      </p:sp>
    </p:spTree>
    <p:extLst>
      <p:ext uri="{BB962C8B-B14F-4D97-AF65-F5344CB8AC3E}">
        <p14:creationId xmlns:p14="http://schemas.microsoft.com/office/powerpoint/2010/main" val="3832308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6</a:t>
            </a:fld>
            <a:endParaRPr lang="en-US"/>
          </a:p>
        </p:txBody>
      </p:sp>
    </p:spTree>
    <p:extLst>
      <p:ext uri="{BB962C8B-B14F-4D97-AF65-F5344CB8AC3E}">
        <p14:creationId xmlns:p14="http://schemas.microsoft.com/office/powerpoint/2010/main" val="384197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7</a:t>
            </a:fld>
            <a:endParaRPr lang="en-US"/>
          </a:p>
        </p:txBody>
      </p:sp>
    </p:spTree>
    <p:extLst>
      <p:ext uri="{BB962C8B-B14F-4D97-AF65-F5344CB8AC3E}">
        <p14:creationId xmlns:p14="http://schemas.microsoft.com/office/powerpoint/2010/main" val="2341228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8</a:t>
            </a:fld>
            <a:endParaRPr lang="en-US"/>
          </a:p>
        </p:txBody>
      </p:sp>
    </p:spTree>
    <p:extLst>
      <p:ext uri="{BB962C8B-B14F-4D97-AF65-F5344CB8AC3E}">
        <p14:creationId xmlns:p14="http://schemas.microsoft.com/office/powerpoint/2010/main" val="907527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9</a:t>
            </a:fld>
            <a:endParaRPr lang="en-US"/>
          </a:p>
        </p:txBody>
      </p:sp>
    </p:spTree>
    <p:extLst>
      <p:ext uri="{BB962C8B-B14F-4D97-AF65-F5344CB8AC3E}">
        <p14:creationId xmlns:p14="http://schemas.microsoft.com/office/powerpoint/2010/main" val="1580677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F95D1E-D7C8-43D0-A8D7-F6050919DBEE}" type="slidenum">
              <a:rPr lang="en-US" smtClean="0"/>
              <a:pPr>
                <a:defRPr/>
              </a:pPr>
              <a:t>10</a:t>
            </a:fld>
            <a:endParaRPr lang="en-US"/>
          </a:p>
        </p:txBody>
      </p:sp>
    </p:spTree>
    <p:extLst>
      <p:ext uri="{BB962C8B-B14F-4D97-AF65-F5344CB8AC3E}">
        <p14:creationId xmlns:p14="http://schemas.microsoft.com/office/powerpoint/2010/main" val="231821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6"/>
          <p:cNvGraphicFramePr>
            <a:graphicFrameLocks noChangeAspect="1"/>
          </p:cNvGraphicFramePr>
          <p:nvPr/>
        </p:nvGraphicFramePr>
        <p:xfrm>
          <a:off x="0" y="0"/>
          <a:ext cx="9144000" cy="685800"/>
        </p:xfrm>
        <a:graphic>
          <a:graphicData uri="http://schemas.openxmlformats.org/presentationml/2006/ole">
            <mc:AlternateContent xmlns:mc="http://schemas.openxmlformats.org/markup-compatibility/2006">
              <mc:Choice xmlns:v="urn:schemas-microsoft-com:vml" Requires="v">
                <p:oleObj spid="_x0000_s18534" name="Photo Editor Photo" r:id="rId3" imgW="7727350" imgH="685859" progId="">
                  <p:embed/>
                </p:oleObj>
              </mc:Choice>
              <mc:Fallback>
                <p:oleObj name="Photo Editor Photo" r:id="rId3" imgW="7727350" imgH="685859"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
                      </a:xfrm>
                      <a:prstGeom prst="rect">
                        <a:avLst/>
                      </a:prstGeom>
                      <a:noFill/>
                      <a:ln>
                        <a:noFill/>
                      </a:ln>
                      <a:effectLst/>
                      <a:extLst>
                        <a:ext uri="{909E8E84-426E-40DD-AFC4-6F175D3DCCD1}">
                          <a14:hiddenFill xmlns:a14="http://schemas.microsoft.com/office/drawing/2010/main">
                            <a:solidFill>
                              <a:srgbClr val="5D631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EDF0C9"/>
                              </a:outerShdw>
                            </a:effectLst>
                          </a14:hiddenEffects>
                        </a:ext>
                      </a:extLst>
                    </p:spPr>
                  </p:pic>
                </p:oleObj>
              </mc:Fallback>
            </mc:AlternateContent>
          </a:graphicData>
        </a:graphic>
      </p:graphicFrame>
      <p:cxnSp>
        <p:nvCxnSpPr>
          <p:cNvPr id="5" name="Straight Connector 4"/>
          <p:cNvCxnSpPr/>
          <p:nvPr userDrawn="1"/>
        </p:nvCxnSpPr>
        <p:spPr>
          <a:xfrm>
            <a:off x="152400" y="6248400"/>
            <a:ext cx="8686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52400" y="6248400"/>
            <a:ext cx="8686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userDrawn="1">
            <p:ph type="ftr" sz="quarter" idx="10"/>
          </p:nvPr>
        </p:nvSpPr>
        <p:spPr/>
        <p:txBody>
          <a:bodyPr/>
          <a:lstStyle>
            <a:lvl1pPr>
              <a:defRPr dirty="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46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46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userDrawn="1">
            <p:ph type="ftr" sz="quarter" idx="10"/>
          </p:nvPr>
        </p:nvSpPr>
        <p:spPr/>
        <p:txBody>
          <a:bodyPr/>
          <a:lstStyle>
            <a:lvl1pPr>
              <a:defRPr/>
            </a:lvl1pPr>
          </a:lstStyle>
          <a:p>
            <a:pPr>
              <a:defRPr/>
            </a:pPr>
            <a:r>
              <a:rPr lang="en-US"/>
              <a:t>Data Management Workshop					November 18-19, 2008</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userDrawn="1">
            <p:ph type="ftr" sz="quarter" idx="10"/>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EAD0"/>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273050" y="685800"/>
            <a:ext cx="82296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64465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aphicFrame>
        <p:nvGraphicFramePr>
          <p:cNvPr id="1026" name="Object 6"/>
          <p:cNvGraphicFramePr>
            <a:graphicFrameLocks noChangeAspect="1"/>
          </p:cNvGraphicFramePr>
          <p:nvPr/>
        </p:nvGraphicFramePr>
        <p:xfrm>
          <a:off x="0" y="0"/>
          <a:ext cx="9144000" cy="685800"/>
        </p:xfrm>
        <a:graphic>
          <a:graphicData uri="http://schemas.openxmlformats.org/presentationml/2006/ole">
            <mc:AlternateContent xmlns:mc="http://schemas.openxmlformats.org/markup-compatibility/2006">
              <mc:Choice xmlns:v="urn:schemas-microsoft-com:vml" Requires="v">
                <p:oleObj spid="_x0000_s1126" name="Photo Editor Photo" r:id="rId12" imgW="7727350" imgH="685859" progId="">
                  <p:embed/>
                </p:oleObj>
              </mc:Choice>
              <mc:Fallback>
                <p:oleObj name="Photo Editor Photo" r:id="rId12" imgW="7727350" imgH="685859" progId="">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
                      </a:xfrm>
                      <a:prstGeom prst="rect">
                        <a:avLst/>
                      </a:prstGeom>
                      <a:noFill/>
                      <a:ln>
                        <a:noFill/>
                      </a:ln>
                      <a:effectLst/>
                      <a:extLst>
                        <a:ext uri="{909E8E84-426E-40DD-AFC4-6F175D3DCCD1}">
                          <a14:hiddenFill xmlns:a14="http://schemas.microsoft.com/office/drawing/2010/main">
                            <a:solidFill>
                              <a:srgbClr val="5D631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EDF0C9"/>
                              </a:outerShdw>
                            </a:effectLst>
                          </a14:hiddenEffects>
                        </a:ext>
                      </a:extLst>
                    </p:spPr>
                  </p:pic>
                </p:oleObj>
              </mc:Fallback>
            </mc:AlternateContent>
          </a:graphicData>
        </a:graphic>
      </p:graphicFrame>
      <p:sp>
        <p:nvSpPr>
          <p:cNvPr id="7" name="Footer Placeholder 3"/>
          <p:cNvSpPr>
            <a:spLocks noGrp="1"/>
          </p:cNvSpPr>
          <p:nvPr userDrawn="1">
            <p:ph type="ftr" sz="quarter" idx="3"/>
          </p:nvPr>
        </p:nvSpPr>
        <p:spPr>
          <a:xfrm>
            <a:off x="152400" y="6248400"/>
            <a:ext cx="8686800" cy="609600"/>
          </a:xfrm>
          <a:prstGeom prst="rect">
            <a:avLst/>
          </a:prstGeom>
        </p:spPr>
        <p:txBody>
          <a:bodyPr/>
          <a:lstStyle>
            <a:lvl1pPr>
              <a:defRPr sz="1600" dirty="0">
                <a:latin typeface="+mn-lt"/>
              </a:defRPr>
            </a:lvl1pPr>
          </a:lstStyle>
          <a:p>
            <a:pPr>
              <a:defRPr/>
            </a:pPr>
            <a:endParaRPr lang="en-US"/>
          </a:p>
        </p:txBody>
      </p:sp>
      <p:cxnSp>
        <p:nvCxnSpPr>
          <p:cNvPr id="6" name="Straight Connector 5"/>
          <p:cNvCxnSpPr/>
          <p:nvPr userDrawn="1"/>
        </p:nvCxnSpPr>
        <p:spPr>
          <a:xfrm>
            <a:off x="152400" y="6248400"/>
            <a:ext cx="8686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1" r:id="rId1"/>
    <p:sldLayoutId id="2147483678" r:id="rId2"/>
    <p:sldLayoutId id="2147483672" r:id="rId3"/>
    <p:sldLayoutId id="2147483673" r:id="rId4"/>
    <p:sldLayoutId id="2147483674" r:id="rId5"/>
    <p:sldLayoutId id="2147483675" r:id="rId6"/>
    <p:sldLayoutId id="2147483676" r:id="rId7"/>
    <p:sldLayoutId id="2147483679" r:id="rId8"/>
    <p:sldLayoutId id="2147483677" r:id="rId9"/>
  </p:sldLayoutIdLst>
  <p:timing>
    <p:tnLst>
      <p:par>
        <p:cTn id="1" dur="indefinite" restart="never" nodeType="tmRoot"/>
      </p:par>
    </p:tnLst>
  </p:timing>
  <p:hf sldNum="0" hdr="0" dt="0"/>
  <p:txStyles>
    <p:titleStyle>
      <a:lvl1pPr algn="l" rtl="0" eaLnBrk="0" fontAlgn="base" hangingPunct="0">
        <a:spcBef>
          <a:spcPct val="0"/>
        </a:spcBef>
        <a:spcAft>
          <a:spcPct val="0"/>
        </a:spcAft>
        <a:defRPr sz="4000">
          <a:solidFill>
            <a:srgbClr val="B38807"/>
          </a:solidFill>
          <a:latin typeface="+mj-lt"/>
          <a:ea typeface="+mj-ea"/>
          <a:cs typeface="+mj-cs"/>
        </a:defRPr>
      </a:lvl1pPr>
      <a:lvl2pPr algn="l" rtl="0" eaLnBrk="0" fontAlgn="base" hangingPunct="0">
        <a:spcBef>
          <a:spcPct val="0"/>
        </a:spcBef>
        <a:spcAft>
          <a:spcPct val="0"/>
        </a:spcAft>
        <a:defRPr sz="4000">
          <a:solidFill>
            <a:srgbClr val="B38807"/>
          </a:solidFill>
          <a:latin typeface="Calibri" pitchFamily="34" charset="0"/>
        </a:defRPr>
      </a:lvl2pPr>
      <a:lvl3pPr algn="l" rtl="0" eaLnBrk="0" fontAlgn="base" hangingPunct="0">
        <a:spcBef>
          <a:spcPct val="0"/>
        </a:spcBef>
        <a:spcAft>
          <a:spcPct val="0"/>
        </a:spcAft>
        <a:defRPr sz="4000">
          <a:solidFill>
            <a:srgbClr val="B38807"/>
          </a:solidFill>
          <a:latin typeface="Calibri" pitchFamily="34" charset="0"/>
        </a:defRPr>
      </a:lvl3pPr>
      <a:lvl4pPr algn="l" rtl="0" eaLnBrk="0" fontAlgn="base" hangingPunct="0">
        <a:spcBef>
          <a:spcPct val="0"/>
        </a:spcBef>
        <a:spcAft>
          <a:spcPct val="0"/>
        </a:spcAft>
        <a:defRPr sz="4000">
          <a:solidFill>
            <a:srgbClr val="B38807"/>
          </a:solidFill>
          <a:latin typeface="Calibri" pitchFamily="34" charset="0"/>
        </a:defRPr>
      </a:lvl4pPr>
      <a:lvl5pPr algn="l" rtl="0" eaLnBrk="0" fontAlgn="base" hangingPunct="0">
        <a:spcBef>
          <a:spcPct val="0"/>
        </a:spcBef>
        <a:spcAft>
          <a:spcPct val="0"/>
        </a:spcAft>
        <a:defRPr sz="4000">
          <a:solidFill>
            <a:srgbClr val="B38807"/>
          </a:solidFill>
          <a:latin typeface="Calibri" pitchFamily="34" charset="0"/>
        </a:defRPr>
      </a:lvl5pPr>
      <a:lvl6pPr marL="457200" algn="l" rtl="0" fontAlgn="base">
        <a:spcBef>
          <a:spcPct val="0"/>
        </a:spcBef>
        <a:spcAft>
          <a:spcPct val="0"/>
        </a:spcAft>
        <a:defRPr sz="4000">
          <a:solidFill>
            <a:schemeClr val="tx2"/>
          </a:solidFill>
          <a:latin typeface="Futura Md BT" pitchFamily="34" charset="0"/>
        </a:defRPr>
      </a:lvl6pPr>
      <a:lvl7pPr marL="914400" algn="l" rtl="0" fontAlgn="base">
        <a:spcBef>
          <a:spcPct val="0"/>
        </a:spcBef>
        <a:spcAft>
          <a:spcPct val="0"/>
        </a:spcAft>
        <a:defRPr sz="4000">
          <a:solidFill>
            <a:schemeClr val="tx2"/>
          </a:solidFill>
          <a:latin typeface="Futura Md BT" pitchFamily="34" charset="0"/>
        </a:defRPr>
      </a:lvl7pPr>
      <a:lvl8pPr marL="1371600" algn="l" rtl="0" fontAlgn="base">
        <a:spcBef>
          <a:spcPct val="0"/>
        </a:spcBef>
        <a:spcAft>
          <a:spcPct val="0"/>
        </a:spcAft>
        <a:defRPr sz="4000">
          <a:solidFill>
            <a:schemeClr val="tx2"/>
          </a:solidFill>
          <a:latin typeface="Futura Md BT" pitchFamily="34" charset="0"/>
        </a:defRPr>
      </a:lvl8pPr>
      <a:lvl9pPr marL="1828800" algn="l" rtl="0" fontAlgn="base">
        <a:spcBef>
          <a:spcPct val="0"/>
        </a:spcBef>
        <a:spcAft>
          <a:spcPct val="0"/>
        </a:spcAft>
        <a:defRPr sz="4000">
          <a:solidFill>
            <a:schemeClr val="tx2"/>
          </a:solidFill>
          <a:latin typeface="Futura Md B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81000" y="1066801"/>
            <a:ext cx="8382000" cy="2362199"/>
          </a:xfrm>
        </p:spPr>
        <p:txBody>
          <a:bodyPr/>
          <a:lstStyle/>
          <a:p>
            <a:pPr algn="ctr" eaLnBrk="1" hangingPunct="1"/>
            <a:r>
              <a:rPr lang="en-US" sz="3200" dirty="0">
                <a:effectLst>
                  <a:outerShdw blurRad="38100" dist="38100" dir="2700000" algn="tl">
                    <a:srgbClr val="000000">
                      <a:alpha val="43137"/>
                    </a:srgbClr>
                  </a:outerShdw>
                </a:effectLst>
              </a:rPr>
              <a:t>“The Macroeconomics of Shadow Banking”</a:t>
            </a:r>
            <a:br>
              <a:rPr lang="en-US" sz="3200" dirty="0">
                <a:effectLst>
                  <a:outerShdw blurRad="38100" dist="38100" dir="2700000" algn="tl">
                    <a:srgbClr val="000000">
                      <a:alpha val="43137"/>
                    </a:srgbClr>
                  </a:outerShdw>
                </a:effectLst>
              </a:rPr>
            </a:br>
            <a:r>
              <a:rPr lang="en-US" sz="3200" dirty="0"/>
              <a:t/>
            </a:r>
            <a:br>
              <a:rPr lang="en-US" sz="3200" dirty="0"/>
            </a:br>
            <a:r>
              <a:rPr lang="en-US" sz="2400" dirty="0"/>
              <a:t>by Alan Moreira and Alexi </a:t>
            </a:r>
            <a:r>
              <a:rPr lang="en-US" sz="2400" dirty="0" err="1"/>
              <a:t>Savov</a:t>
            </a:r>
            <a:r>
              <a:rPr lang="en-US" sz="2400" dirty="0"/>
              <a:t/>
            </a:r>
            <a:br>
              <a:rPr lang="en-US" sz="2400" dirty="0"/>
            </a:br>
            <a:endParaRPr lang="en-US" sz="3000" i="1" dirty="0" smtClean="0"/>
          </a:p>
        </p:txBody>
      </p:sp>
      <p:sp>
        <p:nvSpPr>
          <p:cNvPr id="5123" name="Rectangle 3"/>
          <p:cNvSpPr>
            <a:spLocks noGrp="1" noChangeArrowheads="1"/>
          </p:cNvSpPr>
          <p:nvPr>
            <p:ph type="subTitle" idx="1"/>
          </p:nvPr>
        </p:nvSpPr>
        <p:spPr>
          <a:xfrm>
            <a:off x="304800" y="3429000"/>
            <a:ext cx="8610600" cy="2743200"/>
          </a:xfrm>
        </p:spPr>
        <p:txBody>
          <a:bodyPr/>
          <a:lstStyle/>
          <a:p>
            <a:r>
              <a:rPr lang="en-US" sz="2000" dirty="0"/>
              <a:t>Discussion by Fabio M Natalucci</a:t>
            </a:r>
          </a:p>
          <a:p>
            <a:r>
              <a:rPr lang="en-US" sz="2000" dirty="0"/>
              <a:t>Board of Governors of the Federal Reserve </a:t>
            </a:r>
            <a:r>
              <a:rPr lang="en-US" sz="2000" dirty="0" smtClean="0"/>
              <a:t>System</a:t>
            </a:r>
          </a:p>
          <a:p>
            <a:endParaRPr lang="en-US" sz="2000" dirty="0" smtClean="0"/>
          </a:p>
          <a:p>
            <a:r>
              <a:rPr lang="en-US" sz="2000" dirty="0" smtClean="0"/>
              <a:t>Federal Reserve Bank of Atlanta 2015 Financial </a:t>
            </a:r>
            <a:r>
              <a:rPr lang="en-US" sz="2000" dirty="0"/>
              <a:t>Markets Conference</a:t>
            </a:r>
          </a:p>
          <a:p>
            <a:r>
              <a:rPr lang="en-US" sz="2000" dirty="0" smtClean="0"/>
              <a:t>Central </a:t>
            </a:r>
            <a:r>
              <a:rPr lang="en-US" sz="2000" dirty="0"/>
              <a:t>Banking in the Shadows: Monetary Policy and Financial Stability </a:t>
            </a:r>
            <a:r>
              <a:rPr lang="en-US" sz="2000" dirty="0" err="1"/>
              <a:t>Postcrisis</a:t>
            </a:r>
            <a:endParaRPr lang="en-US" sz="2000" dirty="0"/>
          </a:p>
          <a:p>
            <a:pPr eaLnBrk="1" hangingPunct="1">
              <a:lnSpc>
                <a:spcPct val="80000"/>
              </a:lnSpc>
            </a:pPr>
            <a:endParaRPr lang="en-US" sz="2000" dirty="0" smtClean="0"/>
          </a:p>
          <a:p>
            <a:pPr eaLnBrk="1" hangingPunct="1">
              <a:lnSpc>
                <a:spcPct val="80000"/>
              </a:lnSpc>
            </a:pPr>
            <a:endParaRPr lang="en-US" sz="2000" dirty="0" smtClean="0"/>
          </a:p>
          <a:p>
            <a:pPr eaLnBrk="1" hangingPunct="1">
              <a:lnSpc>
                <a:spcPct val="80000"/>
              </a:lnSpc>
            </a:pPr>
            <a:r>
              <a:rPr lang="en-US" sz="1200" dirty="0" smtClean="0"/>
              <a:t>The views expressed here are solely the responsibility of the author and should not be interpreted as reflecting the views of the Board of Governors of the Federal Reserve System or its staff.</a:t>
            </a:r>
          </a:p>
          <a:p>
            <a:pPr eaLnBrk="1" hangingPunct="1">
              <a:lnSpc>
                <a:spcPct val="80000"/>
              </a:lnSpc>
            </a:pP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a:effectLst>
                  <a:outerShdw blurRad="38100" dist="38100" dir="2700000" algn="tl">
                    <a:srgbClr val="000000">
                      <a:alpha val="43137"/>
                    </a:srgbClr>
                  </a:outerShdw>
                </a:effectLst>
              </a:rPr>
              <a:t>Monetary Policy and Regulatory Initiatives</a:t>
            </a:r>
            <a:endParaRPr lang="en-US" sz="3600" dirty="0" smtClean="0"/>
          </a:p>
        </p:txBody>
      </p:sp>
      <p:sp>
        <p:nvSpPr>
          <p:cNvPr id="6147" name="Content Placeholder 2"/>
          <p:cNvSpPr>
            <a:spLocks noGrp="1"/>
          </p:cNvSpPr>
          <p:nvPr>
            <p:ph idx="1"/>
          </p:nvPr>
        </p:nvSpPr>
        <p:spPr>
          <a:xfrm>
            <a:off x="156754" y="1524000"/>
            <a:ext cx="8686800" cy="4799013"/>
          </a:xfrm>
        </p:spPr>
        <p:txBody>
          <a:bodyPr>
            <a:normAutofit fontScale="92500" lnSpcReduction="10000"/>
          </a:bodyPr>
          <a:lstStyle/>
          <a:p>
            <a:r>
              <a:rPr lang="en-US" sz="2600" dirty="0"/>
              <a:t>The paper focuses on </a:t>
            </a:r>
            <a:r>
              <a:rPr lang="en-US" sz="2600" dirty="0" smtClean="0"/>
              <a:t>competitive </a:t>
            </a:r>
            <a:r>
              <a:rPr lang="en-US" sz="2600" dirty="0"/>
              <a:t>equilibrium where shadow banking is </a:t>
            </a:r>
            <a:r>
              <a:rPr lang="en-US" sz="2600" dirty="0" smtClean="0"/>
              <a:t>optimal</a:t>
            </a:r>
            <a:endParaRPr lang="en-US" sz="2600" dirty="0"/>
          </a:p>
          <a:p>
            <a:endParaRPr lang="en-US" sz="2600" dirty="0"/>
          </a:p>
          <a:p>
            <a:r>
              <a:rPr lang="en-US" sz="2600" dirty="0"/>
              <a:t>We don’t really know whether there is any reason for policy intervention without a welfare function and welfare analysis</a:t>
            </a:r>
          </a:p>
          <a:p>
            <a:endParaRPr lang="en-US" sz="2600" dirty="0"/>
          </a:p>
          <a:p>
            <a:r>
              <a:rPr lang="en-US" sz="2600" dirty="0"/>
              <a:t>So I will discuss the implications of monetary policy and regulatory initiatives in the paper with this caveat in mind </a:t>
            </a:r>
          </a:p>
          <a:p>
            <a:endParaRPr lang="en-US" sz="2600" dirty="0"/>
          </a:p>
          <a:p>
            <a:r>
              <a:rPr lang="en-US" sz="2600" dirty="0"/>
              <a:t>We can think of policy intervention as an exercise in comparative statics</a:t>
            </a:r>
          </a:p>
          <a:p>
            <a:pPr lvl="1"/>
            <a:r>
              <a:rPr lang="en-US" sz="2200" dirty="0"/>
              <a:t>The policies considered are designed as a change in a particular parameter of the model</a:t>
            </a:r>
          </a:p>
        </p:txBody>
      </p:sp>
      <p:sp>
        <p:nvSpPr>
          <p:cNvPr id="4" name="Footer Placeholder 3"/>
          <p:cNvSpPr>
            <a:spLocks noGrp="1"/>
          </p:cNvSpPr>
          <p:nvPr>
            <p:ph type="ftr" sz="quarter" idx="10"/>
          </p:nvPr>
        </p:nvSpPr>
        <p:spPr/>
        <p:txBody>
          <a:bodyPr/>
          <a:lstStyle/>
          <a:p>
            <a:pPr algn="ctr">
              <a:defRPr/>
            </a:pPr>
            <a:r>
              <a:rPr lang="en-US" dirty="0" smtClean="0"/>
              <a:t>9</a:t>
            </a:r>
            <a:endParaRPr lang="en-US" dirty="0"/>
          </a:p>
        </p:txBody>
      </p:sp>
    </p:spTree>
    <p:extLst>
      <p:ext uri="{BB962C8B-B14F-4D97-AF65-F5344CB8AC3E}">
        <p14:creationId xmlns:p14="http://schemas.microsoft.com/office/powerpoint/2010/main" val="1688823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400" dirty="0">
                <a:effectLst>
                  <a:outerShdw blurRad="38100" dist="38100" dir="2700000" algn="tl">
                    <a:srgbClr val="000000">
                      <a:alpha val="43137"/>
                    </a:srgbClr>
                  </a:outerShdw>
                </a:effectLst>
              </a:rPr>
              <a:t>Monetary Policy and Regulatory Initiatives (cont’d)</a:t>
            </a:r>
            <a:endParaRPr lang="en-US" sz="3400" dirty="0" smtClean="0"/>
          </a:p>
        </p:txBody>
      </p:sp>
      <p:sp>
        <p:nvSpPr>
          <p:cNvPr id="6147" name="Content Placeholder 2"/>
          <p:cNvSpPr>
            <a:spLocks noGrp="1"/>
          </p:cNvSpPr>
          <p:nvPr>
            <p:ph idx="1"/>
          </p:nvPr>
        </p:nvSpPr>
        <p:spPr>
          <a:xfrm>
            <a:off x="228600" y="1600200"/>
            <a:ext cx="8686800" cy="4648200"/>
          </a:xfrm>
        </p:spPr>
        <p:txBody>
          <a:bodyPr>
            <a:normAutofit fontScale="92500" lnSpcReduction="20000"/>
          </a:bodyPr>
          <a:lstStyle/>
          <a:p>
            <a:r>
              <a:rPr lang="en-US" i="1" dirty="0" smtClean="0"/>
              <a:t>LSAPs</a:t>
            </a:r>
          </a:p>
          <a:p>
            <a:pPr lvl="1"/>
            <a:r>
              <a:rPr lang="en-US" sz="2400" dirty="0" smtClean="0"/>
              <a:t>In the model, asset purchases are interpreted as replacing risky </a:t>
            </a:r>
            <a:r>
              <a:rPr lang="en-US" sz="2400" dirty="0"/>
              <a:t>capital A with </a:t>
            </a:r>
            <a:r>
              <a:rPr lang="en-US" sz="2400" dirty="0" smtClean="0"/>
              <a:t>safe </a:t>
            </a:r>
            <a:r>
              <a:rPr lang="en-US" sz="2400" dirty="0"/>
              <a:t>capital B </a:t>
            </a:r>
            <a:endParaRPr lang="en-US" sz="2400" dirty="0" smtClean="0"/>
          </a:p>
          <a:p>
            <a:pPr lvl="2"/>
            <a:r>
              <a:rPr lang="en-US" sz="1900" dirty="0" smtClean="0"/>
              <a:t>LSAPs push up the price of risky capital and down the price of safe capital</a:t>
            </a:r>
          </a:p>
          <a:p>
            <a:pPr lvl="2"/>
            <a:r>
              <a:rPr lang="en-US" sz="1900" dirty="0" smtClean="0"/>
              <a:t>Because of additional available collateral, liquidity provision increases,  boosting asset prices and investment</a:t>
            </a:r>
          </a:p>
          <a:p>
            <a:pPr lvl="1"/>
            <a:endParaRPr lang="en-US" sz="2400" dirty="0" smtClean="0"/>
          </a:p>
          <a:p>
            <a:pPr lvl="1"/>
            <a:r>
              <a:rPr lang="en-US" sz="2400" dirty="0" smtClean="0"/>
              <a:t>In reality, the Federal Reserve purchased longer-term government securities in exchange for reserves to put downward pressure on long-term rates</a:t>
            </a:r>
          </a:p>
          <a:p>
            <a:pPr lvl="2"/>
            <a:r>
              <a:rPr lang="en-US" sz="1900" dirty="0" smtClean="0"/>
              <a:t>Portfolio balance channel</a:t>
            </a:r>
          </a:p>
          <a:p>
            <a:pPr lvl="2"/>
            <a:r>
              <a:rPr lang="en-US" sz="1900" dirty="0" smtClean="0"/>
              <a:t>Investors reach out the duration and credit curve --&gt; prices of both safe and risky assets rise (yields decline)</a:t>
            </a:r>
          </a:p>
          <a:p>
            <a:pPr lvl="2"/>
            <a:r>
              <a:rPr lang="en-US" sz="1900" dirty="0" smtClean="0"/>
              <a:t>LSAPs as implemented in the model resemble more facilities like PDCF set up during the crisis</a:t>
            </a:r>
            <a:endParaRPr lang="en-US" sz="1900" dirty="0"/>
          </a:p>
        </p:txBody>
      </p:sp>
      <p:sp>
        <p:nvSpPr>
          <p:cNvPr id="4" name="Footer Placeholder 3"/>
          <p:cNvSpPr>
            <a:spLocks noGrp="1"/>
          </p:cNvSpPr>
          <p:nvPr>
            <p:ph type="ftr" sz="quarter" idx="10"/>
          </p:nvPr>
        </p:nvSpPr>
        <p:spPr/>
        <p:txBody>
          <a:bodyPr/>
          <a:lstStyle/>
          <a:p>
            <a:pPr algn="ctr">
              <a:defRPr/>
            </a:pPr>
            <a:r>
              <a:rPr lang="en-US" dirty="0" smtClean="0"/>
              <a:t>10</a:t>
            </a:r>
            <a:endParaRPr lang="en-US" dirty="0"/>
          </a:p>
        </p:txBody>
      </p:sp>
    </p:spTree>
    <p:extLst>
      <p:ext uri="{BB962C8B-B14F-4D97-AF65-F5344CB8AC3E}">
        <p14:creationId xmlns:p14="http://schemas.microsoft.com/office/powerpoint/2010/main" val="1606410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400" dirty="0">
                <a:effectLst>
                  <a:outerShdw blurRad="38100" dist="38100" dir="2700000" algn="tl">
                    <a:srgbClr val="000000">
                      <a:alpha val="43137"/>
                    </a:srgbClr>
                  </a:outerShdw>
                </a:effectLst>
              </a:rPr>
              <a:t>Monetary Policy and Regulatory Initiatives (cont’d)</a:t>
            </a:r>
            <a:endParaRPr lang="en-US" sz="3400" dirty="0" smtClean="0"/>
          </a:p>
        </p:txBody>
      </p:sp>
      <p:sp>
        <p:nvSpPr>
          <p:cNvPr id="6147" name="Content Placeholder 2"/>
          <p:cNvSpPr>
            <a:spLocks noGrp="1"/>
          </p:cNvSpPr>
          <p:nvPr>
            <p:ph idx="1"/>
          </p:nvPr>
        </p:nvSpPr>
        <p:spPr>
          <a:xfrm>
            <a:off x="228600" y="1600200"/>
            <a:ext cx="8686800" cy="4648200"/>
          </a:xfrm>
        </p:spPr>
        <p:txBody>
          <a:bodyPr>
            <a:normAutofit fontScale="85000" lnSpcReduction="20000"/>
          </a:bodyPr>
          <a:lstStyle/>
          <a:p>
            <a:r>
              <a:rPr lang="en-US" i="1" dirty="0"/>
              <a:t>MEP</a:t>
            </a:r>
          </a:p>
          <a:p>
            <a:pPr lvl="1"/>
            <a:endParaRPr lang="en-US" dirty="0"/>
          </a:p>
          <a:p>
            <a:pPr lvl="1"/>
            <a:r>
              <a:rPr lang="en-US" dirty="0"/>
              <a:t>In the model, OT reduces the duration of safe assets on </a:t>
            </a:r>
            <a:r>
              <a:rPr lang="en-US" dirty="0" smtClean="0"/>
              <a:t>the intermediary’s </a:t>
            </a:r>
            <a:r>
              <a:rPr lang="en-US" dirty="0"/>
              <a:t>balance sheet</a:t>
            </a:r>
          </a:p>
          <a:p>
            <a:pPr lvl="2"/>
            <a:r>
              <a:rPr lang="en-US" dirty="0"/>
              <a:t>Central bank buys long-term bonds and sells floating-rate bonds</a:t>
            </a:r>
          </a:p>
          <a:p>
            <a:pPr lvl="2"/>
            <a:r>
              <a:rPr lang="en-US" dirty="0"/>
              <a:t>Because floating-rate bonds cannot act as a hedge (they always trade at par), price of risky capital </a:t>
            </a:r>
            <a:r>
              <a:rPr lang="en-US" dirty="0" smtClean="0"/>
              <a:t>declines</a:t>
            </a:r>
            <a:endParaRPr lang="en-US" dirty="0"/>
          </a:p>
          <a:p>
            <a:pPr lvl="2"/>
            <a:r>
              <a:rPr lang="en-US" dirty="0"/>
              <a:t>As a result, contrary to LSAP in the model, OT reduces total collateral available</a:t>
            </a:r>
          </a:p>
          <a:p>
            <a:pPr lvl="1"/>
            <a:endParaRPr lang="en-US" dirty="0"/>
          </a:p>
          <a:p>
            <a:pPr lvl="1"/>
            <a:r>
              <a:rPr lang="en-US" dirty="0"/>
              <a:t>In reality, MEP was designed to have an effect similar to LSAP</a:t>
            </a:r>
          </a:p>
          <a:p>
            <a:pPr lvl="2"/>
            <a:r>
              <a:rPr lang="en-US" dirty="0"/>
              <a:t>Purchases of longer-term government securities were financed with sales of short-term government securities</a:t>
            </a:r>
          </a:p>
          <a:p>
            <a:pPr lvl="2"/>
            <a:r>
              <a:rPr lang="en-US" dirty="0"/>
              <a:t>Difference is that Federal Reserve balance sheet was unchanged in size</a:t>
            </a:r>
          </a:p>
        </p:txBody>
      </p:sp>
      <p:sp>
        <p:nvSpPr>
          <p:cNvPr id="4" name="Footer Placeholder 3"/>
          <p:cNvSpPr>
            <a:spLocks noGrp="1"/>
          </p:cNvSpPr>
          <p:nvPr>
            <p:ph type="ftr" sz="quarter" idx="10"/>
          </p:nvPr>
        </p:nvSpPr>
        <p:spPr/>
        <p:txBody>
          <a:bodyPr/>
          <a:lstStyle/>
          <a:p>
            <a:pPr algn="ctr">
              <a:defRPr/>
            </a:pPr>
            <a:r>
              <a:rPr lang="en-US" dirty="0" smtClean="0"/>
              <a:t>11</a:t>
            </a:r>
            <a:endParaRPr lang="en-US" dirty="0"/>
          </a:p>
        </p:txBody>
      </p:sp>
    </p:spTree>
    <p:extLst>
      <p:ext uri="{BB962C8B-B14F-4D97-AF65-F5344CB8AC3E}">
        <p14:creationId xmlns:p14="http://schemas.microsoft.com/office/powerpoint/2010/main" val="3587619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400" dirty="0">
                <a:effectLst>
                  <a:outerShdw blurRad="38100" dist="38100" dir="2700000" algn="tl">
                    <a:srgbClr val="000000">
                      <a:alpha val="43137"/>
                    </a:srgbClr>
                  </a:outerShdw>
                </a:effectLst>
              </a:rPr>
              <a:t>Monetary Policy and Regulatory Initiatives (cont’d)</a:t>
            </a:r>
            <a:endParaRPr lang="en-US" sz="3400" dirty="0" smtClean="0"/>
          </a:p>
        </p:txBody>
      </p:sp>
      <p:sp>
        <p:nvSpPr>
          <p:cNvPr id="6147" name="Content Placeholder 2"/>
          <p:cNvSpPr>
            <a:spLocks noGrp="1"/>
          </p:cNvSpPr>
          <p:nvPr>
            <p:ph idx="1"/>
          </p:nvPr>
        </p:nvSpPr>
        <p:spPr>
          <a:xfrm>
            <a:off x="228600" y="1600200"/>
            <a:ext cx="8686800" cy="4648200"/>
          </a:xfrm>
        </p:spPr>
        <p:txBody>
          <a:bodyPr>
            <a:normAutofit fontScale="62500" lnSpcReduction="20000"/>
          </a:bodyPr>
          <a:lstStyle/>
          <a:p>
            <a:r>
              <a:rPr lang="en-US" i="1" dirty="0"/>
              <a:t>Liquidity requirements</a:t>
            </a:r>
          </a:p>
          <a:p>
            <a:pPr lvl="1"/>
            <a:r>
              <a:rPr lang="en-US" dirty="0"/>
              <a:t>Liquidity regulation is introduced </a:t>
            </a:r>
            <a:r>
              <a:rPr lang="en-US" dirty="0" smtClean="0"/>
              <a:t>as </a:t>
            </a:r>
            <a:r>
              <a:rPr lang="en-US" dirty="0"/>
              <a:t>an </a:t>
            </a:r>
            <a:r>
              <a:rPr lang="en-US" i="1" dirty="0"/>
              <a:t>upper bound </a:t>
            </a:r>
            <a:r>
              <a:rPr lang="en-US" dirty="0"/>
              <a:t>on the issuance of total </a:t>
            </a:r>
            <a:r>
              <a:rPr lang="en-US" dirty="0" smtClean="0"/>
              <a:t>liquid </a:t>
            </a:r>
            <a:r>
              <a:rPr lang="en-US" dirty="0"/>
              <a:t>securities (money and shadow money) in order to limit liquidity mismatches with illiquid assets</a:t>
            </a:r>
          </a:p>
          <a:p>
            <a:pPr lvl="1"/>
            <a:r>
              <a:rPr lang="en-US" dirty="0" smtClean="0"/>
              <a:t>But </a:t>
            </a:r>
            <a:r>
              <a:rPr lang="en-US" dirty="0"/>
              <a:t>the definition of liquidity regulation seems at odds with LCR and NSFR</a:t>
            </a:r>
          </a:p>
          <a:p>
            <a:pPr lvl="2"/>
            <a:r>
              <a:rPr lang="en-US" dirty="0"/>
              <a:t>LCR = </a:t>
            </a:r>
            <a:r>
              <a:rPr lang="en-US" dirty="0" smtClean="0"/>
              <a:t>(stock of HQLA </a:t>
            </a:r>
            <a:r>
              <a:rPr lang="en-US" dirty="0"/>
              <a:t>/ </a:t>
            </a:r>
            <a:r>
              <a:rPr lang="en-US" dirty="0" smtClean="0"/>
              <a:t>total net cash outflows </a:t>
            </a:r>
            <a:r>
              <a:rPr lang="en-US" dirty="0"/>
              <a:t>over 30 </a:t>
            </a:r>
            <a:r>
              <a:rPr lang="en-US" dirty="0" smtClean="0"/>
              <a:t>days) &gt; 100%</a:t>
            </a:r>
            <a:endParaRPr lang="en-US" dirty="0"/>
          </a:p>
          <a:p>
            <a:pPr lvl="2"/>
            <a:r>
              <a:rPr lang="en-US" dirty="0"/>
              <a:t>NSFR = </a:t>
            </a:r>
            <a:r>
              <a:rPr lang="en-US" dirty="0" smtClean="0"/>
              <a:t>(ASF </a:t>
            </a:r>
            <a:r>
              <a:rPr lang="en-US" dirty="0"/>
              <a:t>/ </a:t>
            </a:r>
            <a:r>
              <a:rPr lang="en-US" dirty="0" smtClean="0"/>
              <a:t>RSF) &gt;100%</a:t>
            </a:r>
            <a:endParaRPr lang="en-US" dirty="0"/>
          </a:p>
          <a:p>
            <a:endParaRPr lang="en-US" dirty="0"/>
          </a:p>
          <a:p>
            <a:r>
              <a:rPr lang="en-US" i="1" dirty="0"/>
              <a:t>Volcker rule</a:t>
            </a:r>
          </a:p>
          <a:p>
            <a:pPr lvl="1"/>
            <a:r>
              <a:rPr lang="en-US" dirty="0"/>
              <a:t>Interpreted as a mandatory segregation of safe and risky assets, it reduces liquidity provision by preventing asset pooling</a:t>
            </a:r>
          </a:p>
          <a:p>
            <a:pPr lvl="1"/>
            <a:r>
              <a:rPr lang="en-US" dirty="0"/>
              <a:t>How would the result change if the high costs of financial crisis are explicitly accounted for in welfare analysis? </a:t>
            </a:r>
          </a:p>
          <a:p>
            <a:endParaRPr lang="en-US" i="1" dirty="0" smtClean="0"/>
          </a:p>
          <a:p>
            <a:r>
              <a:rPr lang="en-US" i="1" dirty="0" smtClean="0"/>
              <a:t>SLR</a:t>
            </a:r>
            <a:endParaRPr lang="en-US" i="1" dirty="0"/>
          </a:p>
          <a:p>
            <a:pPr lvl="1"/>
            <a:r>
              <a:rPr lang="en-US" dirty="0"/>
              <a:t>Would a leverage ratio have any impact in this framework?</a:t>
            </a:r>
          </a:p>
          <a:p>
            <a:pPr lvl="1"/>
            <a:r>
              <a:rPr lang="en-US" dirty="0"/>
              <a:t>Likely not if equity is costless…</a:t>
            </a:r>
          </a:p>
          <a:p>
            <a:pPr marL="914400" lvl="2" indent="0">
              <a:buNone/>
            </a:pPr>
            <a:endParaRPr lang="en-US" dirty="0"/>
          </a:p>
        </p:txBody>
      </p:sp>
      <p:sp>
        <p:nvSpPr>
          <p:cNvPr id="4" name="Footer Placeholder 3"/>
          <p:cNvSpPr>
            <a:spLocks noGrp="1"/>
          </p:cNvSpPr>
          <p:nvPr>
            <p:ph type="ftr" sz="quarter" idx="10"/>
          </p:nvPr>
        </p:nvSpPr>
        <p:spPr/>
        <p:txBody>
          <a:bodyPr/>
          <a:lstStyle/>
          <a:p>
            <a:pPr algn="ctr">
              <a:defRPr/>
            </a:pPr>
            <a:r>
              <a:rPr lang="en-US" dirty="0" smtClean="0"/>
              <a:t>12</a:t>
            </a:r>
            <a:endParaRPr lang="en-US" dirty="0"/>
          </a:p>
        </p:txBody>
      </p:sp>
    </p:spTree>
    <p:extLst>
      <p:ext uri="{BB962C8B-B14F-4D97-AF65-F5344CB8AC3E}">
        <p14:creationId xmlns:p14="http://schemas.microsoft.com/office/powerpoint/2010/main" val="3159324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600" dirty="0">
                <a:effectLst>
                  <a:outerShdw blurRad="38100" dist="38100" dir="2700000" algn="tl">
                    <a:srgbClr val="000000">
                      <a:alpha val="43137"/>
                    </a:srgbClr>
                  </a:outerShdw>
                </a:effectLst>
              </a:rPr>
              <a:t>In </a:t>
            </a:r>
            <a:r>
              <a:rPr lang="en-US" sz="3600" dirty="0" smtClean="0">
                <a:effectLst>
                  <a:outerShdw blurRad="38100" dist="38100" dir="2700000" algn="tl">
                    <a:srgbClr val="000000">
                      <a:alpha val="43137"/>
                    </a:srgbClr>
                  </a:outerShdw>
                </a:effectLst>
              </a:rPr>
              <a:t>Sum</a:t>
            </a:r>
            <a:endParaRPr lang="en-US" sz="3600" dirty="0" smtClean="0"/>
          </a:p>
        </p:txBody>
      </p:sp>
      <p:sp>
        <p:nvSpPr>
          <p:cNvPr id="6147" name="Content Placeholder 2"/>
          <p:cNvSpPr>
            <a:spLocks noGrp="1"/>
          </p:cNvSpPr>
          <p:nvPr>
            <p:ph idx="1"/>
          </p:nvPr>
        </p:nvSpPr>
        <p:spPr>
          <a:xfrm>
            <a:off x="228600" y="1600200"/>
            <a:ext cx="8686800" cy="4648200"/>
          </a:xfrm>
        </p:spPr>
        <p:txBody>
          <a:bodyPr>
            <a:normAutofit/>
          </a:bodyPr>
          <a:lstStyle/>
          <a:p>
            <a:endParaRPr lang="en-US" dirty="0" smtClean="0"/>
          </a:p>
          <a:p>
            <a:r>
              <a:rPr lang="en-US" dirty="0" smtClean="0"/>
              <a:t>Very </a:t>
            </a:r>
            <a:r>
              <a:rPr lang="en-US" dirty="0"/>
              <a:t>elegant, thought provoking paper</a:t>
            </a:r>
          </a:p>
          <a:p>
            <a:endParaRPr lang="en-US" dirty="0"/>
          </a:p>
          <a:p>
            <a:r>
              <a:rPr lang="en-US" dirty="0"/>
              <a:t>The model has many potentially testable predictions (e.g., equity premium or safety premium that evolves with uncertainty)</a:t>
            </a:r>
          </a:p>
          <a:p>
            <a:pPr lvl="1"/>
            <a:r>
              <a:rPr lang="en-US" dirty="0"/>
              <a:t>It would be nice to see these empirical results</a:t>
            </a:r>
          </a:p>
          <a:p>
            <a:endParaRPr lang="en-US" dirty="0"/>
          </a:p>
        </p:txBody>
      </p:sp>
      <p:sp>
        <p:nvSpPr>
          <p:cNvPr id="4" name="Footer Placeholder 3"/>
          <p:cNvSpPr>
            <a:spLocks noGrp="1"/>
          </p:cNvSpPr>
          <p:nvPr>
            <p:ph type="ftr" sz="quarter" idx="10"/>
          </p:nvPr>
        </p:nvSpPr>
        <p:spPr/>
        <p:txBody>
          <a:bodyPr/>
          <a:lstStyle/>
          <a:p>
            <a:pPr algn="ctr">
              <a:defRPr/>
            </a:pPr>
            <a:r>
              <a:rPr lang="en-US" dirty="0" smtClean="0"/>
              <a:t>13</a:t>
            </a:r>
            <a:endParaRPr lang="en-US" dirty="0"/>
          </a:p>
        </p:txBody>
      </p:sp>
    </p:spTree>
    <p:extLst>
      <p:ext uri="{BB962C8B-B14F-4D97-AF65-F5344CB8AC3E}">
        <p14:creationId xmlns:p14="http://schemas.microsoft.com/office/powerpoint/2010/main" val="4166196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600" dirty="0" smtClean="0">
                <a:effectLst>
                  <a:outerShdw blurRad="38100" dist="38100" dir="2700000" algn="tl">
                    <a:srgbClr val="000000">
                      <a:alpha val="43137"/>
                    </a:srgbClr>
                  </a:outerShdw>
                </a:effectLst>
              </a:rPr>
              <a:t>Shadow Banking and Uncertainty</a:t>
            </a:r>
            <a:endParaRPr lang="en-US" sz="3600" dirty="0" smtClean="0"/>
          </a:p>
        </p:txBody>
      </p:sp>
      <p:sp>
        <p:nvSpPr>
          <p:cNvPr id="4" name="Footer Placeholder 3"/>
          <p:cNvSpPr>
            <a:spLocks noGrp="1"/>
          </p:cNvSpPr>
          <p:nvPr>
            <p:ph type="ftr" sz="quarter" idx="10"/>
          </p:nvPr>
        </p:nvSpPr>
        <p:spPr/>
        <p:txBody>
          <a:bodyPr/>
          <a:lstStyle/>
          <a:p>
            <a:pPr algn="ctr">
              <a:defRPr/>
            </a:pPr>
            <a:r>
              <a:rPr lang="en-US" dirty="0" smtClean="0"/>
              <a:t>14</a:t>
            </a:r>
            <a:endParaRPr lang="en-US" dirty="0"/>
          </a:p>
        </p:txBody>
      </p:sp>
      <p:pic>
        <p:nvPicPr>
          <p:cNvPr id="5" name="Content Placeholder 4"/>
          <p:cNvPicPr>
            <a:picLocks noGrp="1" noChangeAspect="1"/>
          </p:cNvPicPr>
          <p:nvPr>
            <p:ph idx="1"/>
          </p:nvPr>
        </p:nvPicPr>
        <p:blipFill>
          <a:blip r:embed="rId3"/>
          <a:stretch>
            <a:fillRect/>
          </a:stretch>
        </p:blipFill>
        <p:spPr>
          <a:xfrm>
            <a:off x="1667138" y="1722437"/>
            <a:ext cx="5809724" cy="4525963"/>
          </a:xfrm>
          <a:prstGeom prst="rect">
            <a:avLst/>
          </a:prstGeom>
        </p:spPr>
      </p:pic>
    </p:spTree>
    <p:extLst>
      <p:ext uri="{BB962C8B-B14F-4D97-AF65-F5344CB8AC3E}">
        <p14:creationId xmlns:p14="http://schemas.microsoft.com/office/powerpoint/2010/main" val="2026877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600" dirty="0" smtClean="0">
                <a:effectLst>
                  <a:outerShdw blurRad="38100" dist="38100" dir="2700000" algn="tl">
                    <a:srgbClr val="000000">
                      <a:alpha val="43137"/>
                    </a:srgbClr>
                  </a:outerShdw>
                </a:effectLst>
              </a:rPr>
              <a:t>Shadow Banking and Crash Risk</a:t>
            </a:r>
            <a:endParaRPr lang="en-US" sz="3600" dirty="0" smtClean="0"/>
          </a:p>
        </p:txBody>
      </p:sp>
      <p:pic>
        <p:nvPicPr>
          <p:cNvPr id="2" name="Content Placeholder 1"/>
          <p:cNvPicPr>
            <a:picLocks noGrp="1" noChangeAspect="1"/>
          </p:cNvPicPr>
          <p:nvPr>
            <p:ph idx="1"/>
          </p:nvPr>
        </p:nvPicPr>
        <p:blipFill>
          <a:blip r:embed="rId3"/>
          <a:stretch>
            <a:fillRect/>
          </a:stretch>
        </p:blipFill>
        <p:spPr>
          <a:xfrm>
            <a:off x="1566862" y="1671637"/>
            <a:ext cx="6010275" cy="4505325"/>
          </a:xfrm>
          <a:prstGeom prst="rect">
            <a:avLst/>
          </a:prstGeom>
        </p:spPr>
      </p:pic>
      <p:sp>
        <p:nvSpPr>
          <p:cNvPr id="4" name="Footer Placeholder 3"/>
          <p:cNvSpPr>
            <a:spLocks noGrp="1"/>
          </p:cNvSpPr>
          <p:nvPr>
            <p:ph type="ftr" sz="quarter" idx="10"/>
          </p:nvPr>
        </p:nvSpPr>
        <p:spPr/>
        <p:txBody>
          <a:bodyPr/>
          <a:lstStyle/>
          <a:p>
            <a:pPr algn="ctr">
              <a:defRPr/>
            </a:pPr>
            <a:r>
              <a:rPr lang="en-US" dirty="0" smtClean="0"/>
              <a:t>15</a:t>
            </a:r>
            <a:endParaRPr lang="en-US" dirty="0"/>
          </a:p>
        </p:txBody>
      </p:sp>
    </p:spTree>
    <p:extLst>
      <p:ext uri="{BB962C8B-B14F-4D97-AF65-F5344CB8AC3E}">
        <p14:creationId xmlns:p14="http://schemas.microsoft.com/office/powerpoint/2010/main" val="388029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85801"/>
            <a:ext cx="9144000" cy="914399"/>
          </a:xfrm>
        </p:spPr>
        <p:txBody>
          <a:bodyPr/>
          <a:lstStyle/>
          <a:p>
            <a:pPr algn="ctr"/>
            <a:r>
              <a:rPr lang="en-US" sz="3600" dirty="0" smtClean="0">
                <a:effectLst>
                  <a:outerShdw blurRad="38100" dist="38100" dir="2700000" algn="tl">
                    <a:srgbClr val="000000">
                      <a:alpha val="43137"/>
                    </a:srgbClr>
                  </a:outerShdw>
                </a:effectLst>
              </a:rPr>
              <a:t>Concluding</a:t>
            </a:r>
            <a:endParaRPr lang="en-US" sz="3600" dirty="0" smtClean="0"/>
          </a:p>
        </p:txBody>
      </p:sp>
      <p:sp>
        <p:nvSpPr>
          <p:cNvPr id="6147" name="Content Placeholder 2"/>
          <p:cNvSpPr>
            <a:spLocks noGrp="1"/>
          </p:cNvSpPr>
          <p:nvPr>
            <p:ph idx="1"/>
          </p:nvPr>
        </p:nvSpPr>
        <p:spPr>
          <a:xfrm>
            <a:off x="228600" y="1600200"/>
            <a:ext cx="8686800" cy="4648200"/>
          </a:xfrm>
        </p:spPr>
        <p:txBody>
          <a:bodyPr>
            <a:normAutofit/>
          </a:bodyPr>
          <a:lstStyle/>
          <a:p>
            <a:endParaRPr lang="en-US" dirty="0"/>
          </a:p>
          <a:p>
            <a:r>
              <a:rPr lang="en-US" sz="2800" dirty="0"/>
              <a:t>We need to think harder about socially optimal mix of intermediation</a:t>
            </a:r>
          </a:p>
          <a:p>
            <a:pPr lvl="1"/>
            <a:r>
              <a:rPr lang="en-US" sz="2400" dirty="0"/>
              <a:t>More broadly, about the balance between financial stability and growth</a:t>
            </a:r>
          </a:p>
          <a:p>
            <a:endParaRPr lang="en-US" dirty="0"/>
          </a:p>
          <a:p>
            <a:r>
              <a:rPr lang="en-US" sz="2800" dirty="0"/>
              <a:t>Finally, further analysis seems appropriate to better assess the interaction between policy actions </a:t>
            </a:r>
            <a:r>
              <a:rPr lang="en-US" sz="2800" dirty="0" smtClean="0"/>
              <a:t>and </a:t>
            </a:r>
            <a:r>
              <a:rPr lang="en-US" sz="2800" dirty="0"/>
              <a:t>liquidity transformation activities</a:t>
            </a:r>
          </a:p>
        </p:txBody>
      </p:sp>
      <p:sp>
        <p:nvSpPr>
          <p:cNvPr id="4" name="Footer Placeholder 3"/>
          <p:cNvSpPr>
            <a:spLocks noGrp="1"/>
          </p:cNvSpPr>
          <p:nvPr>
            <p:ph type="ftr" sz="quarter" idx="10"/>
          </p:nvPr>
        </p:nvSpPr>
        <p:spPr/>
        <p:txBody>
          <a:bodyPr/>
          <a:lstStyle/>
          <a:p>
            <a:pPr algn="ctr">
              <a:defRPr/>
            </a:pPr>
            <a:r>
              <a:rPr lang="en-US" dirty="0" smtClean="0"/>
              <a:t>16</a:t>
            </a:r>
            <a:endParaRPr lang="en-US" dirty="0"/>
          </a:p>
        </p:txBody>
      </p:sp>
    </p:spTree>
    <p:extLst>
      <p:ext uri="{BB962C8B-B14F-4D97-AF65-F5344CB8AC3E}">
        <p14:creationId xmlns:p14="http://schemas.microsoft.com/office/powerpoint/2010/main" val="2431528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050" y="685800"/>
            <a:ext cx="8413750" cy="868363"/>
          </a:xfrm>
        </p:spPr>
        <p:txBody>
          <a:bodyPr/>
          <a:lstStyle/>
          <a:p>
            <a:pPr algn="ctr"/>
            <a:r>
              <a:rPr lang="en-US" dirty="0">
                <a:effectLst>
                  <a:outerShdw blurRad="38100" dist="38100" dir="2700000" algn="tl">
                    <a:srgbClr val="000000">
                      <a:alpha val="43137"/>
                    </a:srgbClr>
                  </a:outerShdw>
                </a:effectLst>
              </a:rPr>
              <a:t>The Regulatory Effort Since the Crisis</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a:t>A brief tour of the regulatory effort since the financial crisis (Powell 2015)</a:t>
            </a:r>
          </a:p>
          <a:p>
            <a:pPr lvl="1"/>
            <a:r>
              <a:rPr lang="en-US" sz="2200" dirty="0"/>
              <a:t>Financial institutions: a </a:t>
            </a:r>
            <a:r>
              <a:rPr lang="en-US" sz="2200" i="1" dirty="0"/>
              <a:t>stronger core</a:t>
            </a:r>
            <a:r>
              <a:rPr lang="en-US" sz="2200" dirty="0"/>
              <a:t> of the financial system</a:t>
            </a:r>
          </a:p>
          <a:p>
            <a:pPr lvl="2"/>
            <a:r>
              <a:rPr lang="en-US" sz="2100" dirty="0"/>
              <a:t>Higher levels of higher quality capital (risk-based ratios and SLR)</a:t>
            </a:r>
          </a:p>
          <a:p>
            <a:pPr lvl="2"/>
            <a:r>
              <a:rPr lang="en-US" sz="2100" dirty="0"/>
              <a:t>Liquidity regulation (LCR, NSFR, liquidity stress testing)</a:t>
            </a:r>
          </a:p>
          <a:p>
            <a:pPr lvl="2"/>
            <a:r>
              <a:rPr lang="en-US" sz="2100" dirty="0"/>
              <a:t>Forward-looking, dynamic capital stress testing</a:t>
            </a:r>
          </a:p>
          <a:p>
            <a:pPr lvl="2"/>
            <a:r>
              <a:rPr lang="en-US" sz="2100" dirty="0"/>
              <a:t>FSB work on margin rules for SFTs</a:t>
            </a:r>
          </a:p>
          <a:p>
            <a:pPr lvl="2"/>
            <a:r>
              <a:rPr lang="en-US" sz="2100" dirty="0" smtClean="0"/>
              <a:t>Ongoing </a:t>
            </a:r>
            <a:r>
              <a:rPr lang="en-US" sz="2100" dirty="0"/>
              <a:t>work on resolution of large financial institutions</a:t>
            </a:r>
          </a:p>
          <a:p>
            <a:pPr lvl="1"/>
            <a:endParaRPr lang="en-US" dirty="0"/>
          </a:p>
          <a:p>
            <a:pPr lvl="1"/>
            <a:r>
              <a:rPr lang="en-US" sz="2200" dirty="0"/>
              <a:t>Financial infrastructures: a </a:t>
            </a:r>
            <a:r>
              <a:rPr lang="en-US" sz="2200" i="1" dirty="0"/>
              <a:t>more resilient plumbing</a:t>
            </a:r>
            <a:r>
              <a:rPr lang="en-US" sz="2200" dirty="0"/>
              <a:t> of the system</a:t>
            </a:r>
          </a:p>
          <a:p>
            <a:pPr lvl="2"/>
            <a:r>
              <a:rPr lang="en-US" sz="2100" dirty="0" err="1"/>
              <a:t>Triparty</a:t>
            </a:r>
            <a:r>
              <a:rPr lang="en-US" sz="2100" dirty="0"/>
              <a:t> repo market reform</a:t>
            </a:r>
          </a:p>
          <a:p>
            <a:pPr lvl="2"/>
            <a:r>
              <a:rPr lang="en-US" sz="2100" dirty="0"/>
              <a:t>Centrally-cleared standardized derivatives and CCPs</a:t>
            </a:r>
          </a:p>
          <a:p>
            <a:pPr lvl="2"/>
            <a:r>
              <a:rPr lang="en-US" sz="2100" dirty="0"/>
              <a:t>SEC 2014 </a:t>
            </a:r>
            <a:r>
              <a:rPr lang="en-US" sz="2100" dirty="0" smtClean="0"/>
              <a:t>MMF rule </a:t>
            </a:r>
            <a:r>
              <a:rPr lang="en-US" sz="2100" dirty="0"/>
              <a:t>amendments</a:t>
            </a:r>
          </a:p>
          <a:p>
            <a:pPr lvl="2"/>
            <a:endParaRPr lang="en-US" sz="2100" dirty="0"/>
          </a:p>
          <a:p>
            <a:endParaRPr lang="en-US" dirty="0"/>
          </a:p>
        </p:txBody>
      </p:sp>
      <p:sp>
        <p:nvSpPr>
          <p:cNvPr id="4" name="Footer Placeholder 3"/>
          <p:cNvSpPr>
            <a:spLocks noGrp="1"/>
          </p:cNvSpPr>
          <p:nvPr>
            <p:ph type="ftr" sz="quarter" idx="10"/>
          </p:nvPr>
        </p:nvSpPr>
        <p:spPr>
          <a:xfrm>
            <a:off x="152400" y="6261100"/>
            <a:ext cx="8686800" cy="687387"/>
          </a:xfrm>
        </p:spPr>
        <p:txBody>
          <a:bodyPr/>
          <a:lstStyle/>
          <a:p>
            <a:pPr algn="ctr">
              <a:defRPr/>
            </a:pPr>
            <a:r>
              <a:rPr lang="en-US" dirty="0" smtClean="0"/>
              <a:t>17</a:t>
            </a:r>
            <a:endParaRPr lang="en-US" dirty="0"/>
          </a:p>
        </p:txBody>
      </p:sp>
    </p:spTree>
    <p:extLst>
      <p:ext uri="{BB962C8B-B14F-4D97-AF65-F5344CB8AC3E}">
        <p14:creationId xmlns:p14="http://schemas.microsoft.com/office/powerpoint/2010/main" val="1393525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1"/>
            <a:ext cx="9144000" cy="1141412"/>
          </a:xfrm>
        </p:spPr>
        <p:txBody>
          <a:bodyPr/>
          <a:lstStyle/>
          <a:p>
            <a:r>
              <a:rPr lang="en-US" sz="3800" dirty="0">
                <a:effectLst>
                  <a:outerShdw blurRad="38100" dist="38100" dir="2700000" algn="tl">
                    <a:srgbClr val="000000">
                      <a:alpha val="43137"/>
                    </a:srgbClr>
                  </a:outerShdw>
                </a:effectLst>
              </a:rPr>
              <a:t>The Regulatory Effort Since the </a:t>
            </a:r>
            <a:r>
              <a:rPr lang="en-US" sz="3800" dirty="0" smtClean="0">
                <a:effectLst>
                  <a:outerShdw blurRad="38100" dist="38100" dir="2700000" algn="tl">
                    <a:srgbClr val="000000">
                      <a:alpha val="43137"/>
                    </a:srgbClr>
                  </a:outerShdw>
                </a:effectLst>
              </a:rPr>
              <a:t>Crisis (</a:t>
            </a:r>
            <a:r>
              <a:rPr lang="en-US" sz="3800" dirty="0">
                <a:effectLst>
                  <a:outerShdw blurRad="38100" dist="38100" dir="2700000" algn="tl">
                    <a:srgbClr val="000000">
                      <a:alpha val="43137"/>
                    </a:srgbClr>
                  </a:outerShdw>
                </a:effectLst>
              </a:rPr>
              <a:t>cont’d)</a:t>
            </a:r>
            <a:endParaRPr lang="en-US" sz="3800" dirty="0"/>
          </a:p>
        </p:txBody>
      </p:sp>
      <p:sp>
        <p:nvSpPr>
          <p:cNvPr id="3" name="Content Placeholder 2"/>
          <p:cNvSpPr>
            <a:spLocks noGrp="1"/>
          </p:cNvSpPr>
          <p:nvPr>
            <p:ph idx="1"/>
          </p:nvPr>
        </p:nvSpPr>
        <p:spPr>
          <a:xfrm>
            <a:off x="457200" y="1905000"/>
            <a:ext cx="8229600" cy="4265613"/>
          </a:xfrm>
        </p:spPr>
        <p:txBody>
          <a:bodyPr>
            <a:normAutofit fontScale="77500" lnSpcReduction="20000"/>
          </a:bodyPr>
          <a:lstStyle/>
          <a:p>
            <a:r>
              <a:rPr lang="en-US" dirty="0" smtClean="0"/>
              <a:t>Will </a:t>
            </a:r>
            <a:r>
              <a:rPr lang="en-US" dirty="0"/>
              <a:t>risks and activities move to the more opaque, less regulated </a:t>
            </a:r>
            <a:r>
              <a:rPr lang="en-US" i="1" dirty="0"/>
              <a:t>periphery</a:t>
            </a:r>
            <a:r>
              <a:rPr lang="en-US" dirty="0"/>
              <a:t> of the financial system?</a:t>
            </a:r>
          </a:p>
          <a:p>
            <a:endParaRPr lang="en-US" dirty="0" smtClean="0"/>
          </a:p>
          <a:p>
            <a:r>
              <a:rPr lang="en-US" dirty="0" smtClean="0"/>
              <a:t>Will risks emerge in different forms and shapes?</a:t>
            </a:r>
            <a:endParaRPr lang="en-US" dirty="0"/>
          </a:p>
          <a:p>
            <a:pPr lvl="1"/>
            <a:r>
              <a:rPr lang="en-US" dirty="0"/>
              <a:t>For example, new ways to provide </a:t>
            </a:r>
            <a:r>
              <a:rPr lang="en-US" i="1" dirty="0"/>
              <a:t>financial leverage</a:t>
            </a:r>
            <a:r>
              <a:rPr lang="en-US" dirty="0"/>
              <a:t> or perform </a:t>
            </a:r>
            <a:r>
              <a:rPr lang="en-US" i="1" dirty="0"/>
              <a:t>liquidity transformation</a:t>
            </a:r>
          </a:p>
          <a:p>
            <a:pPr lvl="1"/>
            <a:r>
              <a:rPr lang="en-US" dirty="0"/>
              <a:t>Do we understand them?</a:t>
            </a:r>
          </a:p>
          <a:p>
            <a:pPr lvl="1"/>
            <a:r>
              <a:rPr lang="en-US" dirty="0"/>
              <a:t>Can we monitor them?</a:t>
            </a:r>
          </a:p>
          <a:p>
            <a:pPr lvl="1"/>
            <a:r>
              <a:rPr lang="en-US" dirty="0"/>
              <a:t>Do we have the tools to address them?</a:t>
            </a:r>
          </a:p>
          <a:p>
            <a:endParaRPr lang="en-US" dirty="0" smtClean="0"/>
          </a:p>
          <a:p>
            <a:r>
              <a:rPr lang="en-US" dirty="0" smtClean="0"/>
              <a:t>A </a:t>
            </a:r>
            <a:r>
              <a:rPr lang="en-US" dirty="0"/>
              <a:t>concern is that </a:t>
            </a:r>
            <a:r>
              <a:rPr lang="en-US" b="1" dirty="0"/>
              <a:t>liquidity transformation and risk </a:t>
            </a:r>
            <a:r>
              <a:rPr lang="en-US" dirty="0"/>
              <a:t>has migrated to the periphery of the system</a:t>
            </a:r>
            <a:endParaRPr lang="en-US" b="1" dirty="0"/>
          </a:p>
          <a:p>
            <a:endParaRPr lang="en-US" dirty="0"/>
          </a:p>
        </p:txBody>
      </p:sp>
      <p:sp>
        <p:nvSpPr>
          <p:cNvPr id="4" name="Footer Placeholder 3"/>
          <p:cNvSpPr>
            <a:spLocks noGrp="1"/>
          </p:cNvSpPr>
          <p:nvPr>
            <p:ph type="ftr" sz="quarter" idx="10"/>
          </p:nvPr>
        </p:nvSpPr>
        <p:spPr/>
        <p:txBody>
          <a:bodyPr/>
          <a:lstStyle/>
          <a:p>
            <a:pPr algn="ctr">
              <a:defRPr/>
            </a:pPr>
            <a:r>
              <a:rPr lang="en-US" dirty="0" smtClean="0"/>
              <a:t>18</a:t>
            </a:r>
            <a:endParaRPr lang="en-US" dirty="0"/>
          </a:p>
        </p:txBody>
      </p:sp>
    </p:spTree>
    <p:extLst>
      <p:ext uri="{BB962C8B-B14F-4D97-AF65-F5344CB8AC3E}">
        <p14:creationId xmlns:p14="http://schemas.microsoft.com/office/powerpoint/2010/main" val="2818777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a:effectLst>
                  <a:outerShdw blurRad="38100" dist="38100" dir="2700000" algn="tl">
                    <a:srgbClr val="000000">
                      <a:alpha val="43137"/>
                    </a:srgbClr>
                  </a:outerShdw>
                </a:effectLst>
              </a:rPr>
              <a:t>Main Question</a:t>
            </a:r>
            <a:endParaRPr lang="en-US" sz="3600" dirty="0" smtClean="0"/>
          </a:p>
        </p:txBody>
      </p:sp>
      <p:sp>
        <p:nvSpPr>
          <p:cNvPr id="6147" name="Content Placeholder 2"/>
          <p:cNvSpPr>
            <a:spLocks noGrp="1"/>
          </p:cNvSpPr>
          <p:nvPr>
            <p:ph idx="1"/>
          </p:nvPr>
        </p:nvSpPr>
        <p:spPr>
          <a:xfrm>
            <a:off x="228600" y="1371600"/>
            <a:ext cx="8686800" cy="4799013"/>
          </a:xfrm>
        </p:spPr>
        <p:txBody>
          <a:bodyPr>
            <a:normAutofit/>
          </a:bodyPr>
          <a:lstStyle/>
          <a:p>
            <a:r>
              <a:rPr lang="en-US" sz="2400" dirty="0"/>
              <a:t>Is shadow banking an optimal outcome?</a:t>
            </a:r>
          </a:p>
          <a:p>
            <a:endParaRPr lang="en-US" sz="2400" dirty="0"/>
          </a:p>
          <a:p>
            <a:r>
              <a:rPr lang="en-US" sz="2400" dirty="0"/>
              <a:t>Previous literature has </a:t>
            </a:r>
            <a:r>
              <a:rPr lang="en-US" sz="2400" dirty="0" smtClean="0"/>
              <a:t>emphasized</a:t>
            </a:r>
            <a:endParaRPr lang="en-US" sz="2400" dirty="0"/>
          </a:p>
          <a:p>
            <a:pPr lvl="1"/>
            <a:r>
              <a:rPr lang="en-US" sz="2000" dirty="0"/>
              <a:t>Shortage of entrepreneurial or financial intermediary net worth and the role of leverage in magnifying and propagating shocks</a:t>
            </a:r>
          </a:p>
          <a:p>
            <a:pPr lvl="1"/>
            <a:r>
              <a:rPr lang="en-US" sz="2000" dirty="0"/>
              <a:t>Regulatory arbitrage as a driver of </a:t>
            </a:r>
            <a:r>
              <a:rPr lang="en-US" sz="2000" dirty="0" smtClean="0"/>
              <a:t>shadow </a:t>
            </a:r>
            <a:r>
              <a:rPr lang="en-US" sz="2000" dirty="0"/>
              <a:t>banking </a:t>
            </a:r>
            <a:r>
              <a:rPr lang="en-US" sz="2000" dirty="0" smtClean="0"/>
              <a:t>growth</a:t>
            </a:r>
            <a:endParaRPr lang="en-US" sz="2000" dirty="0"/>
          </a:p>
          <a:p>
            <a:endParaRPr lang="en-US" sz="2400" dirty="0"/>
          </a:p>
          <a:p>
            <a:r>
              <a:rPr lang="en-US" sz="2400" dirty="0"/>
              <a:t>This paper </a:t>
            </a:r>
            <a:r>
              <a:rPr lang="en-US" sz="2400" dirty="0" smtClean="0"/>
              <a:t>focuses on </a:t>
            </a:r>
            <a:r>
              <a:rPr lang="en-US" sz="2400" i="1" dirty="0"/>
              <a:t>liquidity transformation</a:t>
            </a:r>
            <a:r>
              <a:rPr lang="en-US" sz="2400" dirty="0"/>
              <a:t> </a:t>
            </a:r>
          </a:p>
          <a:p>
            <a:pPr lvl="1"/>
            <a:r>
              <a:rPr lang="en-US" sz="2000" dirty="0"/>
              <a:t>Shadow banking is the process of issuing </a:t>
            </a:r>
            <a:r>
              <a:rPr lang="en-US" sz="2000" dirty="0" smtClean="0"/>
              <a:t>liquid securities </a:t>
            </a:r>
            <a:r>
              <a:rPr lang="en-US" sz="2000" dirty="0"/>
              <a:t>against </a:t>
            </a:r>
            <a:r>
              <a:rPr lang="en-US" sz="2000" dirty="0" smtClean="0"/>
              <a:t>risky assets</a:t>
            </a:r>
            <a:endParaRPr lang="en-US" dirty="0"/>
          </a:p>
          <a:p>
            <a:pPr lvl="1"/>
            <a:r>
              <a:rPr lang="en-US" sz="2000" dirty="0"/>
              <a:t>Shadow money is liquid only in normal times (not crash proof, illiquid at times of crashes)</a:t>
            </a:r>
          </a:p>
        </p:txBody>
      </p:sp>
      <p:sp>
        <p:nvSpPr>
          <p:cNvPr id="4" name="Footer Placeholder 3"/>
          <p:cNvSpPr>
            <a:spLocks noGrp="1"/>
          </p:cNvSpPr>
          <p:nvPr>
            <p:ph type="ftr" sz="quarter" idx="10"/>
          </p:nvPr>
        </p:nvSpPr>
        <p:spPr/>
        <p:txBody>
          <a:bodyPr/>
          <a:lstStyle/>
          <a:p>
            <a:pPr algn="ctr">
              <a:defRPr/>
            </a:pPr>
            <a:r>
              <a:rPr lang="en-US" dirty="0" smtClean="0"/>
              <a:t>1</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outerShdw blurRad="38100" dist="38100" dir="2700000" algn="tl">
                    <a:srgbClr val="000000">
                      <a:alpha val="43137"/>
                    </a:srgbClr>
                  </a:outerShdw>
                </a:effectLst>
              </a:rPr>
              <a:t>AUM and Dealer Inventories</a:t>
            </a:r>
            <a:endParaRPr lang="en-US" dirty="0"/>
          </a:p>
        </p:txBody>
      </p:sp>
      <p:sp>
        <p:nvSpPr>
          <p:cNvPr id="4" name="Footer Placeholder 3"/>
          <p:cNvSpPr>
            <a:spLocks noGrp="1"/>
          </p:cNvSpPr>
          <p:nvPr>
            <p:ph type="ftr" sz="quarter" idx="10"/>
          </p:nvPr>
        </p:nvSpPr>
        <p:spPr/>
        <p:txBody>
          <a:bodyPr/>
          <a:lstStyle/>
          <a:p>
            <a:pPr algn="ctr">
              <a:defRPr/>
            </a:pPr>
            <a:r>
              <a:rPr lang="en-US" dirty="0" smtClean="0"/>
              <a:t>19</a:t>
            </a:r>
            <a:endParaRPr lang="en-US" dirty="0"/>
          </a:p>
        </p:txBody>
      </p:sp>
      <p:pic>
        <p:nvPicPr>
          <p:cNvPr id="5" name="Content Placeholder 3"/>
          <p:cNvPicPr>
            <a:picLocks noGrp="1" noChangeAspect="1"/>
          </p:cNvPicPr>
          <p:nvPr>
            <p:ph idx="1"/>
          </p:nvPr>
        </p:nvPicPr>
        <p:blipFill>
          <a:blip r:embed="rId2"/>
          <a:stretch>
            <a:fillRect/>
          </a:stretch>
        </p:blipFill>
        <p:spPr>
          <a:xfrm>
            <a:off x="1957387" y="1812449"/>
            <a:ext cx="5076825" cy="4238625"/>
          </a:xfrm>
          <a:prstGeom prst="rect">
            <a:avLst/>
          </a:prstGeom>
        </p:spPr>
      </p:pic>
    </p:spTree>
    <p:extLst>
      <p:ext uri="{BB962C8B-B14F-4D97-AF65-F5344CB8AC3E}">
        <p14:creationId xmlns:p14="http://schemas.microsoft.com/office/powerpoint/2010/main" val="538254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ffectLst>
                  <a:outerShdw blurRad="38100" dist="38100" dir="2700000" algn="tl">
                    <a:srgbClr val="000000">
                      <a:alpha val="43137"/>
                    </a:srgbClr>
                  </a:outerShdw>
                </a:effectLst>
              </a:rPr>
              <a:t>Liquidity Risk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According to a number of market participants, the </a:t>
            </a:r>
            <a:r>
              <a:rPr lang="en-US" dirty="0"/>
              <a:t>combination of more conservative risk management practices since the crisis, various regulatory initiatives, and evolving market structure has </a:t>
            </a:r>
            <a:r>
              <a:rPr lang="en-US" dirty="0" smtClean="0"/>
              <a:t>resulted </a:t>
            </a:r>
            <a:r>
              <a:rPr lang="en-US" dirty="0"/>
              <a:t>in a significant decline in liquidity across a number of markets </a:t>
            </a:r>
          </a:p>
          <a:p>
            <a:endParaRPr lang="en-US" dirty="0"/>
          </a:p>
          <a:p>
            <a:r>
              <a:rPr lang="en-US" dirty="0"/>
              <a:t>How significant is the deterioration in liquidity?</a:t>
            </a:r>
          </a:p>
          <a:p>
            <a:endParaRPr lang="en-US" dirty="0"/>
          </a:p>
          <a:p>
            <a:r>
              <a:rPr lang="en-US" dirty="0"/>
              <a:t>Are there any policy </a:t>
            </a:r>
            <a:r>
              <a:rPr lang="en-US" dirty="0" smtClean="0"/>
              <a:t>implications/risks?</a:t>
            </a:r>
            <a:endParaRPr lang="en-US" dirty="0"/>
          </a:p>
          <a:p>
            <a:pPr lvl="1"/>
            <a:r>
              <a:rPr lang="en-US" dirty="0"/>
              <a:t>Example: 2013 “taper tantrum”</a:t>
            </a:r>
          </a:p>
          <a:p>
            <a:endParaRPr lang="en-US" dirty="0"/>
          </a:p>
        </p:txBody>
      </p:sp>
      <p:sp>
        <p:nvSpPr>
          <p:cNvPr id="4" name="Footer Placeholder 3"/>
          <p:cNvSpPr>
            <a:spLocks noGrp="1"/>
          </p:cNvSpPr>
          <p:nvPr>
            <p:ph type="ftr" sz="quarter" idx="10"/>
          </p:nvPr>
        </p:nvSpPr>
        <p:spPr/>
        <p:txBody>
          <a:bodyPr/>
          <a:lstStyle/>
          <a:p>
            <a:pPr algn="ctr">
              <a:defRPr/>
            </a:pPr>
            <a:r>
              <a:rPr lang="en-US" dirty="0" smtClean="0"/>
              <a:t>20</a:t>
            </a:r>
            <a:endParaRPr lang="en-US" dirty="0"/>
          </a:p>
        </p:txBody>
      </p:sp>
    </p:spTree>
    <p:extLst>
      <p:ext uri="{BB962C8B-B14F-4D97-AF65-F5344CB8AC3E}">
        <p14:creationId xmlns:p14="http://schemas.microsoft.com/office/powerpoint/2010/main" val="1752508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43" y="990600"/>
            <a:ext cx="8839200" cy="1143000"/>
          </a:xfrm>
        </p:spPr>
        <p:txBody>
          <a:bodyPr/>
          <a:lstStyle/>
          <a:p>
            <a:pPr algn="ctr"/>
            <a:r>
              <a:rPr lang="en-US" sz="2800" dirty="0" smtClean="0">
                <a:effectLst>
                  <a:outerShdw blurRad="38100" dist="38100" dir="2700000" algn="tl">
                    <a:srgbClr val="000000">
                      <a:alpha val="43137"/>
                    </a:srgbClr>
                  </a:outerShdw>
                </a:effectLst>
              </a:rPr>
              <a:t>Balance </a:t>
            </a:r>
            <a:r>
              <a:rPr lang="en-US" sz="2800" dirty="0">
                <a:effectLst>
                  <a:outerShdw blurRad="38100" dist="38100" dir="2700000" algn="tl">
                    <a:srgbClr val="000000">
                      <a:alpha val="43137"/>
                    </a:srgbClr>
                  </a:outerShdw>
                </a:effectLst>
              </a:rPr>
              <a:t>Sheet </a:t>
            </a:r>
            <a:r>
              <a:rPr lang="en-US" sz="2800" dirty="0" smtClean="0">
                <a:effectLst>
                  <a:outerShdw blurRad="38100" dist="38100" dir="2700000" algn="tl">
                    <a:srgbClr val="000000">
                      <a:alpha val="43137"/>
                    </a:srgbClr>
                  </a:outerShdw>
                </a:effectLst>
              </a:rPr>
              <a:t>Capacity </a:t>
            </a:r>
            <a:r>
              <a:rPr lang="en-US" sz="2800" dirty="0">
                <a:effectLst>
                  <a:outerShdw blurRad="38100" dist="38100" dir="2700000" algn="tl">
                    <a:srgbClr val="000000">
                      <a:alpha val="43137"/>
                    </a:srgbClr>
                  </a:outerShdw>
                </a:effectLst>
              </a:rPr>
              <a:t>and Market Liquidity during the 2013 Selloff in Fixed Income </a:t>
            </a:r>
            <a:r>
              <a:rPr lang="en-US" sz="2800" dirty="0" smtClean="0">
                <a:effectLst>
                  <a:outerShdw blurRad="38100" dist="38100" dir="2700000" algn="tl">
                    <a:srgbClr val="000000">
                      <a:alpha val="43137"/>
                    </a:srgbClr>
                  </a:outerShdw>
                </a:effectLst>
              </a:rPr>
              <a:t>Markets</a:t>
            </a:r>
            <a:br>
              <a:rPr lang="en-US" sz="2800" dirty="0" smtClean="0">
                <a:effectLst>
                  <a:outerShdw blurRad="38100" dist="38100" dir="2700000" algn="tl">
                    <a:srgbClr val="000000">
                      <a:alpha val="43137"/>
                    </a:srgbClr>
                  </a:outerShdw>
                </a:effectLst>
              </a:rPr>
            </a:br>
            <a:r>
              <a:rPr lang="en-US" sz="1600" dirty="0"/>
              <a:t>by </a:t>
            </a:r>
            <a:r>
              <a:rPr lang="en-US" sz="1600" dirty="0" smtClean="0"/>
              <a:t>T. </a:t>
            </a:r>
            <a:r>
              <a:rPr lang="en-US" sz="1600" dirty="0"/>
              <a:t>Adrian, </a:t>
            </a:r>
            <a:r>
              <a:rPr lang="en-US" sz="1600" dirty="0" smtClean="0"/>
              <a:t>M. </a:t>
            </a:r>
            <a:r>
              <a:rPr lang="en-US" sz="1600" dirty="0"/>
              <a:t>Fleming, </a:t>
            </a:r>
            <a:r>
              <a:rPr lang="en-US" sz="1600" dirty="0" smtClean="0"/>
              <a:t>J. Goldberg</a:t>
            </a:r>
            <a:r>
              <a:rPr lang="en-US" sz="1600" dirty="0"/>
              <a:t>, </a:t>
            </a:r>
            <a:r>
              <a:rPr lang="en-US" sz="1600" dirty="0" smtClean="0"/>
              <a:t>M. </a:t>
            </a:r>
            <a:r>
              <a:rPr lang="en-US" sz="1600" dirty="0"/>
              <a:t>Lewis, </a:t>
            </a:r>
            <a:r>
              <a:rPr lang="en-US" sz="1600" dirty="0" smtClean="0"/>
              <a:t>F. </a:t>
            </a:r>
            <a:r>
              <a:rPr lang="en-US" sz="1600" dirty="0"/>
              <a:t>Natalucci, and </a:t>
            </a:r>
            <a:r>
              <a:rPr lang="en-US" sz="1600" dirty="0" smtClean="0"/>
              <a:t>J. Wu (FEDS Notes October 2013)</a:t>
            </a:r>
            <a:r>
              <a:rPr lang="en-US" sz="2800" dirty="0" smtClean="0"/>
              <a:t> </a:t>
            </a:r>
            <a:r>
              <a:rPr lang="en-US" sz="2800" dirty="0"/>
              <a:t/>
            </a:r>
            <a:br>
              <a:rPr lang="en-US" sz="2800" dirty="0"/>
            </a:br>
            <a:endParaRPr lang="en-US" sz="2800" dirty="0"/>
          </a:p>
        </p:txBody>
      </p:sp>
      <p:sp>
        <p:nvSpPr>
          <p:cNvPr id="4" name="Footer Placeholder 3"/>
          <p:cNvSpPr>
            <a:spLocks noGrp="1"/>
          </p:cNvSpPr>
          <p:nvPr>
            <p:ph type="ftr" sz="quarter" idx="10"/>
          </p:nvPr>
        </p:nvSpPr>
        <p:spPr/>
        <p:txBody>
          <a:bodyPr/>
          <a:lstStyle/>
          <a:p>
            <a:pPr algn="ctr">
              <a:defRPr/>
            </a:pPr>
            <a:r>
              <a:rPr lang="en-US" dirty="0" smtClean="0"/>
              <a:t>21</a:t>
            </a:r>
            <a:endParaRPr lang="en-US" dirty="0"/>
          </a:p>
        </p:txBody>
      </p:sp>
      <p:pic>
        <p:nvPicPr>
          <p:cNvPr id="7" name="Content Placeholder 6"/>
          <p:cNvPicPr>
            <a:picLocks noGrp="1" noChangeAspect="1"/>
          </p:cNvPicPr>
          <p:nvPr>
            <p:ph idx="1"/>
          </p:nvPr>
        </p:nvPicPr>
        <p:blipFill>
          <a:blip r:embed="rId2"/>
          <a:stretch>
            <a:fillRect/>
          </a:stretch>
        </p:blipFill>
        <p:spPr>
          <a:xfrm>
            <a:off x="1987857" y="2123660"/>
            <a:ext cx="5015886" cy="4124739"/>
          </a:xfrm>
          <a:prstGeom prst="rect">
            <a:avLst/>
          </a:prstGeom>
        </p:spPr>
      </p:pic>
    </p:spTree>
    <p:extLst>
      <p:ext uri="{BB962C8B-B14F-4D97-AF65-F5344CB8AC3E}">
        <p14:creationId xmlns:p14="http://schemas.microsoft.com/office/powerpoint/2010/main" val="707018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a:effectLst>
                  <a:outerShdw blurRad="38100" dist="38100" dir="2700000" algn="tl">
                    <a:srgbClr val="000000">
                      <a:alpha val="43137"/>
                    </a:srgbClr>
                  </a:outerShdw>
                </a:effectLst>
              </a:rPr>
              <a:t>The </a:t>
            </a:r>
            <a:r>
              <a:rPr lang="en-US" sz="3600" dirty="0" smtClean="0">
                <a:effectLst>
                  <a:outerShdw blurRad="38100" dist="38100" dir="2700000" algn="tl">
                    <a:srgbClr val="000000">
                      <a:alpha val="43137"/>
                    </a:srgbClr>
                  </a:outerShdw>
                </a:effectLst>
              </a:rPr>
              <a:t>Elements of the Story</a:t>
            </a:r>
            <a:endParaRPr lang="en-US" sz="3600" dirty="0" smtClean="0"/>
          </a:p>
        </p:txBody>
      </p:sp>
      <p:sp>
        <p:nvSpPr>
          <p:cNvPr id="6147" name="Content Placeholder 2"/>
          <p:cNvSpPr>
            <a:spLocks noGrp="1"/>
          </p:cNvSpPr>
          <p:nvPr>
            <p:ph idx="1"/>
          </p:nvPr>
        </p:nvSpPr>
        <p:spPr>
          <a:xfrm>
            <a:off x="187234" y="1600200"/>
            <a:ext cx="8686800" cy="4799013"/>
          </a:xfrm>
        </p:spPr>
        <p:txBody>
          <a:bodyPr>
            <a:normAutofit/>
          </a:bodyPr>
          <a:lstStyle/>
          <a:p>
            <a:r>
              <a:rPr lang="en-US" sz="2400" dirty="0"/>
              <a:t>Shadow banking is optimal </a:t>
            </a:r>
            <a:endParaRPr lang="en-US" sz="2400" dirty="0" smtClean="0"/>
          </a:p>
          <a:p>
            <a:pPr lvl="1"/>
            <a:r>
              <a:rPr lang="en-US" sz="2000" dirty="0" smtClean="0"/>
              <a:t>Households </a:t>
            </a:r>
            <a:r>
              <a:rPr lang="en-US" sz="2000" dirty="0"/>
              <a:t>demand liquidity </a:t>
            </a:r>
            <a:r>
              <a:rPr lang="en-US" sz="2000" dirty="0" smtClean="0"/>
              <a:t>to insure against liquidity </a:t>
            </a:r>
            <a:r>
              <a:rPr lang="en-US" sz="2000" dirty="0"/>
              <a:t>events</a:t>
            </a:r>
          </a:p>
          <a:p>
            <a:pPr lvl="1"/>
            <a:r>
              <a:rPr lang="en-US" sz="2000" dirty="0"/>
              <a:t>Liquidity provision is constrained by collateral</a:t>
            </a:r>
          </a:p>
          <a:p>
            <a:pPr lvl="1"/>
            <a:r>
              <a:rPr lang="en-US" sz="2000" dirty="0"/>
              <a:t>While money-like securities require enough collateral to remain liquid at all times, shadow money </a:t>
            </a:r>
            <a:r>
              <a:rPr lang="en-US" sz="2000" dirty="0" smtClean="0"/>
              <a:t>is </a:t>
            </a:r>
            <a:r>
              <a:rPr lang="en-US" sz="2000" dirty="0"/>
              <a:t>cheaper to produce as it uses collateral when it is abundant</a:t>
            </a:r>
          </a:p>
          <a:p>
            <a:pPr lvl="1"/>
            <a:r>
              <a:rPr lang="en-US" sz="2000" dirty="0"/>
              <a:t>Shadow banking allows for greater liquidity creation for each dollar of available </a:t>
            </a:r>
            <a:r>
              <a:rPr lang="en-US" sz="2000" dirty="0" smtClean="0"/>
              <a:t>collateral</a:t>
            </a:r>
          </a:p>
          <a:p>
            <a:endParaRPr lang="en-US" sz="2800" dirty="0" smtClean="0"/>
          </a:p>
          <a:p>
            <a:r>
              <a:rPr lang="en-US" sz="2400" dirty="0" smtClean="0"/>
              <a:t>When </a:t>
            </a:r>
            <a:r>
              <a:rPr lang="en-US" sz="2400" dirty="0"/>
              <a:t>uncertainty is low, increased liquidity supply results in a crowding out of money, greater savings, higher prices, investment, and growth</a:t>
            </a:r>
          </a:p>
          <a:p>
            <a:endParaRPr lang="en-US" sz="3000" dirty="0"/>
          </a:p>
          <a:p>
            <a:pPr marL="228600" lvl="1">
              <a:spcBef>
                <a:spcPts val="1000"/>
              </a:spcBef>
            </a:pPr>
            <a:endParaRPr lang="en-US" dirty="0"/>
          </a:p>
        </p:txBody>
      </p:sp>
      <p:sp>
        <p:nvSpPr>
          <p:cNvPr id="4" name="Footer Placeholder 3"/>
          <p:cNvSpPr>
            <a:spLocks noGrp="1"/>
          </p:cNvSpPr>
          <p:nvPr>
            <p:ph type="ftr" sz="quarter" idx="10"/>
          </p:nvPr>
        </p:nvSpPr>
        <p:spPr/>
        <p:txBody>
          <a:bodyPr/>
          <a:lstStyle/>
          <a:p>
            <a:pPr algn="ctr">
              <a:defRPr/>
            </a:pPr>
            <a:r>
              <a:rPr lang="en-US" dirty="0" smtClean="0"/>
              <a:t>2</a:t>
            </a:r>
            <a:endParaRPr lang="en-US" dirty="0"/>
          </a:p>
        </p:txBody>
      </p:sp>
    </p:spTree>
    <p:extLst>
      <p:ext uri="{BB962C8B-B14F-4D97-AF65-F5344CB8AC3E}">
        <p14:creationId xmlns:p14="http://schemas.microsoft.com/office/powerpoint/2010/main" val="1692683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a:effectLst>
                  <a:outerShdw blurRad="38100" dist="38100" dir="2700000" algn="tl">
                    <a:srgbClr val="000000">
                      <a:alpha val="43137"/>
                    </a:srgbClr>
                  </a:outerShdw>
                </a:effectLst>
              </a:rPr>
              <a:t>The </a:t>
            </a:r>
            <a:r>
              <a:rPr lang="en-US" sz="3600" dirty="0" smtClean="0">
                <a:effectLst>
                  <a:outerShdw blurRad="38100" dist="38100" dir="2700000" algn="tl">
                    <a:srgbClr val="000000">
                      <a:alpha val="43137"/>
                    </a:srgbClr>
                  </a:outerShdw>
                </a:effectLst>
              </a:rPr>
              <a:t>Elements of the Story </a:t>
            </a:r>
            <a:r>
              <a:rPr lang="en-US" sz="3600" dirty="0">
                <a:effectLst>
                  <a:outerShdw blurRad="38100" dist="38100" dir="2700000" algn="tl">
                    <a:srgbClr val="000000">
                      <a:alpha val="43137"/>
                    </a:srgbClr>
                  </a:outerShdw>
                </a:effectLst>
              </a:rPr>
              <a:t>(cont’d)</a:t>
            </a:r>
            <a:endParaRPr lang="en-US" sz="3600" dirty="0" smtClean="0"/>
          </a:p>
        </p:txBody>
      </p:sp>
      <p:sp>
        <p:nvSpPr>
          <p:cNvPr id="6147" name="Content Placeholder 2"/>
          <p:cNvSpPr>
            <a:spLocks noGrp="1"/>
          </p:cNvSpPr>
          <p:nvPr>
            <p:ph idx="1"/>
          </p:nvPr>
        </p:nvSpPr>
        <p:spPr>
          <a:xfrm>
            <a:off x="273050" y="1600200"/>
            <a:ext cx="8686800" cy="4799013"/>
          </a:xfrm>
        </p:spPr>
        <p:txBody>
          <a:bodyPr>
            <a:normAutofit/>
          </a:bodyPr>
          <a:lstStyle/>
          <a:p>
            <a:endParaRPr lang="en-US" sz="2400" dirty="0" smtClean="0"/>
          </a:p>
          <a:p>
            <a:r>
              <a:rPr lang="en-US" sz="2400" dirty="0" smtClean="0"/>
              <a:t>But booms </a:t>
            </a:r>
            <a:r>
              <a:rPr lang="en-US" sz="2400" dirty="0"/>
              <a:t>in liquidity and economic activity lead to a buildup in economic fragility</a:t>
            </a:r>
          </a:p>
          <a:p>
            <a:pPr lvl="1"/>
            <a:r>
              <a:rPr lang="en-US" sz="2000" dirty="0"/>
              <a:t>When uncertainty increases, households demand crash-proof liquidity</a:t>
            </a:r>
          </a:p>
          <a:p>
            <a:pPr lvl="1"/>
            <a:r>
              <a:rPr lang="en-US" sz="2000" dirty="0"/>
              <a:t>Financial intermediaries reduce supply of overall liquidity to meet demand for collateral-intensive money</a:t>
            </a:r>
          </a:p>
          <a:p>
            <a:pPr lvl="1"/>
            <a:r>
              <a:rPr lang="en-US" sz="2000" dirty="0"/>
              <a:t>Collateral premiums rise, asset price fall, investment and economic activity contract</a:t>
            </a:r>
          </a:p>
          <a:p>
            <a:pPr lvl="1"/>
            <a:r>
              <a:rPr lang="en-US" sz="2000" dirty="0"/>
              <a:t>Endogenous collateral runs (or margin spirals) reinforce the downturn</a:t>
            </a:r>
          </a:p>
        </p:txBody>
      </p:sp>
      <p:sp>
        <p:nvSpPr>
          <p:cNvPr id="4" name="Footer Placeholder 3"/>
          <p:cNvSpPr>
            <a:spLocks noGrp="1"/>
          </p:cNvSpPr>
          <p:nvPr>
            <p:ph type="ftr" sz="quarter" idx="10"/>
          </p:nvPr>
        </p:nvSpPr>
        <p:spPr/>
        <p:txBody>
          <a:bodyPr/>
          <a:lstStyle/>
          <a:p>
            <a:pPr algn="ctr">
              <a:defRPr/>
            </a:pPr>
            <a:r>
              <a:rPr lang="en-US" dirty="0" smtClean="0"/>
              <a:t>3</a:t>
            </a:r>
            <a:endParaRPr lang="en-US" dirty="0"/>
          </a:p>
        </p:txBody>
      </p:sp>
    </p:spTree>
    <p:extLst>
      <p:ext uri="{BB962C8B-B14F-4D97-AF65-F5344CB8AC3E}">
        <p14:creationId xmlns:p14="http://schemas.microsoft.com/office/powerpoint/2010/main" val="2698120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smtClean="0">
                <a:effectLst>
                  <a:outerShdw blurRad="38100" dist="38100" dir="2700000" algn="tl">
                    <a:srgbClr val="000000">
                      <a:alpha val="43137"/>
                    </a:srgbClr>
                  </a:outerShdw>
                </a:effectLst>
              </a:rPr>
              <a:t>Outline of </a:t>
            </a:r>
            <a:r>
              <a:rPr lang="en-US" sz="3600" dirty="0">
                <a:effectLst>
                  <a:outerShdw blurRad="38100" dist="38100" dir="2700000" algn="tl">
                    <a:srgbClr val="000000">
                      <a:alpha val="43137"/>
                    </a:srgbClr>
                  </a:outerShdw>
                </a:effectLst>
              </a:rPr>
              <a:t>the </a:t>
            </a:r>
            <a:r>
              <a:rPr lang="en-US" sz="3600" dirty="0" smtClean="0">
                <a:effectLst>
                  <a:outerShdw blurRad="38100" dist="38100" dir="2700000" algn="tl">
                    <a:srgbClr val="000000">
                      <a:alpha val="43137"/>
                    </a:srgbClr>
                  </a:outerShdw>
                </a:effectLst>
              </a:rPr>
              <a:t>Discussion</a:t>
            </a:r>
            <a:endParaRPr lang="en-US" sz="3600" dirty="0" smtClean="0"/>
          </a:p>
        </p:txBody>
      </p:sp>
      <p:sp>
        <p:nvSpPr>
          <p:cNvPr id="6147" name="Content Placeholder 2"/>
          <p:cNvSpPr>
            <a:spLocks noGrp="1"/>
          </p:cNvSpPr>
          <p:nvPr>
            <p:ph idx="1"/>
          </p:nvPr>
        </p:nvSpPr>
        <p:spPr>
          <a:xfrm>
            <a:off x="273050" y="1600200"/>
            <a:ext cx="8686800" cy="4799013"/>
          </a:xfrm>
        </p:spPr>
        <p:txBody>
          <a:bodyPr>
            <a:normAutofit/>
          </a:bodyPr>
          <a:lstStyle/>
          <a:p>
            <a:r>
              <a:rPr lang="en-US" sz="2600" dirty="0"/>
              <a:t>A few thoughts on the assumptions and the policy implications of the paper</a:t>
            </a:r>
          </a:p>
          <a:p>
            <a:pPr lvl="1"/>
            <a:r>
              <a:rPr lang="en-US" sz="2000" i="1" dirty="0"/>
              <a:t>Ex-ante </a:t>
            </a:r>
            <a:r>
              <a:rPr lang="en-US" sz="2000" dirty="0"/>
              <a:t>vs. </a:t>
            </a:r>
            <a:r>
              <a:rPr lang="en-US" sz="2000" i="1" dirty="0"/>
              <a:t>ex-post </a:t>
            </a:r>
            <a:r>
              <a:rPr lang="en-US" sz="2000" dirty="0"/>
              <a:t>liquidity</a:t>
            </a:r>
          </a:p>
          <a:p>
            <a:pPr lvl="1"/>
            <a:r>
              <a:rPr lang="en-US" sz="2000" dirty="0"/>
              <a:t>Equity issuance is not costless in the midst of a crisis</a:t>
            </a:r>
          </a:p>
          <a:p>
            <a:pPr lvl="2"/>
            <a:r>
              <a:rPr lang="en-US" sz="1800" dirty="0"/>
              <a:t>Collateral runs vs. </a:t>
            </a:r>
            <a:r>
              <a:rPr lang="en-US" sz="1800" dirty="0" smtClean="0"/>
              <a:t>runs </a:t>
            </a:r>
            <a:r>
              <a:rPr lang="en-US" sz="1800" dirty="0"/>
              <a:t>on financial institutions</a:t>
            </a:r>
          </a:p>
          <a:p>
            <a:pPr lvl="1"/>
            <a:r>
              <a:rPr lang="en-US" sz="2000" dirty="0"/>
              <a:t>Externalities created by the shadow banking sector</a:t>
            </a:r>
          </a:p>
          <a:p>
            <a:pPr lvl="2"/>
            <a:r>
              <a:rPr lang="en-US" sz="1800" dirty="0"/>
              <a:t>What would a central planner do?</a:t>
            </a:r>
          </a:p>
          <a:p>
            <a:pPr lvl="1"/>
            <a:r>
              <a:rPr lang="en-US" sz="2000" dirty="0"/>
              <a:t>Monetary policy and regulatory initiatives in this framework</a:t>
            </a:r>
          </a:p>
          <a:p>
            <a:endParaRPr lang="en-US" dirty="0"/>
          </a:p>
          <a:p>
            <a:r>
              <a:rPr lang="en-US" sz="2400" dirty="0"/>
              <a:t>The regulatory effort since the financial crisis</a:t>
            </a:r>
          </a:p>
          <a:p>
            <a:pPr lvl="1"/>
            <a:r>
              <a:rPr lang="en-US" sz="2000" dirty="0"/>
              <a:t>Focus on liquidity risk</a:t>
            </a:r>
          </a:p>
        </p:txBody>
      </p:sp>
      <p:sp>
        <p:nvSpPr>
          <p:cNvPr id="4" name="Footer Placeholder 3"/>
          <p:cNvSpPr>
            <a:spLocks noGrp="1"/>
          </p:cNvSpPr>
          <p:nvPr>
            <p:ph type="ftr" sz="quarter" idx="10"/>
          </p:nvPr>
        </p:nvSpPr>
        <p:spPr/>
        <p:txBody>
          <a:bodyPr/>
          <a:lstStyle/>
          <a:p>
            <a:pPr algn="ctr">
              <a:defRPr/>
            </a:pPr>
            <a:r>
              <a:rPr lang="en-US" dirty="0" smtClean="0"/>
              <a:t>4</a:t>
            </a:r>
            <a:endParaRPr lang="en-US" dirty="0"/>
          </a:p>
        </p:txBody>
      </p:sp>
    </p:spTree>
    <p:extLst>
      <p:ext uri="{BB962C8B-B14F-4D97-AF65-F5344CB8AC3E}">
        <p14:creationId xmlns:p14="http://schemas.microsoft.com/office/powerpoint/2010/main" val="1188083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i="1" dirty="0">
                <a:effectLst>
                  <a:outerShdw blurRad="38100" dist="38100" dir="2700000" algn="tl">
                    <a:srgbClr val="000000">
                      <a:alpha val="43137"/>
                    </a:srgbClr>
                  </a:outerShdw>
                </a:effectLst>
              </a:rPr>
              <a:t>Ex-ante </a:t>
            </a:r>
            <a:r>
              <a:rPr lang="en-US" sz="3600" dirty="0">
                <a:effectLst>
                  <a:outerShdw blurRad="38100" dist="38100" dir="2700000" algn="tl">
                    <a:srgbClr val="000000">
                      <a:alpha val="43137"/>
                    </a:srgbClr>
                  </a:outerShdw>
                </a:effectLst>
              </a:rPr>
              <a:t>vs. </a:t>
            </a:r>
            <a:r>
              <a:rPr lang="en-US" sz="3600" i="1" dirty="0">
                <a:effectLst>
                  <a:outerShdw blurRad="38100" dist="38100" dir="2700000" algn="tl">
                    <a:srgbClr val="000000">
                      <a:alpha val="43137"/>
                    </a:srgbClr>
                  </a:outerShdw>
                </a:effectLst>
              </a:rPr>
              <a:t>Ex-post </a:t>
            </a:r>
            <a:r>
              <a:rPr lang="en-US" sz="3600" dirty="0">
                <a:effectLst>
                  <a:outerShdw blurRad="38100" dist="38100" dir="2700000" algn="tl">
                    <a:srgbClr val="000000">
                      <a:alpha val="43137"/>
                    </a:srgbClr>
                  </a:outerShdw>
                </a:effectLst>
              </a:rPr>
              <a:t>Liquidity</a:t>
            </a:r>
            <a:endParaRPr lang="en-US" sz="3600" dirty="0" smtClean="0"/>
          </a:p>
        </p:txBody>
      </p:sp>
      <p:sp>
        <p:nvSpPr>
          <p:cNvPr id="6147" name="Content Placeholder 2"/>
          <p:cNvSpPr>
            <a:spLocks noGrp="1"/>
          </p:cNvSpPr>
          <p:nvPr>
            <p:ph idx="1"/>
          </p:nvPr>
        </p:nvSpPr>
        <p:spPr>
          <a:xfrm>
            <a:off x="273050" y="1524000"/>
            <a:ext cx="8686800" cy="4799013"/>
          </a:xfrm>
        </p:spPr>
        <p:txBody>
          <a:bodyPr>
            <a:normAutofit/>
          </a:bodyPr>
          <a:lstStyle/>
          <a:p>
            <a:r>
              <a:rPr lang="en-US" sz="2400" dirty="0"/>
              <a:t>In the model, households use liquid securities to insure against liquidity events but they are aware </a:t>
            </a:r>
            <a:r>
              <a:rPr lang="en-US" sz="2400" i="1" dirty="0"/>
              <a:t>ex-ante</a:t>
            </a:r>
            <a:r>
              <a:rPr lang="en-US" sz="2400" dirty="0"/>
              <a:t> that shadow money ceases to be liquid in a crash:</a:t>
            </a:r>
          </a:p>
          <a:p>
            <a:pPr marL="0" indent="0" algn="ctr">
              <a:buNone/>
            </a:pPr>
            <a:r>
              <a:rPr lang="en-US" sz="2400" i="1" dirty="0"/>
              <a:t>L(t) = m(t) +s(t) [1-dJ(t)]</a:t>
            </a:r>
          </a:p>
          <a:p>
            <a:endParaRPr lang="en-US" dirty="0"/>
          </a:p>
          <a:p>
            <a:r>
              <a:rPr lang="en-US" sz="2400" dirty="0"/>
              <a:t>Pre-crisis, however, shadow banking referred to the creation of </a:t>
            </a:r>
            <a:r>
              <a:rPr lang="en-US" sz="2400" i="1" dirty="0"/>
              <a:t>ex-ante</a:t>
            </a:r>
            <a:r>
              <a:rPr lang="en-US" sz="2400" dirty="0"/>
              <a:t> seemingly safe, seemingly liquid financial instruments (</a:t>
            </a:r>
            <a:r>
              <a:rPr lang="en-US" sz="2400" dirty="0" err="1"/>
              <a:t>Tarullo</a:t>
            </a:r>
            <a:r>
              <a:rPr lang="en-US" sz="2400" dirty="0"/>
              <a:t> </a:t>
            </a:r>
            <a:r>
              <a:rPr lang="en-US" sz="2400" dirty="0" smtClean="0"/>
              <a:t>2012)</a:t>
            </a:r>
            <a:endParaRPr lang="en-US" sz="2400" dirty="0"/>
          </a:p>
          <a:p>
            <a:pPr lvl="1"/>
            <a:r>
              <a:rPr lang="en-US" sz="2000" dirty="0"/>
              <a:t>Surge in demand for safe, liquid assets for precautionary or transactional purposes</a:t>
            </a:r>
          </a:p>
          <a:p>
            <a:pPr lvl="1"/>
            <a:r>
              <a:rPr lang="en-US" sz="2000" dirty="0" smtClean="0"/>
              <a:t>Met </a:t>
            </a:r>
            <a:r>
              <a:rPr lang="en-US" sz="2000" dirty="0"/>
              <a:t>by shadow </a:t>
            </a:r>
            <a:r>
              <a:rPr lang="en-US" sz="2000" dirty="0" smtClean="0"/>
              <a:t>banking-driven </a:t>
            </a:r>
            <a:r>
              <a:rPr lang="en-US" sz="2000" dirty="0"/>
              <a:t>creation of assets thought to be safe and liquid</a:t>
            </a:r>
          </a:p>
        </p:txBody>
      </p:sp>
      <p:sp>
        <p:nvSpPr>
          <p:cNvPr id="4" name="Footer Placeholder 3"/>
          <p:cNvSpPr>
            <a:spLocks noGrp="1"/>
          </p:cNvSpPr>
          <p:nvPr>
            <p:ph type="ftr" sz="quarter" idx="10"/>
          </p:nvPr>
        </p:nvSpPr>
        <p:spPr/>
        <p:txBody>
          <a:bodyPr/>
          <a:lstStyle/>
          <a:p>
            <a:pPr algn="ctr">
              <a:defRPr/>
            </a:pPr>
            <a:r>
              <a:rPr lang="en-US" dirty="0" smtClean="0"/>
              <a:t>5</a:t>
            </a:r>
            <a:endParaRPr lang="en-US" dirty="0"/>
          </a:p>
        </p:txBody>
      </p:sp>
    </p:spTree>
    <p:extLst>
      <p:ext uri="{BB962C8B-B14F-4D97-AF65-F5344CB8AC3E}">
        <p14:creationId xmlns:p14="http://schemas.microsoft.com/office/powerpoint/2010/main" val="1901663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85799"/>
          </a:xfrm>
        </p:spPr>
        <p:txBody>
          <a:bodyPr/>
          <a:lstStyle/>
          <a:p>
            <a:pPr algn="ctr"/>
            <a:r>
              <a:rPr lang="en-US" sz="3600" i="1" dirty="0">
                <a:effectLst>
                  <a:outerShdw blurRad="38100" dist="38100" dir="2700000" algn="tl">
                    <a:srgbClr val="000000">
                      <a:alpha val="43137"/>
                    </a:srgbClr>
                  </a:outerShdw>
                </a:effectLst>
              </a:rPr>
              <a:t>Ex-ante </a:t>
            </a:r>
            <a:r>
              <a:rPr lang="en-US" sz="3600" dirty="0">
                <a:effectLst>
                  <a:outerShdw blurRad="38100" dist="38100" dir="2700000" algn="tl">
                    <a:srgbClr val="000000">
                      <a:alpha val="43137"/>
                    </a:srgbClr>
                  </a:outerShdw>
                </a:effectLst>
              </a:rPr>
              <a:t>vs. </a:t>
            </a:r>
            <a:r>
              <a:rPr lang="en-US" sz="3600" i="1" dirty="0">
                <a:effectLst>
                  <a:outerShdw blurRad="38100" dist="38100" dir="2700000" algn="tl">
                    <a:srgbClr val="000000">
                      <a:alpha val="43137"/>
                    </a:srgbClr>
                  </a:outerShdw>
                </a:effectLst>
              </a:rPr>
              <a:t>Ex-post </a:t>
            </a:r>
            <a:r>
              <a:rPr lang="en-US" sz="3600" dirty="0" smtClean="0">
                <a:effectLst>
                  <a:outerShdw blurRad="38100" dist="38100" dir="2700000" algn="tl">
                    <a:srgbClr val="000000">
                      <a:alpha val="43137"/>
                    </a:srgbClr>
                  </a:outerShdw>
                </a:effectLst>
              </a:rPr>
              <a:t>Liquidity cont’d</a:t>
            </a:r>
            <a:endParaRPr lang="en-US" sz="3600" dirty="0" smtClean="0"/>
          </a:p>
        </p:txBody>
      </p:sp>
      <p:sp>
        <p:nvSpPr>
          <p:cNvPr id="6147" name="Content Placeholder 2"/>
          <p:cNvSpPr>
            <a:spLocks noGrp="1"/>
          </p:cNvSpPr>
          <p:nvPr>
            <p:ph idx="1"/>
          </p:nvPr>
        </p:nvSpPr>
        <p:spPr>
          <a:xfrm>
            <a:off x="273050" y="1905000"/>
            <a:ext cx="8686800" cy="4494213"/>
          </a:xfrm>
        </p:spPr>
        <p:txBody>
          <a:bodyPr>
            <a:normAutofit fontScale="70000" lnSpcReduction="20000"/>
          </a:bodyPr>
          <a:lstStyle/>
          <a:p>
            <a:r>
              <a:rPr lang="en-US" sz="3400" dirty="0"/>
              <a:t>But tail risk associated with shadow banking instruments had not been understood and internalized by </a:t>
            </a:r>
            <a:r>
              <a:rPr lang="en-US" sz="3400" dirty="0" smtClean="0"/>
              <a:t>either </a:t>
            </a:r>
            <a:r>
              <a:rPr lang="en-US" sz="3400" dirty="0"/>
              <a:t>buyers </a:t>
            </a:r>
            <a:r>
              <a:rPr lang="en-US" sz="3400" dirty="0" smtClean="0"/>
              <a:t>nor </a:t>
            </a:r>
            <a:r>
              <a:rPr lang="en-US" sz="3400" dirty="0"/>
              <a:t>sellers</a:t>
            </a:r>
          </a:p>
          <a:p>
            <a:endParaRPr lang="en-US" dirty="0"/>
          </a:p>
          <a:p>
            <a:r>
              <a:rPr lang="en-US" sz="3400" dirty="0"/>
              <a:t>There was a widespread belief that risk-free assets could be created by augmenting an already seemingly safe asset with a promise </a:t>
            </a:r>
            <a:r>
              <a:rPr lang="en-US" sz="3400" dirty="0" smtClean="0"/>
              <a:t>by </a:t>
            </a:r>
            <a:r>
              <a:rPr lang="en-US" sz="3400" dirty="0"/>
              <a:t>a financial institution to provide liquidity or bear credit losses</a:t>
            </a:r>
          </a:p>
          <a:p>
            <a:pPr lvl="1"/>
            <a:r>
              <a:rPr lang="en-US" dirty="0"/>
              <a:t>Contractual provisions (e.g., ABCP)</a:t>
            </a:r>
          </a:p>
          <a:p>
            <a:pPr lvl="1"/>
            <a:r>
              <a:rPr lang="en-US" dirty="0"/>
              <a:t>Implicit support (e.g., MMFs, </a:t>
            </a:r>
            <a:r>
              <a:rPr lang="en-US" dirty="0" err="1"/>
              <a:t>triparty</a:t>
            </a:r>
            <a:r>
              <a:rPr lang="en-US" dirty="0"/>
              <a:t> repo market, sec lenders)</a:t>
            </a:r>
          </a:p>
          <a:p>
            <a:endParaRPr lang="en-US" dirty="0"/>
          </a:p>
          <a:p>
            <a:r>
              <a:rPr lang="en-US" sz="3400" dirty="0"/>
              <a:t>When </a:t>
            </a:r>
            <a:r>
              <a:rPr lang="en-US" sz="3400" dirty="0" smtClean="0"/>
              <a:t>investors </a:t>
            </a:r>
            <a:r>
              <a:rPr lang="en-US" sz="3400" dirty="0"/>
              <a:t>questioned the credibility of that </a:t>
            </a:r>
            <a:r>
              <a:rPr lang="en-US" sz="3400" dirty="0" smtClean="0"/>
              <a:t>promise, </a:t>
            </a:r>
            <a:r>
              <a:rPr lang="en-US" sz="3400" dirty="0" smtClean="0"/>
              <a:t>and thus </a:t>
            </a:r>
            <a:r>
              <a:rPr lang="en-US" sz="3400" dirty="0"/>
              <a:t>the apparent safety and liquidity of those instruments, the financial system became suddenly vulnerable to runs</a:t>
            </a:r>
          </a:p>
        </p:txBody>
      </p:sp>
      <p:sp>
        <p:nvSpPr>
          <p:cNvPr id="4" name="Footer Placeholder 3"/>
          <p:cNvSpPr>
            <a:spLocks noGrp="1"/>
          </p:cNvSpPr>
          <p:nvPr>
            <p:ph type="ftr" sz="quarter" idx="10"/>
          </p:nvPr>
        </p:nvSpPr>
        <p:spPr/>
        <p:txBody>
          <a:bodyPr/>
          <a:lstStyle/>
          <a:p>
            <a:pPr algn="ctr">
              <a:defRPr/>
            </a:pPr>
            <a:r>
              <a:rPr lang="en-US" dirty="0" smtClean="0"/>
              <a:t>6</a:t>
            </a:r>
            <a:endParaRPr lang="en-US" dirty="0"/>
          </a:p>
        </p:txBody>
      </p:sp>
    </p:spTree>
    <p:extLst>
      <p:ext uri="{BB962C8B-B14F-4D97-AF65-F5344CB8AC3E}">
        <p14:creationId xmlns:p14="http://schemas.microsoft.com/office/powerpoint/2010/main" val="2804218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229600" cy="609599"/>
          </a:xfrm>
        </p:spPr>
        <p:txBody>
          <a:bodyPr/>
          <a:lstStyle/>
          <a:p>
            <a:pPr algn="ctr"/>
            <a:r>
              <a:rPr lang="en-US" sz="3600" dirty="0">
                <a:effectLst>
                  <a:outerShdw blurRad="38100" dist="38100" dir="2700000" algn="tl">
                    <a:srgbClr val="000000">
                      <a:alpha val="43137"/>
                    </a:srgbClr>
                  </a:outerShdw>
                </a:effectLst>
              </a:rPr>
              <a:t>Equity Issuance is not Costless in a Crisis</a:t>
            </a:r>
            <a:endParaRPr lang="en-US" sz="3600" dirty="0" smtClean="0"/>
          </a:p>
        </p:txBody>
      </p:sp>
      <p:sp>
        <p:nvSpPr>
          <p:cNvPr id="6147" name="Content Placeholder 2"/>
          <p:cNvSpPr>
            <a:spLocks noGrp="1"/>
          </p:cNvSpPr>
          <p:nvPr>
            <p:ph idx="1"/>
          </p:nvPr>
        </p:nvSpPr>
        <p:spPr>
          <a:xfrm>
            <a:off x="152400" y="1600200"/>
            <a:ext cx="8686800" cy="4799013"/>
          </a:xfrm>
        </p:spPr>
        <p:txBody>
          <a:bodyPr>
            <a:normAutofit fontScale="47500" lnSpcReduction="20000"/>
          </a:bodyPr>
          <a:lstStyle/>
          <a:p>
            <a:r>
              <a:rPr lang="en-US" sz="4600" dirty="0"/>
              <a:t>In the model, financial intermediaries can issue equity at no cost </a:t>
            </a:r>
          </a:p>
          <a:p>
            <a:pPr lvl="1"/>
            <a:r>
              <a:rPr lang="en-US" sz="3800" dirty="0"/>
              <a:t>Any discrepancy between assets and the value of existing equity, shadow- money and money is always made up by issuing new equity</a:t>
            </a:r>
          </a:p>
          <a:p>
            <a:endParaRPr lang="en-US" dirty="0"/>
          </a:p>
          <a:p>
            <a:r>
              <a:rPr lang="en-US" sz="4600" dirty="0"/>
              <a:t>In reality, financial institutions are </a:t>
            </a:r>
            <a:r>
              <a:rPr lang="en-US" sz="4600" dirty="0" smtClean="0"/>
              <a:t>rarely able </a:t>
            </a:r>
            <a:r>
              <a:rPr lang="en-US" sz="4600" dirty="0"/>
              <a:t>to issue equity during a crisis</a:t>
            </a:r>
          </a:p>
          <a:p>
            <a:pPr lvl="1"/>
            <a:r>
              <a:rPr lang="en-US" sz="3800" dirty="0"/>
              <a:t>Strains emerge in short-term funding markets</a:t>
            </a:r>
          </a:p>
          <a:p>
            <a:pPr lvl="1"/>
            <a:r>
              <a:rPr lang="en-US" sz="3800" dirty="0"/>
              <a:t>Eventually investors “see through the collateral</a:t>
            </a:r>
            <a:r>
              <a:rPr lang="en-US" sz="3800" dirty="0" smtClean="0"/>
              <a:t>” and </a:t>
            </a:r>
            <a:r>
              <a:rPr lang="en-US" sz="3800" dirty="0"/>
              <a:t>repo run turns into </a:t>
            </a:r>
            <a:r>
              <a:rPr lang="en-US" sz="3800" dirty="0" smtClean="0"/>
              <a:t>fully </a:t>
            </a:r>
            <a:r>
              <a:rPr lang="en-US" sz="3800" dirty="0"/>
              <a:t>fledged </a:t>
            </a:r>
            <a:r>
              <a:rPr lang="en-US" sz="3800" dirty="0" smtClean="0"/>
              <a:t>runs </a:t>
            </a:r>
            <a:r>
              <a:rPr lang="en-US" sz="3800" dirty="0"/>
              <a:t>on </a:t>
            </a:r>
            <a:r>
              <a:rPr lang="en-US" sz="3800" dirty="0" smtClean="0"/>
              <a:t>financial institutions</a:t>
            </a:r>
            <a:endParaRPr lang="en-US" sz="3800" dirty="0"/>
          </a:p>
          <a:p>
            <a:endParaRPr lang="en-US" dirty="0"/>
          </a:p>
          <a:p>
            <a:r>
              <a:rPr lang="en-US" sz="4600" dirty="0"/>
              <a:t>By contrast, the model predicts that “</a:t>
            </a:r>
            <a:r>
              <a:rPr lang="en-US" sz="4600" i="1" dirty="0"/>
              <a:t>the price of A (risky) capital is always higher with shadow banking than without because prices capitalize the lower funding costs in a shadow banking-driven boom.  The possibility of future booms leads to less severe downturns.</a:t>
            </a:r>
            <a:r>
              <a:rPr lang="en-US" sz="4600" dirty="0"/>
              <a:t>”</a:t>
            </a:r>
          </a:p>
          <a:p>
            <a:pPr lvl="1"/>
            <a:r>
              <a:rPr lang="en-US" sz="3600" dirty="0"/>
              <a:t> </a:t>
            </a:r>
            <a:r>
              <a:rPr lang="en-US" sz="3800" dirty="0"/>
              <a:t>This seems to </a:t>
            </a:r>
            <a:r>
              <a:rPr lang="en-US" sz="3800" dirty="0" smtClean="0"/>
              <a:t>the result of the </a:t>
            </a:r>
            <a:r>
              <a:rPr lang="en-US" sz="3800" dirty="0"/>
              <a:t>assumption that financial institutions </a:t>
            </a:r>
            <a:r>
              <a:rPr lang="en-US" sz="3800" dirty="0" smtClean="0"/>
              <a:t>do </a:t>
            </a:r>
            <a:r>
              <a:rPr lang="en-US" sz="3800" dirty="0"/>
              <a:t>not fail</a:t>
            </a:r>
          </a:p>
        </p:txBody>
      </p:sp>
      <p:sp>
        <p:nvSpPr>
          <p:cNvPr id="4" name="Footer Placeholder 3"/>
          <p:cNvSpPr>
            <a:spLocks noGrp="1"/>
          </p:cNvSpPr>
          <p:nvPr>
            <p:ph type="ftr" sz="quarter" idx="10"/>
          </p:nvPr>
        </p:nvSpPr>
        <p:spPr/>
        <p:txBody>
          <a:bodyPr/>
          <a:lstStyle/>
          <a:p>
            <a:pPr algn="ctr">
              <a:defRPr/>
            </a:pPr>
            <a:r>
              <a:rPr lang="en-US" dirty="0" smtClean="0"/>
              <a:t>7</a:t>
            </a:r>
            <a:endParaRPr lang="en-US" dirty="0"/>
          </a:p>
        </p:txBody>
      </p:sp>
    </p:spTree>
    <p:extLst>
      <p:ext uri="{BB962C8B-B14F-4D97-AF65-F5344CB8AC3E}">
        <p14:creationId xmlns:p14="http://schemas.microsoft.com/office/powerpoint/2010/main" val="437762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3050" y="685801"/>
            <a:ext cx="8642350" cy="609599"/>
          </a:xfrm>
        </p:spPr>
        <p:txBody>
          <a:bodyPr/>
          <a:lstStyle/>
          <a:p>
            <a:pPr algn="ctr"/>
            <a:r>
              <a:rPr lang="en-US" sz="3600" dirty="0">
                <a:effectLst>
                  <a:outerShdw blurRad="38100" dist="38100" dir="2700000" algn="tl">
                    <a:srgbClr val="000000">
                      <a:alpha val="43137"/>
                    </a:srgbClr>
                  </a:outerShdw>
                </a:effectLst>
              </a:rPr>
              <a:t>Externalities Created by the Shadow Banking</a:t>
            </a:r>
            <a:endParaRPr lang="en-US" sz="3600" dirty="0" smtClean="0"/>
          </a:p>
        </p:txBody>
      </p:sp>
      <p:sp>
        <p:nvSpPr>
          <p:cNvPr id="6147" name="Content Placeholder 2"/>
          <p:cNvSpPr>
            <a:spLocks noGrp="1"/>
          </p:cNvSpPr>
          <p:nvPr>
            <p:ph idx="1"/>
          </p:nvPr>
        </p:nvSpPr>
        <p:spPr>
          <a:xfrm>
            <a:off x="215537" y="1524000"/>
            <a:ext cx="8686800" cy="4799013"/>
          </a:xfrm>
        </p:spPr>
        <p:txBody>
          <a:bodyPr>
            <a:normAutofit fontScale="62500" lnSpcReduction="20000"/>
          </a:bodyPr>
          <a:lstStyle/>
          <a:p>
            <a:r>
              <a:rPr lang="en-US" dirty="0"/>
              <a:t>In the model, shadow banking is </a:t>
            </a:r>
            <a:r>
              <a:rPr lang="en-US" dirty="0" smtClean="0"/>
              <a:t>optimal</a:t>
            </a:r>
            <a:endParaRPr lang="en-US" dirty="0"/>
          </a:p>
          <a:p>
            <a:endParaRPr lang="en-US" dirty="0" smtClean="0"/>
          </a:p>
          <a:p>
            <a:r>
              <a:rPr lang="en-US" dirty="0" smtClean="0"/>
              <a:t>However</a:t>
            </a:r>
            <a:r>
              <a:rPr lang="en-US" dirty="0"/>
              <a:t>, the economic boom driven by increased shadow banking liquidity </a:t>
            </a:r>
            <a:r>
              <a:rPr lang="en-US" dirty="0" smtClean="0"/>
              <a:t>is </a:t>
            </a:r>
            <a:r>
              <a:rPr lang="en-US" dirty="0"/>
              <a:t>associated with a buildup in economic fragility</a:t>
            </a:r>
          </a:p>
          <a:p>
            <a:endParaRPr lang="en-US" dirty="0" smtClean="0"/>
          </a:p>
          <a:p>
            <a:r>
              <a:rPr lang="en-US" dirty="0" smtClean="0"/>
              <a:t>Many </a:t>
            </a:r>
            <a:r>
              <a:rPr lang="en-US" dirty="0"/>
              <a:t>models (e.g., Stein (2013)) show that economic agents do not </a:t>
            </a:r>
            <a:r>
              <a:rPr lang="en-US" dirty="0" smtClean="0"/>
              <a:t>internalize </a:t>
            </a:r>
            <a:r>
              <a:rPr lang="en-US" dirty="0"/>
              <a:t>the externalities </a:t>
            </a:r>
            <a:r>
              <a:rPr lang="en-US" dirty="0" smtClean="0"/>
              <a:t>from </a:t>
            </a:r>
            <a:r>
              <a:rPr lang="en-US" dirty="0"/>
              <a:t>collateral constraints</a:t>
            </a:r>
          </a:p>
          <a:p>
            <a:pPr lvl="1"/>
            <a:r>
              <a:rPr lang="en-US" dirty="0"/>
              <a:t>Fraction of asset lost in a crash Kappa A (t</a:t>
            </a:r>
            <a:r>
              <a:rPr lang="en-US" dirty="0" smtClean="0"/>
              <a:t>)</a:t>
            </a:r>
            <a:endParaRPr lang="en-US" dirty="0"/>
          </a:p>
          <a:p>
            <a:endParaRPr lang="en-US" dirty="0" smtClean="0"/>
          </a:p>
          <a:p>
            <a:r>
              <a:rPr lang="en-US" dirty="0" smtClean="0"/>
              <a:t>What </a:t>
            </a:r>
            <a:r>
              <a:rPr lang="en-US" dirty="0"/>
              <a:t>would be the social planner’s optimal mix of traditional vs. shadow banking intermediation?</a:t>
            </a:r>
          </a:p>
          <a:p>
            <a:endParaRPr lang="en-US" dirty="0" smtClean="0"/>
          </a:p>
          <a:p>
            <a:r>
              <a:rPr lang="en-US" dirty="0" smtClean="0"/>
              <a:t>Should </a:t>
            </a:r>
            <a:r>
              <a:rPr lang="en-US" dirty="0"/>
              <a:t>a central bank use its balance sheet and monetary policy framework to affect </a:t>
            </a:r>
            <a:r>
              <a:rPr lang="en-US" dirty="0" smtClean="0"/>
              <a:t>the mix </a:t>
            </a:r>
            <a:r>
              <a:rPr lang="en-US" dirty="0"/>
              <a:t>of </a:t>
            </a:r>
            <a:r>
              <a:rPr lang="en-US" dirty="0" smtClean="0"/>
              <a:t>public/private </a:t>
            </a:r>
            <a:r>
              <a:rPr lang="en-US" dirty="0"/>
              <a:t>short-term, safe assets available to investors?</a:t>
            </a:r>
          </a:p>
          <a:p>
            <a:pPr lvl="1"/>
            <a:r>
              <a:rPr lang="en-US" dirty="0"/>
              <a:t>See Carlson et al. (2014)</a:t>
            </a:r>
          </a:p>
        </p:txBody>
      </p:sp>
      <p:sp>
        <p:nvSpPr>
          <p:cNvPr id="4" name="Footer Placeholder 3"/>
          <p:cNvSpPr>
            <a:spLocks noGrp="1"/>
          </p:cNvSpPr>
          <p:nvPr>
            <p:ph type="ftr" sz="quarter" idx="10"/>
          </p:nvPr>
        </p:nvSpPr>
        <p:spPr/>
        <p:txBody>
          <a:bodyPr/>
          <a:lstStyle/>
          <a:p>
            <a:pPr algn="ctr">
              <a:defRPr/>
            </a:pPr>
            <a:r>
              <a:rPr lang="en-US" dirty="0"/>
              <a:t>8</a:t>
            </a:r>
          </a:p>
        </p:txBody>
      </p:sp>
    </p:spTree>
    <p:extLst>
      <p:ext uri="{BB962C8B-B14F-4D97-AF65-F5344CB8AC3E}">
        <p14:creationId xmlns:p14="http://schemas.microsoft.com/office/powerpoint/2010/main" val="1161189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FRB_green">
  <a:themeElements>
    <a:clrScheme name="Custom 1">
      <a:dk1>
        <a:sysClr val="windowText" lastClr="000000"/>
      </a:dk1>
      <a:lt1>
        <a:sysClr val="window" lastClr="FFFFFF"/>
      </a:lt1>
      <a:dk2>
        <a:srgbClr val="3E4211"/>
      </a:dk2>
      <a:lt2>
        <a:srgbClr val="EDF0C9"/>
      </a:lt2>
      <a:accent1>
        <a:srgbClr val="5D631A"/>
      </a:accent1>
      <a:accent2>
        <a:srgbClr val="C38649"/>
      </a:accent2>
      <a:accent3>
        <a:srgbClr val="D2DA7A"/>
      </a:accent3>
      <a:accent4>
        <a:srgbClr val="FADA7A"/>
      </a:accent4>
      <a:accent5>
        <a:srgbClr val="B88472"/>
      </a:accent5>
      <a:accent6>
        <a:srgbClr val="8E736A"/>
      </a:accent6>
      <a:hlink>
        <a:srgbClr val="3E4211"/>
      </a:hlink>
      <a:folHlink>
        <a:srgbClr val="5D631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isscom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isscom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isscom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isscom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isscom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isscom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isscom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isscom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isscom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isscom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isscom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isscom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3784</TotalTime>
  <Words>1679</Words>
  <Application>Microsoft Office PowerPoint</Application>
  <PresentationFormat>On-screen Show (4:3)</PresentationFormat>
  <Paragraphs>209</Paragraphs>
  <Slides>22</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Futura Md BT</vt:lpstr>
      <vt:lpstr>FRB_green</vt:lpstr>
      <vt:lpstr>Photo Editor Photo</vt:lpstr>
      <vt:lpstr>“The Macroeconomics of Shadow Banking”  by Alan Moreira and Alexi Savov </vt:lpstr>
      <vt:lpstr>Main Question</vt:lpstr>
      <vt:lpstr>The Elements of the Story</vt:lpstr>
      <vt:lpstr>The Elements of the Story (cont’d)</vt:lpstr>
      <vt:lpstr>Outline of the Discussion</vt:lpstr>
      <vt:lpstr>Ex-ante vs. Ex-post Liquidity</vt:lpstr>
      <vt:lpstr>Ex-ante vs. Ex-post Liquidity cont’d</vt:lpstr>
      <vt:lpstr>Equity Issuance is not Costless in a Crisis</vt:lpstr>
      <vt:lpstr>Externalities Created by the Shadow Banking</vt:lpstr>
      <vt:lpstr>Monetary Policy and Regulatory Initiatives</vt:lpstr>
      <vt:lpstr>Monetary Policy and Regulatory Initiatives (cont’d)</vt:lpstr>
      <vt:lpstr>Monetary Policy and Regulatory Initiatives (cont’d)</vt:lpstr>
      <vt:lpstr>Monetary Policy and Regulatory Initiatives (cont’d)</vt:lpstr>
      <vt:lpstr>In Sum</vt:lpstr>
      <vt:lpstr>Shadow Banking and Uncertainty</vt:lpstr>
      <vt:lpstr>Shadow Banking and Crash Risk</vt:lpstr>
      <vt:lpstr>Concluding</vt:lpstr>
      <vt:lpstr>The Regulatory Effort Since the Crisis</vt:lpstr>
      <vt:lpstr>The Regulatory Effort Since the Crisis (cont’d)</vt:lpstr>
      <vt:lpstr>AUM and Dealer Inventories</vt:lpstr>
      <vt:lpstr>Liquidity Risk</vt:lpstr>
      <vt:lpstr>Balance Sheet Capacity and Market Liquidity during the 2013 Selloff in Fixed Income Markets by T. Adrian, M. Fleming, J. Goldberg, M. Lewis, F. Natalucci, and J. Wu (FEDS Notes October 2013)  </vt:lpstr>
    </vt:vector>
  </TitlesOfParts>
  <Company>Federal Reserve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Management:  Does changing</dc:title>
  <dc:creator>m1sac00</dc:creator>
  <cp:lastModifiedBy>Fabio Natalucci</cp:lastModifiedBy>
  <cp:revision>263</cp:revision>
  <cp:lastPrinted>2015-03-27T21:16:20Z</cp:lastPrinted>
  <dcterms:created xsi:type="dcterms:W3CDTF">2008-07-19T17:39:32Z</dcterms:created>
  <dcterms:modified xsi:type="dcterms:W3CDTF">2015-03-30T11:39:24Z</dcterms:modified>
</cp:coreProperties>
</file>