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7" r:id="rId4"/>
    <p:sldId id="268" r:id="rId5"/>
    <p:sldId id="261" r:id="rId6"/>
    <p:sldId id="262" r:id="rId7"/>
    <p:sldId id="263" r:id="rId8"/>
    <p:sldId id="264" r:id="rId9"/>
    <p:sldId id="265" r:id="rId10"/>
    <p:sldId id="266" r:id="rId11"/>
    <p:sldId id="269"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38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EB42E0-F6A3-4AEE-A8CA-2DE8CDD001D2}"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873E5-DC3D-4B57-8C1B-40B9848818E4}" type="slidenum">
              <a:rPr lang="en-US" smtClean="0"/>
              <a:t>‹#›</a:t>
            </a:fld>
            <a:endParaRPr lang="en-US"/>
          </a:p>
        </p:txBody>
      </p:sp>
    </p:spTree>
    <p:extLst>
      <p:ext uri="{BB962C8B-B14F-4D97-AF65-F5344CB8AC3E}">
        <p14:creationId xmlns:p14="http://schemas.microsoft.com/office/powerpoint/2010/main" val="1002080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EB42E0-F6A3-4AEE-A8CA-2DE8CDD001D2}"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873E5-DC3D-4B57-8C1B-40B9848818E4}" type="slidenum">
              <a:rPr lang="en-US" smtClean="0"/>
              <a:t>‹#›</a:t>
            </a:fld>
            <a:endParaRPr lang="en-US"/>
          </a:p>
        </p:txBody>
      </p:sp>
    </p:spTree>
    <p:extLst>
      <p:ext uri="{BB962C8B-B14F-4D97-AF65-F5344CB8AC3E}">
        <p14:creationId xmlns:p14="http://schemas.microsoft.com/office/powerpoint/2010/main" val="1929557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EB42E0-F6A3-4AEE-A8CA-2DE8CDD001D2}"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873E5-DC3D-4B57-8C1B-40B9848818E4}" type="slidenum">
              <a:rPr lang="en-US" smtClean="0"/>
              <a:t>‹#›</a:t>
            </a:fld>
            <a:endParaRPr lang="en-US"/>
          </a:p>
        </p:txBody>
      </p:sp>
    </p:spTree>
    <p:extLst>
      <p:ext uri="{BB962C8B-B14F-4D97-AF65-F5344CB8AC3E}">
        <p14:creationId xmlns:p14="http://schemas.microsoft.com/office/powerpoint/2010/main" val="110784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EB42E0-F6A3-4AEE-A8CA-2DE8CDD001D2}"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873E5-DC3D-4B57-8C1B-40B9848818E4}" type="slidenum">
              <a:rPr lang="en-US" smtClean="0"/>
              <a:t>‹#›</a:t>
            </a:fld>
            <a:endParaRPr lang="en-US"/>
          </a:p>
        </p:txBody>
      </p:sp>
    </p:spTree>
    <p:extLst>
      <p:ext uri="{BB962C8B-B14F-4D97-AF65-F5344CB8AC3E}">
        <p14:creationId xmlns:p14="http://schemas.microsoft.com/office/powerpoint/2010/main" val="299408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EB42E0-F6A3-4AEE-A8CA-2DE8CDD001D2}"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873E5-DC3D-4B57-8C1B-40B9848818E4}" type="slidenum">
              <a:rPr lang="en-US" smtClean="0"/>
              <a:t>‹#›</a:t>
            </a:fld>
            <a:endParaRPr lang="en-US"/>
          </a:p>
        </p:txBody>
      </p:sp>
    </p:spTree>
    <p:extLst>
      <p:ext uri="{BB962C8B-B14F-4D97-AF65-F5344CB8AC3E}">
        <p14:creationId xmlns:p14="http://schemas.microsoft.com/office/powerpoint/2010/main" val="4035433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EB42E0-F6A3-4AEE-A8CA-2DE8CDD001D2}"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A873E5-DC3D-4B57-8C1B-40B9848818E4}" type="slidenum">
              <a:rPr lang="en-US" smtClean="0"/>
              <a:t>‹#›</a:t>
            </a:fld>
            <a:endParaRPr lang="en-US"/>
          </a:p>
        </p:txBody>
      </p:sp>
    </p:spTree>
    <p:extLst>
      <p:ext uri="{BB962C8B-B14F-4D97-AF65-F5344CB8AC3E}">
        <p14:creationId xmlns:p14="http://schemas.microsoft.com/office/powerpoint/2010/main" val="105971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EB42E0-F6A3-4AEE-A8CA-2DE8CDD001D2}" type="datetimeFigureOut">
              <a:rPr lang="en-US" smtClean="0"/>
              <a:t>3/30/2015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A873E5-DC3D-4B57-8C1B-40B9848818E4}" type="slidenum">
              <a:rPr lang="en-US" smtClean="0"/>
              <a:t>‹#›</a:t>
            </a:fld>
            <a:endParaRPr lang="en-US"/>
          </a:p>
        </p:txBody>
      </p:sp>
    </p:spTree>
    <p:extLst>
      <p:ext uri="{BB962C8B-B14F-4D97-AF65-F5344CB8AC3E}">
        <p14:creationId xmlns:p14="http://schemas.microsoft.com/office/powerpoint/2010/main" val="15835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EB42E0-F6A3-4AEE-A8CA-2DE8CDD001D2}" type="datetimeFigureOut">
              <a:rPr lang="en-US" smtClean="0"/>
              <a:t>3/30/2015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A873E5-DC3D-4B57-8C1B-40B9848818E4}" type="slidenum">
              <a:rPr lang="en-US" smtClean="0"/>
              <a:t>‹#›</a:t>
            </a:fld>
            <a:endParaRPr lang="en-US"/>
          </a:p>
        </p:txBody>
      </p:sp>
    </p:spTree>
    <p:extLst>
      <p:ext uri="{BB962C8B-B14F-4D97-AF65-F5344CB8AC3E}">
        <p14:creationId xmlns:p14="http://schemas.microsoft.com/office/powerpoint/2010/main" val="1819888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EB42E0-F6A3-4AEE-A8CA-2DE8CDD001D2}" type="datetimeFigureOut">
              <a:rPr lang="en-US" smtClean="0"/>
              <a:t>3/30/2015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A873E5-DC3D-4B57-8C1B-40B9848818E4}" type="slidenum">
              <a:rPr lang="en-US" smtClean="0"/>
              <a:t>‹#›</a:t>
            </a:fld>
            <a:endParaRPr lang="en-US"/>
          </a:p>
        </p:txBody>
      </p:sp>
    </p:spTree>
    <p:extLst>
      <p:ext uri="{BB962C8B-B14F-4D97-AF65-F5344CB8AC3E}">
        <p14:creationId xmlns:p14="http://schemas.microsoft.com/office/powerpoint/2010/main" val="61117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EB42E0-F6A3-4AEE-A8CA-2DE8CDD001D2}"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A873E5-DC3D-4B57-8C1B-40B9848818E4}" type="slidenum">
              <a:rPr lang="en-US" smtClean="0"/>
              <a:t>‹#›</a:t>
            </a:fld>
            <a:endParaRPr lang="en-US"/>
          </a:p>
        </p:txBody>
      </p:sp>
    </p:spTree>
    <p:extLst>
      <p:ext uri="{BB962C8B-B14F-4D97-AF65-F5344CB8AC3E}">
        <p14:creationId xmlns:p14="http://schemas.microsoft.com/office/powerpoint/2010/main" val="1392833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EB42E0-F6A3-4AEE-A8CA-2DE8CDD001D2}"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A873E5-DC3D-4B57-8C1B-40B9848818E4}" type="slidenum">
              <a:rPr lang="en-US" smtClean="0"/>
              <a:t>‹#›</a:t>
            </a:fld>
            <a:endParaRPr lang="en-US"/>
          </a:p>
        </p:txBody>
      </p:sp>
    </p:spTree>
    <p:extLst>
      <p:ext uri="{BB962C8B-B14F-4D97-AF65-F5344CB8AC3E}">
        <p14:creationId xmlns:p14="http://schemas.microsoft.com/office/powerpoint/2010/main" val="1752122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B42E0-F6A3-4AEE-A8CA-2DE8CDD001D2}" type="datetimeFigureOut">
              <a:rPr lang="en-US" smtClean="0"/>
              <a:t>3/30/2015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A873E5-DC3D-4B57-8C1B-40B9848818E4}" type="slidenum">
              <a:rPr lang="en-US" smtClean="0"/>
              <a:t>‹#›</a:t>
            </a:fld>
            <a:endParaRPr lang="en-US"/>
          </a:p>
        </p:txBody>
      </p:sp>
    </p:spTree>
    <p:extLst>
      <p:ext uri="{BB962C8B-B14F-4D97-AF65-F5344CB8AC3E}">
        <p14:creationId xmlns:p14="http://schemas.microsoft.com/office/powerpoint/2010/main" val="4262668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371599"/>
          </a:xfrm>
        </p:spPr>
        <p:txBody>
          <a:bodyPr>
            <a:normAutofit fontScale="90000"/>
          </a:bodyPr>
          <a:lstStyle/>
          <a:p>
            <a:r>
              <a:rPr lang="en-US" dirty="0" smtClean="0"/>
              <a:t>The Role of </a:t>
            </a:r>
            <a:r>
              <a:rPr lang="en-US" dirty="0"/>
              <a:t>B</a:t>
            </a:r>
            <a:r>
              <a:rPr lang="en-US" dirty="0" smtClean="0"/>
              <a:t>anks in the Transmission of Monetary Policy</a:t>
            </a:r>
            <a:endParaRPr lang="en-US" dirty="0"/>
          </a:p>
        </p:txBody>
      </p:sp>
      <p:sp>
        <p:nvSpPr>
          <p:cNvPr id="3" name="Subtitle 2"/>
          <p:cNvSpPr>
            <a:spLocks noGrp="1"/>
          </p:cNvSpPr>
          <p:nvPr>
            <p:ph type="subTitle" idx="1"/>
          </p:nvPr>
        </p:nvSpPr>
        <p:spPr>
          <a:xfrm>
            <a:off x="685800" y="2133600"/>
            <a:ext cx="7772400" cy="4495800"/>
          </a:xfrm>
        </p:spPr>
        <p:txBody>
          <a:bodyPr>
            <a:noAutofit/>
          </a:bodyPr>
          <a:lstStyle/>
          <a:p>
            <a:r>
              <a:rPr lang="en-US" sz="2400" dirty="0" smtClean="0">
                <a:solidFill>
                  <a:prstClr val="black"/>
                </a:solidFill>
                <a:ea typeface="+mj-ea"/>
                <a:cs typeface="+mj-cs"/>
              </a:rPr>
              <a:t>Joe Peek and Eric </a:t>
            </a:r>
            <a:r>
              <a:rPr lang="en-US" sz="2400" dirty="0" err="1" smtClean="0">
                <a:solidFill>
                  <a:prstClr val="black"/>
                </a:solidFill>
                <a:ea typeface="+mj-ea"/>
                <a:cs typeface="+mj-cs"/>
              </a:rPr>
              <a:t>Rosengren</a:t>
            </a:r>
            <a:endParaRPr lang="en-US" sz="2400" dirty="0" smtClean="0">
              <a:solidFill>
                <a:prstClr val="black"/>
              </a:solidFill>
              <a:ea typeface="+mj-ea"/>
              <a:cs typeface="+mj-cs"/>
            </a:endParaRPr>
          </a:p>
          <a:p>
            <a:r>
              <a:rPr lang="en-US" sz="2400" dirty="0" smtClean="0">
                <a:solidFill>
                  <a:prstClr val="black"/>
                </a:solidFill>
                <a:ea typeface="+mj-ea"/>
                <a:cs typeface="+mj-cs"/>
              </a:rPr>
              <a:t>Federal Reserve Bank of Boston*</a:t>
            </a:r>
          </a:p>
          <a:p>
            <a:endParaRPr lang="en-US" sz="2400" dirty="0" smtClean="0">
              <a:solidFill>
                <a:prstClr val="black"/>
              </a:solidFill>
              <a:ea typeface="+mj-ea"/>
              <a:cs typeface="+mj-cs"/>
            </a:endParaRPr>
          </a:p>
          <a:p>
            <a:pPr lvl="0"/>
            <a:r>
              <a:rPr lang="en-US" sz="2400" dirty="0">
                <a:solidFill>
                  <a:prstClr val="black"/>
                </a:solidFill>
              </a:rPr>
              <a:t>FRB-Atlanta 2015 Financial Markets </a:t>
            </a:r>
            <a:r>
              <a:rPr lang="en-US" sz="2400" dirty="0" smtClean="0">
                <a:solidFill>
                  <a:prstClr val="black"/>
                </a:solidFill>
              </a:rPr>
              <a:t>Conference:</a:t>
            </a:r>
            <a:endParaRPr lang="en-US" sz="2400" dirty="0" smtClean="0">
              <a:solidFill>
                <a:prstClr val="black"/>
              </a:solidFill>
              <a:ea typeface="+mj-ea"/>
              <a:cs typeface="+mj-cs"/>
            </a:endParaRPr>
          </a:p>
          <a:p>
            <a:r>
              <a:rPr lang="en-US" sz="2400" dirty="0" smtClean="0">
                <a:solidFill>
                  <a:prstClr val="black"/>
                </a:solidFill>
                <a:ea typeface="+mj-ea"/>
                <a:cs typeface="+mj-cs"/>
              </a:rPr>
              <a:t>Central Banking in the Shadows: Monetary Policy and Financial Stability </a:t>
            </a:r>
            <a:r>
              <a:rPr lang="en-US" sz="2400" dirty="0" err="1" smtClean="0">
                <a:solidFill>
                  <a:prstClr val="black"/>
                </a:solidFill>
                <a:ea typeface="+mj-ea"/>
                <a:cs typeface="+mj-cs"/>
              </a:rPr>
              <a:t>Postcrisis</a:t>
            </a:r>
            <a:endParaRPr lang="en-US" sz="2400" dirty="0" smtClean="0">
              <a:solidFill>
                <a:prstClr val="black"/>
              </a:solidFill>
              <a:ea typeface="+mj-ea"/>
              <a:cs typeface="+mj-cs"/>
            </a:endParaRPr>
          </a:p>
          <a:p>
            <a:r>
              <a:rPr lang="en-US" sz="2400" dirty="0" smtClean="0">
                <a:solidFill>
                  <a:prstClr val="black"/>
                </a:solidFill>
                <a:ea typeface="+mj-ea"/>
                <a:cs typeface="+mj-cs"/>
              </a:rPr>
              <a:t>Stone Mountain, GA</a:t>
            </a:r>
          </a:p>
          <a:p>
            <a:r>
              <a:rPr lang="en-US" sz="2400" dirty="0" smtClean="0">
                <a:solidFill>
                  <a:prstClr val="black"/>
                </a:solidFill>
                <a:ea typeface="+mj-ea"/>
                <a:cs typeface="+mj-cs"/>
              </a:rPr>
              <a:t>March 31, 2015</a:t>
            </a:r>
          </a:p>
          <a:p>
            <a:endParaRPr lang="en-US" sz="2000" dirty="0" smtClean="0">
              <a:solidFill>
                <a:srgbClr val="002060"/>
              </a:solidFill>
            </a:endParaRPr>
          </a:p>
          <a:p>
            <a:pPr lvl="0">
              <a:spcBef>
                <a:spcPct val="0"/>
              </a:spcBef>
            </a:pPr>
            <a:r>
              <a:rPr lang="en-US" sz="1800" dirty="0">
                <a:solidFill>
                  <a:prstClr val="black"/>
                </a:solidFill>
              </a:rPr>
              <a:t>*The views expressed are my own and do not necessarily reflect those of the Federal Reserve Bank of Boston or the Federal Reserve System</a:t>
            </a:r>
            <a:r>
              <a:rPr lang="en-US" sz="1800" dirty="0" smtClean="0">
                <a:solidFill>
                  <a:prstClr val="black"/>
                </a:solidFill>
              </a:rPr>
              <a:t>.</a:t>
            </a:r>
            <a:endParaRPr lang="en-US" sz="2800" dirty="0">
              <a:solidFill>
                <a:srgbClr val="002060"/>
              </a:solidFill>
            </a:endParaRPr>
          </a:p>
          <a:p>
            <a:endParaRPr lang="en-US" sz="2800" dirty="0" smtClean="0">
              <a:solidFill>
                <a:srgbClr val="002060"/>
              </a:solidFill>
            </a:endParaRPr>
          </a:p>
          <a:p>
            <a:endParaRPr lang="en-US" sz="2800" dirty="0">
              <a:solidFill>
                <a:srgbClr val="002060"/>
              </a:solidFill>
            </a:endParaRPr>
          </a:p>
          <a:p>
            <a:endParaRPr lang="en-US" sz="2800" dirty="0" smtClean="0">
              <a:solidFill>
                <a:srgbClr val="002060"/>
              </a:solidFill>
            </a:endParaRPr>
          </a:p>
          <a:p>
            <a:endParaRPr lang="en-US" sz="2800" dirty="0">
              <a:solidFill>
                <a:srgbClr val="002060"/>
              </a:solidFill>
            </a:endParaRPr>
          </a:p>
          <a:p>
            <a:endParaRPr lang="en-US" sz="2800" dirty="0" smtClean="0">
              <a:solidFill>
                <a:srgbClr val="002060"/>
              </a:solidFill>
            </a:endParaRPr>
          </a:p>
        </p:txBody>
      </p:sp>
    </p:spTree>
    <p:extLst>
      <p:ext uri="{BB962C8B-B14F-4D97-AF65-F5344CB8AC3E}">
        <p14:creationId xmlns:p14="http://schemas.microsoft.com/office/powerpoint/2010/main" val="2971451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Identifying a Shift in Loan Supply</a:t>
            </a:r>
            <a:endParaRPr lang="en-US" dirty="0"/>
          </a:p>
        </p:txBody>
      </p:sp>
      <p:sp>
        <p:nvSpPr>
          <p:cNvPr id="3" name="Content Placeholder 2"/>
          <p:cNvSpPr>
            <a:spLocks noGrp="1"/>
          </p:cNvSpPr>
          <p:nvPr>
            <p:ph idx="1"/>
          </p:nvPr>
        </p:nvSpPr>
        <p:spPr>
          <a:xfrm>
            <a:off x="457200" y="1066800"/>
            <a:ext cx="8229600" cy="5638800"/>
          </a:xfrm>
        </p:spPr>
        <p:txBody>
          <a:bodyPr>
            <a:normAutofit fontScale="92500" lnSpcReduction="10000"/>
          </a:bodyPr>
          <a:lstStyle/>
          <a:p>
            <a:pPr lvl="0"/>
            <a:r>
              <a:rPr lang="en-US" sz="3000" dirty="0">
                <a:solidFill>
                  <a:prstClr val="black"/>
                </a:solidFill>
              </a:rPr>
              <a:t>Complicated because banks face two separate constraints: reserve requirements and capital requirements</a:t>
            </a:r>
          </a:p>
          <a:p>
            <a:pPr lvl="1"/>
            <a:r>
              <a:rPr lang="en-US" sz="2600" dirty="0">
                <a:solidFill>
                  <a:prstClr val="black"/>
                </a:solidFill>
              </a:rPr>
              <a:t>Tightening a nonbinding constraint: </a:t>
            </a:r>
            <a:r>
              <a:rPr lang="en-US" sz="2600" dirty="0" smtClean="0">
                <a:solidFill>
                  <a:prstClr val="black"/>
                </a:solidFill>
              </a:rPr>
              <a:t>now, for example, open </a:t>
            </a:r>
            <a:r>
              <a:rPr lang="en-US" sz="2600" dirty="0">
                <a:solidFill>
                  <a:prstClr val="black"/>
                </a:solidFill>
              </a:rPr>
              <a:t>market operations to reduce excess reserves</a:t>
            </a:r>
          </a:p>
          <a:p>
            <a:pPr lvl="1"/>
            <a:r>
              <a:rPr lang="en-US" sz="2600" dirty="0">
                <a:solidFill>
                  <a:prstClr val="black"/>
                </a:solidFill>
              </a:rPr>
              <a:t>Easing a binding constraint: pushing on a </a:t>
            </a:r>
            <a:r>
              <a:rPr lang="en-US" sz="2600" dirty="0" smtClean="0">
                <a:solidFill>
                  <a:prstClr val="black"/>
                </a:solidFill>
              </a:rPr>
              <a:t>string (implying weaker effects from easing monetary policy than from tightening policy)</a:t>
            </a:r>
            <a:endParaRPr lang="en-US" sz="2600" dirty="0">
              <a:solidFill>
                <a:prstClr val="black"/>
              </a:solidFill>
            </a:endParaRPr>
          </a:p>
          <a:p>
            <a:pPr lvl="1"/>
            <a:r>
              <a:rPr lang="en-US" sz="2600" dirty="0" smtClean="0">
                <a:solidFill>
                  <a:prstClr val="black"/>
                </a:solidFill>
              </a:rPr>
              <a:t>Banks face </a:t>
            </a:r>
            <a:r>
              <a:rPr lang="en-US" sz="2600" dirty="0">
                <a:solidFill>
                  <a:prstClr val="black"/>
                </a:solidFill>
              </a:rPr>
              <a:t>additional constraints: for example, </a:t>
            </a:r>
            <a:r>
              <a:rPr lang="en-US" sz="2600" dirty="0" smtClean="0">
                <a:solidFill>
                  <a:prstClr val="black"/>
                </a:solidFill>
              </a:rPr>
              <a:t>the new liquidity </a:t>
            </a:r>
            <a:r>
              <a:rPr lang="en-US" sz="2600" dirty="0">
                <a:solidFill>
                  <a:prstClr val="black"/>
                </a:solidFill>
              </a:rPr>
              <a:t>requirements</a:t>
            </a:r>
          </a:p>
          <a:p>
            <a:r>
              <a:rPr lang="en-US" dirty="0" smtClean="0"/>
              <a:t>Severe </a:t>
            </a:r>
            <a:r>
              <a:rPr lang="en-US" dirty="0" err="1" smtClean="0"/>
              <a:t>endogeneity</a:t>
            </a:r>
            <a:r>
              <a:rPr lang="en-US" dirty="0" smtClean="0"/>
              <a:t> issues associated with using aggregate data</a:t>
            </a:r>
          </a:p>
          <a:p>
            <a:r>
              <a:rPr lang="en-US" dirty="0" smtClean="0"/>
              <a:t>Thus, empirical studies turned to panel data analysis</a:t>
            </a:r>
            <a:endParaRPr lang="en-US" dirty="0"/>
          </a:p>
        </p:txBody>
      </p:sp>
    </p:spTree>
    <p:extLst>
      <p:ext uri="{BB962C8B-B14F-4D97-AF65-F5344CB8AC3E}">
        <p14:creationId xmlns:p14="http://schemas.microsoft.com/office/powerpoint/2010/main" val="1074101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Panel Analysis</a:t>
            </a:r>
            <a:endParaRPr lang="en-US" dirty="0"/>
          </a:p>
        </p:txBody>
      </p:sp>
      <p:sp>
        <p:nvSpPr>
          <p:cNvPr id="3" name="Content Placeholder 2"/>
          <p:cNvSpPr>
            <a:spLocks noGrp="1"/>
          </p:cNvSpPr>
          <p:nvPr>
            <p:ph idx="1"/>
          </p:nvPr>
        </p:nvSpPr>
        <p:spPr>
          <a:xfrm>
            <a:off x="457200" y="990600"/>
            <a:ext cx="8229600" cy="5638800"/>
          </a:xfrm>
        </p:spPr>
        <p:txBody>
          <a:bodyPr>
            <a:normAutofit fontScale="92500" lnSpcReduction="10000"/>
          </a:bodyPr>
          <a:lstStyle/>
          <a:p>
            <a:r>
              <a:rPr lang="en-US" dirty="0" smtClean="0"/>
              <a:t>Relate cross-sectional differences in bank, or banking organization, characteristics to differences in the extent to which banks are able to insulate their loan portfolios</a:t>
            </a:r>
          </a:p>
          <a:p>
            <a:pPr lvl="1"/>
            <a:r>
              <a:rPr lang="en-US" dirty="0" smtClean="0"/>
              <a:t>Ability to raise non-</a:t>
            </a:r>
            <a:r>
              <a:rPr lang="en-US" dirty="0" err="1" smtClean="0"/>
              <a:t>reservable</a:t>
            </a:r>
            <a:r>
              <a:rPr lang="en-US" dirty="0" smtClean="0"/>
              <a:t> (mostly uninsured) liabilities: size, health, direct access to capital markets</a:t>
            </a:r>
          </a:p>
          <a:p>
            <a:pPr lvl="1"/>
            <a:r>
              <a:rPr lang="en-US" dirty="0" smtClean="0"/>
              <a:t>Extent to which the capital requirement constraint is binding</a:t>
            </a:r>
          </a:p>
          <a:p>
            <a:pPr lvl="1"/>
            <a:r>
              <a:rPr lang="en-US" dirty="0" smtClean="0"/>
              <a:t>Liquidity position of bank</a:t>
            </a:r>
          </a:p>
          <a:p>
            <a:r>
              <a:rPr lang="en-US" dirty="0" smtClean="0"/>
              <a:t>Evidence: smaller, less healthy, and less liquid banks, and </a:t>
            </a:r>
            <a:r>
              <a:rPr lang="en-US" dirty="0" smtClean="0">
                <a:solidFill>
                  <a:prstClr val="black"/>
                </a:solidFill>
              </a:rPr>
              <a:t>non-publicly traded </a:t>
            </a:r>
            <a:r>
              <a:rPr lang="en-US" dirty="0" smtClean="0"/>
              <a:t>banks without direct access to capital markets respond more to a tightening of monetary policy</a:t>
            </a:r>
            <a:endParaRPr lang="en-US" dirty="0"/>
          </a:p>
        </p:txBody>
      </p:sp>
    </p:spTree>
    <p:extLst>
      <p:ext uri="{BB962C8B-B14F-4D97-AF65-F5344CB8AC3E}">
        <p14:creationId xmlns:p14="http://schemas.microsoft.com/office/powerpoint/2010/main" val="29350831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Effect Weakening </a:t>
            </a:r>
            <a:r>
              <a:rPr lang="en-US" dirty="0"/>
              <a:t>O</a:t>
            </a:r>
            <a:r>
              <a:rPr lang="en-US" dirty="0" smtClean="0"/>
              <a:t>ver Time</a:t>
            </a:r>
            <a:endParaRPr lang="en-US" dirty="0"/>
          </a:p>
        </p:txBody>
      </p:sp>
      <p:sp>
        <p:nvSpPr>
          <p:cNvPr id="3" name="Content Placeholder 2"/>
          <p:cNvSpPr>
            <a:spLocks noGrp="1"/>
          </p:cNvSpPr>
          <p:nvPr>
            <p:ph idx="1"/>
          </p:nvPr>
        </p:nvSpPr>
        <p:spPr>
          <a:xfrm>
            <a:off x="457200" y="1066800"/>
            <a:ext cx="8229600" cy="5059363"/>
          </a:xfrm>
        </p:spPr>
        <p:txBody>
          <a:bodyPr>
            <a:normAutofit lnSpcReduction="10000"/>
          </a:bodyPr>
          <a:lstStyle/>
          <a:p>
            <a:r>
              <a:rPr lang="en-US" dirty="0" smtClean="0"/>
              <a:t>Growth in loan securitization: increases bank balance sheet liquidity</a:t>
            </a:r>
          </a:p>
          <a:p>
            <a:r>
              <a:rPr lang="en-US" dirty="0" smtClean="0"/>
              <a:t>Increased globalization of banking: can use cross-border internal capital markets to insulate against domestic liquidity shocks</a:t>
            </a:r>
          </a:p>
          <a:p>
            <a:r>
              <a:rPr lang="en-US" dirty="0" smtClean="0"/>
              <a:t>Diminished value of lending relationships with the continued development of financial markets, increased information availability about borrowers, and expansion of shadow banking</a:t>
            </a:r>
          </a:p>
          <a:p>
            <a:endParaRPr lang="en-US" dirty="0" smtClean="0"/>
          </a:p>
          <a:p>
            <a:endParaRPr lang="en-US" dirty="0"/>
          </a:p>
        </p:txBody>
      </p:sp>
    </p:spTree>
    <p:extLst>
      <p:ext uri="{BB962C8B-B14F-4D97-AF65-F5344CB8AC3E}">
        <p14:creationId xmlns:p14="http://schemas.microsoft.com/office/powerpoint/2010/main" val="6310762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Real Effects of Loan Supply Shift</a:t>
            </a:r>
            <a:endParaRPr lang="en-US" dirty="0"/>
          </a:p>
        </p:txBody>
      </p:sp>
      <p:sp>
        <p:nvSpPr>
          <p:cNvPr id="3" name="Content Placeholder 2"/>
          <p:cNvSpPr>
            <a:spLocks noGrp="1"/>
          </p:cNvSpPr>
          <p:nvPr>
            <p:ph idx="1"/>
          </p:nvPr>
        </p:nvSpPr>
        <p:spPr>
          <a:xfrm>
            <a:off x="457200" y="1219200"/>
            <a:ext cx="8229600" cy="5334000"/>
          </a:xfrm>
        </p:spPr>
        <p:txBody>
          <a:bodyPr>
            <a:normAutofit fontScale="92500"/>
          </a:bodyPr>
          <a:lstStyle/>
          <a:p>
            <a:r>
              <a:rPr lang="en-US" dirty="0" smtClean="0"/>
              <a:t>Even if some banks cut back loan supply, other banks or nonbanks may meet that unsatisfied loan demand, and some firms will turn to market finance (bonds, CP)</a:t>
            </a:r>
          </a:p>
          <a:p>
            <a:r>
              <a:rPr lang="en-US" dirty="0" smtClean="0"/>
              <a:t>Identify exogenous loan supply shock that avoids the </a:t>
            </a:r>
            <a:r>
              <a:rPr lang="en-US" dirty="0" err="1" smtClean="0"/>
              <a:t>endogeneity</a:t>
            </a:r>
            <a:r>
              <a:rPr lang="en-US" dirty="0" smtClean="0"/>
              <a:t> problems (e.g., Japan banking crisis for Japanese bank lending in U.S.)</a:t>
            </a:r>
          </a:p>
          <a:p>
            <a:r>
              <a:rPr lang="en-US" dirty="0" smtClean="0"/>
              <a:t>Focus on degree of bank dependence; differences across geographic locations; differences across GDP components in their reliance on bank credit</a:t>
            </a:r>
          </a:p>
          <a:p>
            <a:endParaRPr lang="en-US" dirty="0"/>
          </a:p>
        </p:txBody>
      </p:sp>
    </p:spTree>
    <p:extLst>
      <p:ext uri="{BB962C8B-B14F-4D97-AF65-F5344CB8AC3E}">
        <p14:creationId xmlns:p14="http://schemas.microsoft.com/office/powerpoint/2010/main" val="3699060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It’s Not Just Us</a:t>
            </a:r>
            <a:endParaRPr lang="en-US" dirty="0"/>
          </a:p>
        </p:txBody>
      </p:sp>
      <p:sp>
        <p:nvSpPr>
          <p:cNvPr id="3" name="Content Placeholder 2"/>
          <p:cNvSpPr>
            <a:spLocks noGrp="1"/>
          </p:cNvSpPr>
          <p:nvPr>
            <p:ph idx="1"/>
          </p:nvPr>
        </p:nvSpPr>
        <p:spPr>
          <a:xfrm>
            <a:off x="457200" y="990600"/>
            <a:ext cx="8229600" cy="5562600"/>
          </a:xfrm>
        </p:spPr>
        <p:txBody>
          <a:bodyPr>
            <a:normAutofit fontScale="92500" lnSpcReduction="20000"/>
          </a:bodyPr>
          <a:lstStyle/>
          <a:p>
            <a:r>
              <a:rPr lang="en-US" dirty="0" smtClean="0"/>
              <a:t>We might expect the bank lending channel to be even stronger in countries that are deemed to have “bank-based” rather than “market-based” economies</a:t>
            </a:r>
          </a:p>
          <a:p>
            <a:r>
              <a:rPr lang="en-US" dirty="0" smtClean="0"/>
              <a:t>Substantial evidence of loan supply effects from banks experiencing deteriorated health in Japan and other Asian countries, Europe, and Latin America</a:t>
            </a:r>
          </a:p>
          <a:p>
            <a:r>
              <a:rPr lang="en-US" dirty="0" smtClean="0"/>
              <a:t>Bank characteristics matter, much as in the U.S., with the lending channel being stronger for banks in poor health and/or suffering from liquidity constraints</a:t>
            </a:r>
          </a:p>
          <a:p>
            <a:r>
              <a:rPr lang="en-US" dirty="0" smtClean="0"/>
              <a:t>The dramatic increase in securitization in Europe has weakened the bank lending channel</a:t>
            </a:r>
            <a:endParaRPr lang="en-US" dirty="0"/>
          </a:p>
        </p:txBody>
      </p:sp>
    </p:spTree>
    <p:extLst>
      <p:ext uri="{BB962C8B-B14F-4D97-AF65-F5344CB8AC3E}">
        <p14:creationId xmlns:p14="http://schemas.microsoft.com/office/powerpoint/2010/main" val="3323676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t>Observations From Recent Events</a:t>
            </a:r>
            <a:endParaRPr lang="en-US" dirty="0"/>
          </a:p>
        </p:txBody>
      </p:sp>
      <p:sp>
        <p:nvSpPr>
          <p:cNvPr id="3" name="Content Placeholder 2"/>
          <p:cNvSpPr>
            <a:spLocks noGrp="1"/>
          </p:cNvSpPr>
          <p:nvPr>
            <p:ph idx="1"/>
          </p:nvPr>
        </p:nvSpPr>
        <p:spPr>
          <a:xfrm>
            <a:off x="457200" y="1143000"/>
            <a:ext cx="8229600" cy="5410200"/>
          </a:xfrm>
        </p:spPr>
        <p:txBody>
          <a:bodyPr>
            <a:normAutofit fontScale="92500" lnSpcReduction="10000"/>
          </a:bodyPr>
          <a:lstStyle/>
          <a:p>
            <a:r>
              <a:rPr lang="en-US" dirty="0" smtClean="0"/>
              <a:t>The financial crisis and its aftermath have re-emphasized the important role of financial intermediaries in the transmission of monetary policy</a:t>
            </a:r>
          </a:p>
          <a:p>
            <a:r>
              <a:rPr lang="en-US" dirty="0" smtClean="0"/>
              <a:t>Our recent experience makes clear that most large macroeconomic models failed to capture the critical role of financial intermediaries in the dynamics of the financial crisis</a:t>
            </a:r>
          </a:p>
          <a:p>
            <a:r>
              <a:rPr lang="en-US" dirty="0"/>
              <a:t>Our experience with the zero lower bound makes an operational bank lending channel even more important for expansionary monetary policy to be effective</a:t>
            </a:r>
          </a:p>
          <a:p>
            <a:endParaRPr lang="en-US" dirty="0"/>
          </a:p>
        </p:txBody>
      </p:sp>
    </p:spTree>
    <p:extLst>
      <p:ext uri="{BB962C8B-B14F-4D97-AF65-F5344CB8AC3E}">
        <p14:creationId xmlns:p14="http://schemas.microsoft.com/office/powerpoint/2010/main" val="20254512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Observations: Liquidity</a:t>
            </a:r>
            <a:endParaRPr lang="en-US" dirty="0"/>
          </a:p>
        </p:txBody>
      </p:sp>
      <p:sp>
        <p:nvSpPr>
          <p:cNvPr id="3" name="Content Placeholder 2"/>
          <p:cNvSpPr>
            <a:spLocks noGrp="1"/>
          </p:cNvSpPr>
          <p:nvPr>
            <p:ph idx="1"/>
          </p:nvPr>
        </p:nvSpPr>
        <p:spPr>
          <a:xfrm>
            <a:off x="457200" y="990600"/>
            <a:ext cx="8229600" cy="5638800"/>
          </a:xfrm>
        </p:spPr>
        <p:txBody>
          <a:bodyPr>
            <a:normAutofit fontScale="85000" lnSpcReduction="20000"/>
          </a:bodyPr>
          <a:lstStyle/>
          <a:p>
            <a:r>
              <a:rPr lang="en-US" dirty="0" smtClean="0"/>
              <a:t>We need to increase our focus on the role of bank liquidity management</a:t>
            </a:r>
          </a:p>
          <a:p>
            <a:r>
              <a:rPr lang="en-US" dirty="0" smtClean="0"/>
              <a:t>We need to pay more attention to securitized lending</a:t>
            </a:r>
          </a:p>
          <a:p>
            <a:pPr lvl="1"/>
            <a:r>
              <a:rPr lang="en-US" dirty="0" smtClean="0"/>
              <a:t>In contrast to our priors, it turned out to be a particularly unstable source of financing during the crisis</a:t>
            </a:r>
          </a:p>
          <a:p>
            <a:pPr lvl="1"/>
            <a:r>
              <a:rPr lang="en-US" dirty="0" smtClean="0"/>
              <a:t>The drying up of the securitization pipeline put pressure on bank liquidity, impaired new lending, and contributed to fire sales of assets</a:t>
            </a:r>
          </a:p>
          <a:p>
            <a:pPr lvl="1"/>
            <a:r>
              <a:rPr lang="en-US" dirty="0" smtClean="0"/>
              <a:t>Increased haircuts on repos put additional stress on highly levered financial intermediaries</a:t>
            </a:r>
          </a:p>
          <a:p>
            <a:r>
              <a:rPr lang="en-US" dirty="0" smtClean="0"/>
              <a:t>Increased reliance on wholesale funding compounded funding pressure on financial intermediaries</a:t>
            </a:r>
          </a:p>
          <a:p>
            <a:pPr lvl="1"/>
            <a:r>
              <a:rPr lang="en-US" dirty="0" smtClean="0"/>
              <a:t>Given the regulatory response, the strength of the bank lending channel will depend on how bank funding models evolve</a:t>
            </a:r>
            <a:endParaRPr lang="en-US" dirty="0"/>
          </a:p>
        </p:txBody>
      </p:sp>
    </p:spTree>
    <p:extLst>
      <p:ext uri="{BB962C8B-B14F-4D97-AF65-F5344CB8AC3E}">
        <p14:creationId xmlns:p14="http://schemas.microsoft.com/office/powerpoint/2010/main" val="2399968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Observations: Changed Environment</a:t>
            </a:r>
            <a:endParaRPr lang="en-US" dirty="0"/>
          </a:p>
        </p:txBody>
      </p:sp>
      <p:sp>
        <p:nvSpPr>
          <p:cNvPr id="3" name="Content Placeholder 2"/>
          <p:cNvSpPr>
            <a:spLocks noGrp="1"/>
          </p:cNvSpPr>
          <p:nvPr>
            <p:ph idx="1"/>
          </p:nvPr>
        </p:nvSpPr>
        <p:spPr>
          <a:xfrm>
            <a:off x="457200" y="990600"/>
            <a:ext cx="8229600" cy="5562600"/>
          </a:xfrm>
        </p:spPr>
        <p:txBody>
          <a:bodyPr>
            <a:normAutofit fontScale="92500" lnSpcReduction="20000"/>
          </a:bodyPr>
          <a:lstStyle/>
          <a:p>
            <a:r>
              <a:rPr lang="en-US" dirty="0" smtClean="0"/>
              <a:t>As a consequence of the large-scale asset purchases, reserve requirements are no longer a binding constraint for the banking system</a:t>
            </a:r>
          </a:p>
          <a:p>
            <a:r>
              <a:rPr lang="en-US" dirty="0" smtClean="0"/>
              <a:t>Bank lending behavior will likely be governed by capital requirements and the effect of interest rates on banks’ cost of funds and the profitability of lending</a:t>
            </a:r>
          </a:p>
          <a:p>
            <a:r>
              <a:rPr lang="en-US" dirty="0" smtClean="0"/>
              <a:t>Recent studies have emphasized a risk-taking channel of monetary policy transmission whereby changes in risk appetite, partly a function of monetary policy, generate a critical link between monetary policy changes, the actions of financial intermediaries, and the impact on the real economy</a:t>
            </a:r>
            <a:endParaRPr lang="en-US" dirty="0"/>
          </a:p>
        </p:txBody>
      </p:sp>
    </p:spTree>
    <p:extLst>
      <p:ext uri="{BB962C8B-B14F-4D97-AF65-F5344CB8AC3E}">
        <p14:creationId xmlns:p14="http://schemas.microsoft.com/office/powerpoint/2010/main" val="10550818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Final Thoughts</a:t>
            </a:r>
            <a:endParaRPr lang="en-US" dirty="0"/>
          </a:p>
        </p:txBody>
      </p:sp>
      <p:sp>
        <p:nvSpPr>
          <p:cNvPr id="3" name="Content Placeholder 2"/>
          <p:cNvSpPr>
            <a:spLocks noGrp="1"/>
          </p:cNvSpPr>
          <p:nvPr>
            <p:ph idx="1"/>
          </p:nvPr>
        </p:nvSpPr>
        <p:spPr>
          <a:xfrm>
            <a:off x="457200" y="990600"/>
            <a:ext cx="8229600" cy="5562600"/>
          </a:xfrm>
        </p:spPr>
        <p:txBody>
          <a:bodyPr>
            <a:normAutofit fontScale="85000" lnSpcReduction="20000"/>
          </a:bodyPr>
          <a:lstStyle/>
          <a:p>
            <a:r>
              <a:rPr lang="en-US" dirty="0" smtClean="0"/>
              <a:t>The empirical evidence provides substantial support for the view that capital-constrained and/or liquidity-constrained banks and bank-dependent borrowers can be adversely impacted by a tightening of monetary policy</a:t>
            </a:r>
          </a:p>
          <a:p>
            <a:r>
              <a:rPr lang="en-US" dirty="0" smtClean="0"/>
              <a:t>The bank lending channel is important in an international context</a:t>
            </a:r>
          </a:p>
          <a:p>
            <a:r>
              <a:rPr lang="en-US" dirty="0" smtClean="0"/>
              <a:t>Given our recent experiences, we now have a better appreciation of the importance of financial intermediaries, shadow banks as well as banks</a:t>
            </a:r>
          </a:p>
          <a:p>
            <a:r>
              <a:rPr lang="en-US" dirty="0" smtClean="0"/>
              <a:t>The next step is to develop a better appreciation for those economists who do research on the critical role of financial intermediaries in monetary policy transmission, financial crises, and the </a:t>
            </a:r>
            <a:r>
              <a:rPr lang="en-US" dirty="0" err="1" smtClean="0"/>
              <a:t>macroeconomy</a:t>
            </a:r>
            <a:r>
              <a:rPr lang="en-US" dirty="0" smtClean="0"/>
              <a:t> generally.</a:t>
            </a:r>
            <a:endParaRPr lang="en-US" dirty="0"/>
          </a:p>
        </p:txBody>
      </p:sp>
    </p:spTree>
    <p:extLst>
      <p:ext uri="{BB962C8B-B14F-4D97-AF65-F5344CB8AC3E}">
        <p14:creationId xmlns:p14="http://schemas.microsoft.com/office/powerpoint/2010/main" val="2386016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a:t>Monetary Policy Transmission </a:t>
            </a:r>
          </a:p>
        </p:txBody>
      </p:sp>
      <p:sp>
        <p:nvSpPr>
          <p:cNvPr id="3" name="Content Placeholder 2"/>
          <p:cNvSpPr>
            <a:spLocks noGrp="1"/>
          </p:cNvSpPr>
          <p:nvPr>
            <p:ph idx="1"/>
          </p:nvPr>
        </p:nvSpPr>
        <p:spPr>
          <a:xfrm>
            <a:off x="457200" y="1676400"/>
            <a:ext cx="8229600" cy="4876800"/>
          </a:xfrm>
        </p:spPr>
        <p:txBody>
          <a:bodyPr>
            <a:normAutofit/>
          </a:bodyPr>
          <a:lstStyle/>
          <a:p>
            <a:r>
              <a:rPr lang="en-US" dirty="0" smtClean="0"/>
              <a:t>Noncontroversial: The interest rate channel of the transmission of monetary policy</a:t>
            </a:r>
          </a:p>
          <a:p>
            <a:r>
              <a:rPr lang="en-US" dirty="0" smtClean="0"/>
              <a:t>More controversial: Is the interest rate channel augmented, and if so, precisely how?</a:t>
            </a:r>
          </a:p>
          <a:p>
            <a:r>
              <a:rPr lang="en-US" dirty="0" smtClean="0"/>
              <a:t>Two primary mechanisms that have received substantial attention:</a:t>
            </a:r>
          </a:p>
          <a:p>
            <a:pPr lvl="1"/>
            <a:r>
              <a:rPr lang="en-US" dirty="0" smtClean="0"/>
              <a:t>The broad credit channel</a:t>
            </a:r>
          </a:p>
          <a:p>
            <a:pPr lvl="1"/>
            <a:r>
              <a:rPr lang="en-US" dirty="0" smtClean="0"/>
              <a:t>The bank lending channel</a:t>
            </a:r>
          </a:p>
        </p:txBody>
      </p:sp>
    </p:spTree>
    <p:extLst>
      <p:ext uri="{BB962C8B-B14F-4D97-AF65-F5344CB8AC3E}">
        <p14:creationId xmlns:p14="http://schemas.microsoft.com/office/powerpoint/2010/main" val="4095759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Credibility of Credit Channels</a:t>
            </a:r>
            <a:endParaRPr lang="en-US" dirty="0"/>
          </a:p>
        </p:txBody>
      </p:sp>
      <p:sp>
        <p:nvSpPr>
          <p:cNvPr id="3" name="Content Placeholder 2"/>
          <p:cNvSpPr>
            <a:spLocks noGrp="1"/>
          </p:cNvSpPr>
          <p:nvPr>
            <p:ph idx="1"/>
          </p:nvPr>
        </p:nvSpPr>
        <p:spPr/>
        <p:txBody>
          <a:bodyPr/>
          <a:lstStyle/>
          <a:p>
            <a:r>
              <a:rPr lang="en-US" dirty="0" smtClean="0"/>
              <a:t>Over time, we have observed an increased emphasis on the asset side of bank balance sheets</a:t>
            </a:r>
          </a:p>
          <a:p>
            <a:r>
              <a:rPr lang="en-US" dirty="0"/>
              <a:t>T</a:t>
            </a:r>
            <a:r>
              <a:rPr lang="en-US" dirty="0" smtClean="0"/>
              <a:t>he broad credit channel has achieved widespread acceptance</a:t>
            </a:r>
          </a:p>
          <a:p>
            <a:r>
              <a:rPr lang="en-US" dirty="0" smtClean="0"/>
              <a:t>However, the narrower bank lending channel has remained somewhat controversial</a:t>
            </a:r>
            <a:endParaRPr lang="en-US" dirty="0"/>
          </a:p>
        </p:txBody>
      </p:sp>
    </p:spTree>
    <p:extLst>
      <p:ext uri="{BB962C8B-B14F-4D97-AF65-F5344CB8AC3E}">
        <p14:creationId xmlns:p14="http://schemas.microsoft.com/office/powerpoint/2010/main" val="2808512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Haters </a:t>
            </a:r>
            <a:r>
              <a:rPr lang="en-US" dirty="0" err="1" smtClean="0"/>
              <a:t>Gonna</a:t>
            </a:r>
            <a:r>
              <a:rPr lang="en-US" dirty="0" smtClean="0"/>
              <a:t> Hate</a:t>
            </a:r>
            <a:endParaRPr lang="en-US" dirty="0"/>
          </a:p>
        </p:txBody>
      </p:sp>
      <p:sp>
        <p:nvSpPr>
          <p:cNvPr id="3" name="Content Placeholder 2"/>
          <p:cNvSpPr>
            <a:spLocks noGrp="1"/>
          </p:cNvSpPr>
          <p:nvPr>
            <p:ph idx="1"/>
          </p:nvPr>
        </p:nvSpPr>
        <p:spPr>
          <a:xfrm>
            <a:off x="457200" y="1066800"/>
            <a:ext cx="8229600" cy="5562600"/>
          </a:xfrm>
        </p:spPr>
        <p:txBody>
          <a:bodyPr>
            <a:normAutofit fontScale="85000" lnSpcReduction="20000"/>
          </a:bodyPr>
          <a:lstStyle/>
          <a:p>
            <a:r>
              <a:rPr lang="en-US" dirty="0" smtClean="0"/>
              <a:t>Even so, skepticism about the bank lending channel has eroded through time</a:t>
            </a:r>
          </a:p>
          <a:p>
            <a:r>
              <a:rPr lang="en-US" dirty="0" smtClean="0"/>
              <a:t>Increasing recognition of the importance of bank loan supply</a:t>
            </a:r>
          </a:p>
          <a:p>
            <a:pPr lvl="1"/>
            <a:r>
              <a:rPr lang="en-US" dirty="0" smtClean="0"/>
              <a:t>Chairman Greenspan’s references to “headwinds” to monetary policy, an indirect reference to credit availability problems</a:t>
            </a:r>
          </a:p>
          <a:p>
            <a:pPr lvl="1"/>
            <a:r>
              <a:rPr lang="en-US" sz="2600" dirty="0">
                <a:solidFill>
                  <a:prstClr val="black"/>
                </a:solidFill>
              </a:rPr>
              <a:t>Concerns about a bank “capital crunch” </a:t>
            </a:r>
            <a:r>
              <a:rPr lang="en-US" sz="2600" dirty="0" smtClean="0">
                <a:solidFill>
                  <a:prstClr val="black"/>
                </a:solidFill>
              </a:rPr>
              <a:t>in the U.S. in </a:t>
            </a:r>
            <a:r>
              <a:rPr lang="en-US" sz="2600" dirty="0">
                <a:solidFill>
                  <a:prstClr val="black"/>
                </a:solidFill>
              </a:rPr>
              <a:t>the early </a:t>
            </a:r>
            <a:r>
              <a:rPr lang="en-US" sz="2600" dirty="0" smtClean="0">
                <a:solidFill>
                  <a:prstClr val="black"/>
                </a:solidFill>
              </a:rPr>
              <a:t>1990s</a:t>
            </a:r>
            <a:endParaRPr lang="en-US" dirty="0" smtClean="0"/>
          </a:p>
          <a:p>
            <a:pPr lvl="1"/>
            <a:r>
              <a:rPr lang="en-US" dirty="0" smtClean="0"/>
              <a:t>Many policies implemented during the financial crisis were intended to alleviate credit crunches: </a:t>
            </a:r>
          </a:p>
          <a:p>
            <a:pPr lvl="2"/>
            <a:r>
              <a:rPr lang="en-US" dirty="0" smtClean="0"/>
              <a:t>TARP </a:t>
            </a:r>
          </a:p>
          <a:p>
            <a:pPr lvl="2"/>
            <a:r>
              <a:rPr lang="en-US" dirty="0" smtClean="0"/>
              <a:t>The initial stress test that required raising capital ratios through increased capital, not shrinking assets</a:t>
            </a:r>
          </a:p>
          <a:p>
            <a:pPr lvl="2"/>
            <a:r>
              <a:rPr lang="en-US" dirty="0" smtClean="0"/>
              <a:t>Lending facilities designed to mitigate a possible bank credit crunch</a:t>
            </a:r>
          </a:p>
          <a:p>
            <a:pPr lvl="1"/>
            <a:r>
              <a:rPr lang="en-US" dirty="0" smtClean="0"/>
              <a:t>Basel III capital conservation buffer</a:t>
            </a:r>
          </a:p>
        </p:txBody>
      </p:sp>
    </p:spTree>
    <p:extLst>
      <p:ext uri="{BB962C8B-B14F-4D97-AF65-F5344CB8AC3E}">
        <p14:creationId xmlns:p14="http://schemas.microsoft.com/office/powerpoint/2010/main" val="2558546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Traditional Interest Rate Channel</a:t>
            </a:r>
            <a:endParaRPr lang="en-US" dirty="0"/>
          </a:p>
        </p:txBody>
      </p:sp>
      <p:sp>
        <p:nvSpPr>
          <p:cNvPr id="3" name="Content Placeholder 2"/>
          <p:cNvSpPr>
            <a:spLocks noGrp="1"/>
          </p:cNvSpPr>
          <p:nvPr>
            <p:ph idx="1"/>
          </p:nvPr>
        </p:nvSpPr>
        <p:spPr>
          <a:xfrm>
            <a:off x="457200" y="1219200"/>
            <a:ext cx="8229600" cy="5410200"/>
          </a:xfrm>
        </p:spPr>
        <p:txBody>
          <a:bodyPr>
            <a:normAutofit fontScale="85000" lnSpcReduction="20000"/>
          </a:bodyPr>
          <a:lstStyle/>
          <a:p>
            <a:r>
              <a:rPr lang="en-US" dirty="0" smtClean="0"/>
              <a:t>Focuses on the liability side of bank balance sheets</a:t>
            </a:r>
          </a:p>
          <a:p>
            <a:r>
              <a:rPr lang="en-US" dirty="0" smtClean="0"/>
              <a:t>To tighten monetary policy, open market operations raise the federal funds rate and shrink reserves in the banking system</a:t>
            </a:r>
          </a:p>
          <a:p>
            <a:r>
              <a:rPr lang="en-US" dirty="0" smtClean="0"/>
              <a:t>If the reserve requirement is binding, banks must shrink </a:t>
            </a:r>
            <a:r>
              <a:rPr lang="en-US" dirty="0" err="1" smtClean="0"/>
              <a:t>reservable</a:t>
            </a:r>
            <a:r>
              <a:rPr lang="en-US" dirty="0" smtClean="0"/>
              <a:t> (transactions) deposits</a:t>
            </a:r>
          </a:p>
          <a:p>
            <a:r>
              <a:rPr lang="en-US" dirty="0" smtClean="0"/>
              <a:t>Banks raise interest rates on non-transactions deposits to replace lost transactions deposits</a:t>
            </a:r>
          </a:p>
          <a:p>
            <a:r>
              <a:rPr lang="en-US" dirty="0" smtClean="0"/>
              <a:t>Interest rates on non-deposit alternatives also rise, and increases in short-term rates are transmitted to longer-term interest rates</a:t>
            </a:r>
          </a:p>
          <a:p>
            <a:r>
              <a:rPr lang="en-US" dirty="0" smtClean="0"/>
              <a:t>Aggregate demand declines</a:t>
            </a:r>
          </a:p>
          <a:p>
            <a:r>
              <a:rPr lang="en-US" dirty="0" smtClean="0"/>
              <a:t>Note: Today, this traditional story is complicated by the large volume of excess reserves in the banking system.</a:t>
            </a:r>
          </a:p>
          <a:p>
            <a:endParaRPr lang="en-US" dirty="0"/>
          </a:p>
        </p:txBody>
      </p:sp>
    </p:spTree>
    <p:extLst>
      <p:ext uri="{BB962C8B-B14F-4D97-AF65-F5344CB8AC3E}">
        <p14:creationId xmlns:p14="http://schemas.microsoft.com/office/powerpoint/2010/main" val="3637254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Broad Credit Channel</a:t>
            </a:r>
            <a:endParaRPr lang="en-US" dirty="0"/>
          </a:p>
        </p:txBody>
      </p:sp>
      <p:sp>
        <p:nvSpPr>
          <p:cNvPr id="3" name="Content Placeholder 2"/>
          <p:cNvSpPr>
            <a:spLocks noGrp="1"/>
          </p:cNvSpPr>
          <p:nvPr>
            <p:ph idx="1"/>
          </p:nvPr>
        </p:nvSpPr>
        <p:spPr>
          <a:xfrm>
            <a:off x="457200" y="914400"/>
            <a:ext cx="8229600" cy="5791200"/>
          </a:xfrm>
        </p:spPr>
        <p:txBody>
          <a:bodyPr>
            <a:normAutofit fontScale="77500" lnSpcReduction="20000"/>
          </a:bodyPr>
          <a:lstStyle/>
          <a:p>
            <a:r>
              <a:rPr lang="en-US" dirty="0" smtClean="0"/>
              <a:t>Also known as the balance sheet effect or the financial accelerator</a:t>
            </a:r>
          </a:p>
          <a:p>
            <a:r>
              <a:rPr lang="en-US" dirty="0" smtClean="0"/>
              <a:t>Based on credit market frictions associated with asymmetric information and moral hazard that make external finance an imperfect substitute for a firm’s internal funds</a:t>
            </a:r>
          </a:p>
          <a:p>
            <a:r>
              <a:rPr lang="en-US" dirty="0" smtClean="0"/>
              <a:t>Does not require a distinction among alternative sources of credit</a:t>
            </a:r>
          </a:p>
          <a:p>
            <a:r>
              <a:rPr lang="en-US" dirty="0" smtClean="0"/>
              <a:t>A tightening of monetary policy increases interest rates, causing a deterioration in firm health in terms of both net income (higher interest expenses, lower revenues) and net worth (capitalizing lower cash flows with a higher interest rate)</a:t>
            </a:r>
          </a:p>
          <a:p>
            <a:r>
              <a:rPr lang="en-US" dirty="0" smtClean="0"/>
              <a:t>Causes an increase in the external finance premium, raising the cost of external funds by more than the increase in the risk-free interest rate, further reducing aggregate demand</a:t>
            </a:r>
          </a:p>
          <a:p>
            <a:r>
              <a:rPr lang="en-US" dirty="0" smtClean="0"/>
              <a:t>Thus augmenting the interest rate channel</a:t>
            </a:r>
          </a:p>
          <a:p>
            <a:endParaRPr lang="en-US" dirty="0"/>
          </a:p>
        </p:txBody>
      </p:sp>
    </p:spTree>
    <p:extLst>
      <p:ext uri="{BB962C8B-B14F-4D97-AF65-F5344CB8AC3E}">
        <p14:creationId xmlns:p14="http://schemas.microsoft.com/office/powerpoint/2010/main" val="1908505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Bank Lending Channel</a:t>
            </a:r>
            <a:endParaRPr lang="en-US" dirty="0"/>
          </a:p>
        </p:txBody>
      </p:sp>
      <p:sp>
        <p:nvSpPr>
          <p:cNvPr id="3" name="Content Placeholder 2"/>
          <p:cNvSpPr>
            <a:spLocks noGrp="1"/>
          </p:cNvSpPr>
          <p:nvPr>
            <p:ph idx="1"/>
          </p:nvPr>
        </p:nvSpPr>
        <p:spPr>
          <a:xfrm>
            <a:off x="457200" y="1066800"/>
            <a:ext cx="8229600" cy="5486400"/>
          </a:xfrm>
        </p:spPr>
        <p:txBody>
          <a:bodyPr>
            <a:normAutofit fontScale="92500" lnSpcReduction="10000"/>
          </a:bodyPr>
          <a:lstStyle/>
          <a:p>
            <a:r>
              <a:rPr lang="en-US" dirty="0" smtClean="0"/>
              <a:t>Focus shifts from the liability side of bank balance sheets to the asset side</a:t>
            </a:r>
          </a:p>
          <a:p>
            <a:r>
              <a:rPr lang="en-US" dirty="0" smtClean="0"/>
              <a:t>Tightening of monetary policy forces banks to shrink </a:t>
            </a:r>
            <a:r>
              <a:rPr lang="en-US" dirty="0" err="1" smtClean="0"/>
              <a:t>reservable</a:t>
            </a:r>
            <a:r>
              <a:rPr lang="en-US" dirty="0" smtClean="0"/>
              <a:t> deposits</a:t>
            </a:r>
          </a:p>
          <a:p>
            <a:r>
              <a:rPr lang="en-US" dirty="0" smtClean="0"/>
              <a:t>Banks must either replace those deposits with non-</a:t>
            </a:r>
            <a:r>
              <a:rPr lang="en-US" dirty="0" err="1" smtClean="0"/>
              <a:t>reservable</a:t>
            </a:r>
            <a:r>
              <a:rPr lang="en-US" dirty="0" smtClean="0"/>
              <a:t> liabilities or shrink assets (loans and securities), or some combination</a:t>
            </a:r>
          </a:p>
          <a:p>
            <a:r>
              <a:rPr lang="en-US" dirty="0" smtClean="0"/>
              <a:t>To the extent that banks are unwilling or unable to fully insulate their loan portfolio, the reduction in loan supply augments the decline in aggregate demand emanating from the increase in interest rates</a:t>
            </a:r>
          </a:p>
          <a:p>
            <a:endParaRPr lang="en-US" dirty="0"/>
          </a:p>
        </p:txBody>
      </p:sp>
    </p:spTree>
    <p:extLst>
      <p:ext uri="{BB962C8B-B14F-4D97-AF65-F5344CB8AC3E}">
        <p14:creationId xmlns:p14="http://schemas.microsoft.com/office/powerpoint/2010/main" val="2181831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Distinguishing Between Credit Channels</a:t>
            </a:r>
            <a:endParaRPr lang="en-US" sz="3600" dirty="0"/>
          </a:p>
        </p:txBody>
      </p:sp>
      <p:sp>
        <p:nvSpPr>
          <p:cNvPr id="3" name="Content Placeholder 2"/>
          <p:cNvSpPr>
            <a:spLocks noGrp="1"/>
          </p:cNvSpPr>
          <p:nvPr>
            <p:ph idx="1"/>
          </p:nvPr>
        </p:nvSpPr>
        <p:spPr>
          <a:xfrm>
            <a:off x="457200" y="1143000"/>
            <a:ext cx="8229600" cy="5486400"/>
          </a:xfrm>
        </p:spPr>
        <p:txBody>
          <a:bodyPr>
            <a:normAutofit fontScale="92500" lnSpcReduction="10000"/>
          </a:bodyPr>
          <a:lstStyle/>
          <a:p>
            <a:r>
              <a:rPr lang="en-US" dirty="0" smtClean="0"/>
              <a:t>Does the source of credit matter?</a:t>
            </a:r>
          </a:p>
          <a:p>
            <a:r>
              <a:rPr lang="en-US" dirty="0" smtClean="0"/>
              <a:t>Do firms (borrowers) consider credit market instruments and non-bank intermediated loans as perfect substitutes for bank loans?</a:t>
            </a:r>
          </a:p>
          <a:p>
            <a:pPr lvl="1"/>
            <a:r>
              <a:rPr lang="en-US" dirty="0" smtClean="0"/>
              <a:t>Not all firms have access to public credit markets (for example, smaller, more opaque firms)</a:t>
            </a:r>
          </a:p>
          <a:p>
            <a:pPr lvl="1"/>
            <a:r>
              <a:rPr lang="en-US" dirty="0" smtClean="0"/>
              <a:t>Nonbank intermediaries tend to focus on certain types of loans, for example:</a:t>
            </a:r>
          </a:p>
          <a:p>
            <a:pPr lvl="2"/>
            <a:r>
              <a:rPr lang="en-US" dirty="0" smtClean="0"/>
              <a:t>Insurance companies: commercial real estate loans</a:t>
            </a:r>
          </a:p>
          <a:p>
            <a:pPr lvl="2"/>
            <a:r>
              <a:rPr lang="en-US" dirty="0" smtClean="0"/>
              <a:t>Finance companies: asset-backed financing</a:t>
            </a:r>
          </a:p>
          <a:p>
            <a:pPr lvl="1"/>
            <a:r>
              <a:rPr lang="en-US" dirty="0" smtClean="0"/>
              <a:t>Thus, clientele effects in bank lending result in many firms being bank dependent, with few alternatives to banks should their bank credit be curtailed</a:t>
            </a:r>
          </a:p>
        </p:txBody>
      </p:sp>
    </p:spTree>
    <p:extLst>
      <p:ext uri="{BB962C8B-B14F-4D97-AF65-F5344CB8AC3E}">
        <p14:creationId xmlns:p14="http://schemas.microsoft.com/office/powerpoint/2010/main" val="322908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in Establishing the Bank Lending Channel</a:t>
            </a:r>
            <a:endParaRPr lang="en-US" dirty="0"/>
          </a:p>
        </p:txBody>
      </p:sp>
      <p:sp>
        <p:nvSpPr>
          <p:cNvPr id="3" name="Content Placeholder 2"/>
          <p:cNvSpPr>
            <a:spLocks noGrp="1"/>
          </p:cNvSpPr>
          <p:nvPr>
            <p:ph idx="1"/>
          </p:nvPr>
        </p:nvSpPr>
        <p:spPr>
          <a:xfrm>
            <a:off x="457200" y="1600200"/>
            <a:ext cx="8229600" cy="5029200"/>
          </a:xfrm>
        </p:spPr>
        <p:txBody>
          <a:bodyPr>
            <a:normAutofit fontScale="92500"/>
          </a:bodyPr>
          <a:lstStyle/>
          <a:p>
            <a:r>
              <a:rPr lang="en-US" dirty="0" smtClean="0"/>
              <a:t>Must establish that a change in monetary policy affects bank lending</a:t>
            </a:r>
          </a:p>
          <a:p>
            <a:pPr lvl="1"/>
            <a:r>
              <a:rPr lang="en-US" dirty="0" smtClean="0"/>
              <a:t>Banks do not fully insulate their loan portfolios by adjusting other components of their balance sheets</a:t>
            </a:r>
          </a:p>
          <a:p>
            <a:pPr lvl="1"/>
            <a:r>
              <a:rPr lang="en-US" dirty="0" smtClean="0"/>
              <a:t>Identifying a bank-loan supply shift, given that a decline in bank loans following a tightening of monetary policy may simply reflect a decline in loan demand due to weakened aggregate demand</a:t>
            </a:r>
          </a:p>
          <a:p>
            <a:r>
              <a:rPr lang="en-US" dirty="0" smtClean="0"/>
              <a:t>Then, if bank lending is affected, must establish that a shift in bank loan supply affects aggregate demand</a:t>
            </a:r>
            <a:endParaRPr lang="en-US" dirty="0"/>
          </a:p>
        </p:txBody>
      </p:sp>
    </p:spTree>
    <p:extLst>
      <p:ext uri="{BB962C8B-B14F-4D97-AF65-F5344CB8AC3E}">
        <p14:creationId xmlns:p14="http://schemas.microsoft.com/office/powerpoint/2010/main" val="3029925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1557</Words>
  <Application>Microsoft Office PowerPoint</Application>
  <PresentationFormat>On-screen Show (4:3)</PresentationFormat>
  <Paragraphs>113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The Role of Banks in the Transmission of Monetary Policy</vt:lpstr>
      <vt:lpstr>Monetary Policy Transmission </vt:lpstr>
      <vt:lpstr>The Credibility of Credit Channels</vt:lpstr>
      <vt:lpstr>Haters Gonna Hate</vt:lpstr>
      <vt:lpstr>Traditional Interest Rate Channel</vt:lpstr>
      <vt:lpstr>Broad Credit Channel</vt:lpstr>
      <vt:lpstr>Bank Lending Channel</vt:lpstr>
      <vt:lpstr>Distinguishing Between Credit Channels</vt:lpstr>
      <vt:lpstr>Challenges in Establishing the Bank Lending Channel</vt:lpstr>
      <vt:lpstr>Identifying a Shift in Loan Supply</vt:lpstr>
      <vt:lpstr>Panel Analysis</vt:lpstr>
      <vt:lpstr>Effect Weakening Over Time</vt:lpstr>
      <vt:lpstr>Real Effects of Loan Supply Shift</vt:lpstr>
      <vt:lpstr>It’s Not Just Us</vt:lpstr>
      <vt:lpstr>Observations From Recent Events</vt:lpstr>
      <vt:lpstr>Observations: Liquidity</vt:lpstr>
      <vt:lpstr>Observations: Changed Environment</vt:lpstr>
      <vt:lpstr>Final Thoughts</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Banks in the Transmission of Monetary Policy</dc:title>
  <dc:creator>Peek, Joe</dc:creator>
  <cp:lastModifiedBy>Eulalia Roel</cp:lastModifiedBy>
  <cp:revision>36</cp:revision>
  <dcterms:created xsi:type="dcterms:W3CDTF">2015-03-25T14:19:56Z</dcterms:created>
  <dcterms:modified xsi:type="dcterms:W3CDTF">2015-03-30T19:43:52Z</dcterms:modified>
</cp:coreProperties>
</file>