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  <p:sldMasterId id="2147483664" r:id="rId3"/>
  </p:sldMasterIdLst>
  <p:notesMasterIdLst>
    <p:notesMasterId r:id="rId22"/>
  </p:notesMasterIdLst>
  <p:handoutMasterIdLst>
    <p:handoutMasterId r:id="rId23"/>
  </p:handoutMasterIdLst>
  <p:sldIdLst>
    <p:sldId id="349" r:id="rId4"/>
    <p:sldId id="577" r:id="rId5"/>
    <p:sldId id="578" r:id="rId6"/>
    <p:sldId id="579" r:id="rId7"/>
    <p:sldId id="520" r:id="rId8"/>
    <p:sldId id="570" r:id="rId9"/>
    <p:sldId id="594" r:id="rId10"/>
    <p:sldId id="595" r:id="rId11"/>
    <p:sldId id="598" r:id="rId12"/>
    <p:sldId id="596" r:id="rId13"/>
    <p:sldId id="597" r:id="rId14"/>
    <p:sldId id="583" r:id="rId15"/>
    <p:sldId id="563" r:id="rId16"/>
    <p:sldId id="582" r:id="rId17"/>
    <p:sldId id="599" r:id="rId18"/>
    <p:sldId id="588" r:id="rId19"/>
    <p:sldId id="601" r:id="rId20"/>
    <p:sldId id="602" r:id="rId2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garetm" initials="m" lastIdx="1" clrIdx="0"/>
  <p:cmAuthor id="1" name="Dave Gilley" initials="dg" lastIdx="2" clrIdx="1"/>
  <p:cmAuthor id="2" name="Joshua Rauh" initials="JDR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32C035"/>
    <a:srgbClr val="F57237"/>
    <a:srgbClr val="D7BBE7"/>
    <a:srgbClr val="3586BD"/>
    <a:srgbClr val="255D83"/>
    <a:srgbClr val="3079AA"/>
    <a:srgbClr val="AFFFD3"/>
    <a:srgbClr val="B2D3EA"/>
    <a:srgbClr val="BEE3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51" autoAdjust="0"/>
    <p:restoredTop sz="90435" autoAdjust="0"/>
  </p:normalViewPr>
  <p:slideViewPr>
    <p:cSldViewPr snapToGrid="0">
      <p:cViewPr varScale="1">
        <p:scale>
          <a:sx n="122" d="100"/>
          <a:sy n="122" d="100"/>
        </p:scale>
        <p:origin x="-13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2016" y="-78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7840" cy="465138"/>
          </a:xfrm>
          <a:prstGeom prst="rect">
            <a:avLst/>
          </a:prstGeom>
        </p:spPr>
        <p:txBody>
          <a:bodyPr vert="horz" lIns="94043" tIns="47023" rIns="94043" bIns="4702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2"/>
            <a:ext cx="3037840" cy="465138"/>
          </a:xfrm>
          <a:prstGeom prst="rect">
            <a:avLst/>
          </a:prstGeom>
        </p:spPr>
        <p:txBody>
          <a:bodyPr vert="horz" lIns="94043" tIns="47023" rIns="94043" bIns="4702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F4FDDA7-F87C-40B2-9189-C3461807E58C}" type="datetimeFigureOut">
              <a:rPr lang="en-US"/>
              <a:pPr>
                <a:defRPr/>
              </a:pPr>
              <a:t>10/27/2011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7840" cy="465138"/>
          </a:xfrm>
          <a:prstGeom prst="rect">
            <a:avLst/>
          </a:prstGeom>
        </p:spPr>
        <p:txBody>
          <a:bodyPr vert="horz" lIns="94043" tIns="47023" rIns="94043" bIns="4702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675"/>
            <a:ext cx="3037840" cy="465138"/>
          </a:xfrm>
          <a:prstGeom prst="rect">
            <a:avLst/>
          </a:prstGeom>
        </p:spPr>
        <p:txBody>
          <a:bodyPr vert="horz" lIns="94043" tIns="47023" rIns="94043" bIns="4702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7131EE0-2329-4E5C-A4BA-AB1A23220D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455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7840" cy="465138"/>
          </a:xfrm>
          <a:prstGeom prst="rect">
            <a:avLst/>
          </a:prstGeom>
        </p:spPr>
        <p:txBody>
          <a:bodyPr vert="horz" lIns="94043" tIns="47023" rIns="94043" bIns="4702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2"/>
            <a:ext cx="3037840" cy="465138"/>
          </a:xfrm>
          <a:prstGeom prst="rect">
            <a:avLst/>
          </a:prstGeom>
        </p:spPr>
        <p:txBody>
          <a:bodyPr vert="horz" lIns="94043" tIns="47023" rIns="94043" bIns="4702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C129D6A-CFC4-4695-83AE-19FFABCB9B23}" type="datetimeFigureOut">
              <a:rPr lang="en-US"/>
              <a:pPr>
                <a:defRPr/>
              </a:pPr>
              <a:t>10/27/2011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3" tIns="47023" rIns="94043" bIns="4702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6431"/>
            <a:ext cx="5608320" cy="4183063"/>
          </a:xfrm>
          <a:prstGeom prst="rect">
            <a:avLst/>
          </a:prstGeom>
        </p:spPr>
        <p:txBody>
          <a:bodyPr vert="horz" lIns="94043" tIns="47023" rIns="94043" bIns="4702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7840" cy="465138"/>
          </a:xfrm>
          <a:prstGeom prst="rect">
            <a:avLst/>
          </a:prstGeom>
        </p:spPr>
        <p:txBody>
          <a:bodyPr vert="horz" lIns="94043" tIns="47023" rIns="94043" bIns="4702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675"/>
            <a:ext cx="3037840" cy="465138"/>
          </a:xfrm>
          <a:prstGeom prst="rect">
            <a:avLst/>
          </a:prstGeom>
        </p:spPr>
        <p:txBody>
          <a:bodyPr vert="horz" lIns="94043" tIns="47023" rIns="94043" bIns="4702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5985342-2606-4950-8F3F-0C96987F6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4296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921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FD2691-E7FB-42AC-9B41-E10F27E9DE4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Georgia Governor’s 2012 budget report</a:t>
            </a:r>
            <a:r>
              <a:rPr lang="en-US" baseline="0" dirty="0" smtClean="0"/>
              <a:t> – State government collects $16.0B in state taxes , $17.1B in total state general fund revenues , $18.1B total revenues available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985342-2606-4950-8F3F-0C96987F631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50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715000"/>
            <a:ext cx="6400800" cy="533400"/>
          </a:xfrm>
        </p:spPr>
        <p:txBody>
          <a:bodyPr>
            <a:noAutofit/>
          </a:bodyPr>
          <a:lstStyle>
            <a:lvl1pPr marL="0" indent="0" algn="ctr">
              <a:spcBef>
                <a:spcPts val="600"/>
              </a:spcBef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800600"/>
            <a:ext cx="9144000" cy="914400"/>
          </a:xfrm>
        </p:spPr>
        <p:txBody>
          <a:bodyPr anchor="ctr"/>
          <a:lstStyle>
            <a:lvl1pPr algn="ctr">
              <a:lnSpc>
                <a:spcPct val="80000"/>
              </a:lnSpc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5" name="Picture 4" descr="Picture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7668" cy="68580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B70D4-9120-4263-9A3F-67E0489A1202}" type="datetime1">
              <a:rPr lang="en-US"/>
              <a:pPr>
                <a:defRPr/>
              </a:pPr>
              <a:t>10/27/2011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C6B07-7127-4345-B368-BBBF738D9F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61EA6-C8AD-41F8-94BC-122184B692B2}" type="datetime1">
              <a:rPr lang="en-US"/>
              <a:pPr>
                <a:defRPr/>
              </a:pPr>
              <a:t>10/27/2011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D3B84-8585-4762-83F0-1949F2B9D2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92853-C70E-4AD2-94A0-9B8D9C029730}" type="datetime1">
              <a:rPr lang="en-US"/>
              <a:pPr>
                <a:defRPr/>
              </a:pPr>
              <a:t>10/27/2011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5FBB9-BC1E-4826-807F-B5EF7995EE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2841A-5828-49DD-9280-EE849BFF2C75}" type="datetime1">
              <a:rPr lang="en-US"/>
              <a:pPr>
                <a:defRPr/>
              </a:pPr>
              <a:t>10/27/2011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C92C13-0A3C-445C-A320-FAD5C4FF58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090D5-6043-4BEA-BBCE-9C3E863056CB}" type="datetime1">
              <a:rPr lang="en-US"/>
              <a:pPr>
                <a:defRPr/>
              </a:pPr>
              <a:t>10/27/2011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E3F7E-98A7-4619-9864-5E0E84D143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0668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0668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FFDD2-813D-42AA-8618-CE44E34433A7}" type="datetime1">
              <a:rPr lang="en-US"/>
              <a:pPr>
                <a:defRPr/>
              </a:pPr>
              <a:t>10/27/2011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4C6B6-F7E9-4137-ACC9-E131629BB5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8610600" y="6492875"/>
            <a:ext cx="533400" cy="365125"/>
          </a:xfrm>
          <a:prstGeom prst="rect">
            <a:avLst/>
          </a:prstGeom>
        </p:spPr>
        <p:txBody>
          <a:bodyPr anchor="b"/>
          <a:lstStyle>
            <a:lvl1pPr algn="r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ACEA15F-1DC4-40B9-AB22-AB3387FAE1A1}" type="slidenum">
              <a:rPr lang="en-US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cxnSp>
        <p:nvCxnSpPr>
          <p:cNvPr id="5" name="Straight Connector 5"/>
          <p:cNvCxnSpPr/>
          <p:nvPr userDrawn="1"/>
        </p:nvCxnSpPr>
        <p:spPr>
          <a:xfrm>
            <a:off x="0" y="762000"/>
            <a:ext cx="9144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ClrTx/>
              <a:defRPr sz="1600"/>
            </a:lvl1pPr>
            <a:lvl2pPr marL="685800" indent="-228600">
              <a:buClrTx/>
              <a:defRPr sz="1600"/>
            </a:lvl2pPr>
            <a:lvl3pPr marL="1085850" indent="-171450">
              <a:buClrTx/>
              <a:defRPr sz="1600"/>
            </a:lvl3pPr>
            <a:lvl4pPr marL="1543050" indent="-171450">
              <a:buClrTx/>
              <a:defRPr sz="1600"/>
            </a:lvl4pPr>
            <a:lvl5pPr marL="2000250" indent="-171450">
              <a:buClrTx/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8610600" y="6492875"/>
            <a:ext cx="533400" cy="365125"/>
          </a:xfrm>
          <a:prstGeom prst="rect">
            <a:avLst/>
          </a:prstGeom>
        </p:spPr>
        <p:txBody>
          <a:bodyPr anchor="b"/>
          <a:lstStyle>
            <a:lvl1pPr algn="r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EEA77FE-C43D-4F99-B5B4-F5BE49C22A97}" type="slidenum">
              <a:rPr lang="en-US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>
            <a:cxnSpLocks noChangeShapeType="1"/>
          </p:cNvCxnSpPr>
          <p:nvPr userDrawn="1"/>
        </p:nvCxnSpPr>
        <p:spPr bwMode="auto">
          <a:xfrm>
            <a:off x="698500" y="3649663"/>
            <a:ext cx="7764463" cy="7937"/>
          </a:xfrm>
          <a:prstGeom prst="line">
            <a:avLst/>
          </a:prstGeom>
          <a:noFill/>
          <a:ln w="28575" algn="ctr">
            <a:solidFill>
              <a:srgbClr val="6600CC"/>
            </a:solidFill>
            <a:round/>
            <a:headEnd type="none" w="sm" len="sm"/>
            <a:tailEnd type="none" w="sm" len="sm"/>
          </a:ln>
        </p:spPr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CF43EB0-539E-4ED6-8737-D25F77749A27}" type="datetime1">
              <a:rPr lang="en-US"/>
              <a:pPr>
                <a:defRPr/>
              </a:pPr>
              <a:t>10/27/2011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0AFA-C05C-412D-A3BB-840B41E474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>
            <a:cxnSpLocks noChangeShapeType="1"/>
          </p:cNvCxnSpPr>
          <p:nvPr userDrawn="1"/>
        </p:nvCxnSpPr>
        <p:spPr bwMode="auto">
          <a:xfrm>
            <a:off x="685800" y="838200"/>
            <a:ext cx="7772400" cy="1588"/>
          </a:xfrm>
          <a:prstGeom prst="line">
            <a:avLst/>
          </a:prstGeom>
          <a:noFill/>
          <a:ln w="28575" algn="ctr">
            <a:solidFill>
              <a:srgbClr val="6600CC"/>
            </a:solidFill>
            <a:round/>
            <a:headEnd type="none" w="sm" len="sm"/>
            <a:tailEnd type="none" w="sm" len="sm"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>
            <a:lvl1pPr algn="l">
              <a:defRPr sz="2800" b="1">
                <a:solidFill>
                  <a:srgbClr val="6600CC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425" y="1219201"/>
            <a:ext cx="7772400" cy="5410200"/>
          </a:xfrm>
        </p:spPr>
        <p:txBody>
          <a:bodyPr/>
          <a:lstStyle>
            <a:lvl1pPr>
              <a:buFont typeface="Arial" pitchFamily="34" charset="0"/>
              <a:buChar char="•"/>
              <a:defRPr sz="2800">
                <a:latin typeface="Calibri" pitchFamily="34" charset="0"/>
              </a:defRPr>
            </a:lvl1pPr>
            <a:lvl2pPr>
              <a:buFont typeface="Tahoma" pitchFamily="34" charset="0"/>
              <a:buChar char="–"/>
              <a:defRPr sz="2400">
                <a:latin typeface="Calibri" pitchFamily="34" charset="0"/>
              </a:defRPr>
            </a:lvl2pPr>
            <a:lvl3pPr>
              <a:buFont typeface="Arial" pitchFamily="34" charset="0"/>
              <a:buChar char="•"/>
              <a:defRPr sz="2000">
                <a:latin typeface="Calibri" pitchFamily="34" charset="0"/>
              </a:defRPr>
            </a:lvl3pPr>
            <a:lvl4pPr>
              <a:defRPr sz="1400">
                <a:latin typeface="Calibri" pitchFamily="34" charset="0"/>
              </a:defRPr>
            </a:lvl4pPr>
            <a:lvl5pPr>
              <a:defRPr sz="1400"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591300"/>
            <a:ext cx="1905000" cy="457200"/>
          </a:xfrm>
        </p:spPr>
        <p:txBody>
          <a:bodyPr/>
          <a:lstStyle>
            <a:lvl1pPr>
              <a:defRPr sz="1000" smtClean="0">
                <a:latin typeface="+mn-lt"/>
              </a:defRPr>
            </a:lvl1pPr>
          </a:lstStyle>
          <a:p>
            <a:pPr>
              <a:defRPr/>
            </a:pPr>
            <a:fld id="{751D884F-A867-4174-BEF1-4AFFB2009F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>
            <a:cxnSpLocks noChangeShapeType="1"/>
          </p:cNvCxnSpPr>
          <p:nvPr userDrawn="1"/>
        </p:nvCxnSpPr>
        <p:spPr bwMode="auto">
          <a:xfrm>
            <a:off x="685800" y="1065212"/>
            <a:ext cx="7772400" cy="1588"/>
          </a:xfrm>
          <a:prstGeom prst="line">
            <a:avLst/>
          </a:prstGeom>
          <a:noFill/>
          <a:ln w="28575" algn="ctr">
            <a:solidFill>
              <a:srgbClr val="6600CC"/>
            </a:solidFill>
            <a:round/>
            <a:headEnd type="none" w="sm" len="sm"/>
            <a:tailEnd type="none" w="sm" len="sm"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/>
          <a:lstStyle>
            <a:lvl1pPr algn="l">
              <a:defRPr sz="3600" b="1">
                <a:solidFill>
                  <a:srgbClr val="6600CC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425" y="1219201"/>
            <a:ext cx="7772400" cy="5410200"/>
          </a:xfrm>
        </p:spPr>
        <p:txBody>
          <a:bodyPr/>
          <a:lstStyle>
            <a:lvl1pPr>
              <a:buFont typeface="Arial" pitchFamily="34" charset="0"/>
              <a:buChar char="•"/>
              <a:defRPr sz="2800">
                <a:latin typeface="Calibri" pitchFamily="34" charset="0"/>
              </a:defRPr>
            </a:lvl1pPr>
            <a:lvl2pPr>
              <a:buFont typeface="Tahoma" pitchFamily="34" charset="0"/>
              <a:buChar char="–"/>
              <a:defRPr sz="2400">
                <a:latin typeface="Calibri" pitchFamily="34" charset="0"/>
              </a:defRPr>
            </a:lvl2pPr>
            <a:lvl3pPr>
              <a:buFont typeface="Arial" pitchFamily="34" charset="0"/>
              <a:buChar char="•"/>
              <a:defRPr sz="2000">
                <a:latin typeface="Calibri" pitchFamily="34" charset="0"/>
              </a:defRPr>
            </a:lvl3pPr>
            <a:lvl4pPr>
              <a:defRPr sz="1400">
                <a:latin typeface="Calibri" pitchFamily="34" charset="0"/>
              </a:defRPr>
            </a:lvl4pPr>
            <a:lvl5pPr>
              <a:defRPr sz="1400"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591300"/>
            <a:ext cx="1905000" cy="457200"/>
          </a:xfrm>
        </p:spPr>
        <p:txBody>
          <a:bodyPr/>
          <a:lstStyle>
            <a:lvl1pPr>
              <a:defRPr sz="1000" smtClean="0">
                <a:latin typeface="+mn-lt"/>
              </a:defRPr>
            </a:lvl1pPr>
          </a:lstStyle>
          <a:p>
            <a:pPr>
              <a:defRPr/>
            </a:pPr>
            <a:fld id="{751D884F-A867-4174-BEF1-4AFFB2009F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>
            <a:cxnSpLocks noChangeShapeType="1"/>
          </p:cNvCxnSpPr>
          <p:nvPr userDrawn="1"/>
        </p:nvCxnSpPr>
        <p:spPr bwMode="auto">
          <a:xfrm>
            <a:off x="698500" y="3649663"/>
            <a:ext cx="7764463" cy="7937"/>
          </a:xfrm>
          <a:prstGeom prst="line">
            <a:avLst/>
          </a:prstGeom>
          <a:noFill/>
          <a:ln w="28575" algn="ctr">
            <a:solidFill>
              <a:srgbClr val="6600CC"/>
            </a:solidFill>
            <a:round/>
            <a:headEnd type="none" w="sm" len="sm"/>
            <a:tailEnd type="none" w="sm" len="sm"/>
          </a:ln>
        </p:spPr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7CE6E-92EE-447C-A026-02722D4FF4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86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86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D8B6D-071C-45AD-83D3-1BFC757ECC71}" type="datetime1">
              <a:rPr lang="en-US"/>
              <a:pPr>
                <a:defRPr/>
              </a:pPr>
              <a:t>10/27/2011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E07A6-8EED-4FF1-AB8E-A049191080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A178D-4147-4BAA-AAFF-E4C337F70B02}" type="datetime1">
              <a:rPr lang="en-US"/>
              <a:pPr>
                <a:defRPr/>
              </a:pPr>
              <a:t>10/27/2011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218B4-8A71-4FCC-B3D6-A48CC01FD4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90600"/>
            <a:ext cx="8229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ransition/>
  <p:txStyles>
    <p:titleStyle>
      <a:lvl1pPr algn="l" rtl="0" eaLnBrk="0" fontAlgn="base" hangingPunct="0">
        <a:lnSpc>
          <a:spcPct val="80000"/>
        </a:lnSpc>
        <a:spcBef>
          <a:spcPts val="600"/>
        </a:spcBef>
        <a:spcAft>
          <a:spcPct val="0"/>
        </a:spcAft>
        <a:defRPr sz="2800" b="1" kern="1200">
          <a:solidFill>
            <a:srgbClr val="009B7A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ts val="600"/>
        </a:spcBef>
        <a:spcAft>
          <a:spcPct val="0"/>
        </a:spcAft>
        <a:defRPr sz="2800" b="1">
          <a:solidFill>
            <a:srgbClr val="009B7A"/>
          </a:solidFill>
          <a:latin typeface="Calibri" pitchFamily="34" charset="0"/>
        </a:defRPr>
      </a:lvl2pPr>
      <a:lvl3pPr algn="l" rtl="0" eaLnBrk="0" fontAlgn="base" hangingPunct="0">
        <a:lnSpc>
          <a:spcPct val="80000"/>
        </a:lnSpc>
        <a:spcBef>
          <a:spcPts val="600"/>
        </a:spcBef>
        <a:spcAft>
          <a:spcPct val="0"/>
        </a:spcAft>
        <a:defRPr sz="2800" b="1">
          <a:solidFill>
            <a:srgbClr val="009B7A"/>
          </a:solidFill>
          <a:latin typeface="Calibri" pitchFamily="34" charset="0"/>
        </a:defRPr>
      </a:lvl3pPr>
      <a:lvl4pPr algn="l" rtl="0" eaLnBrk="0" fontAlgn="base" hangingPunct="0">
        <a:lnSpc>
          <a:spcPct val="80000"/>
        </a:lnSpc>
        <a:spcBef>
          <a:spcPts val="600"/>
        </a:spcBef>
        <a:spcAft>
          <a:spcPct val="0"/>
        </a:spcAft>
        <a:defRPr sz="2800" b="1">
          <a:solidFill>
            <a:srgbClr val="009B7A"/>
          </a:solidFill>
          <a:latin typeface="Calibri" pitchFamily="34" charset="0"/>
        </a:defRPr>
      </a:lvl4pPr>
      <a:lvl5pPr algn="l" rtl="0" eaLnBrk="0" fontAlgn="base" hangingPunct="0">
        <a:lnSpc>
          <a:spcPct val="80000"/>
        </a:lnSpc>
        <a:spcBef>
          <a:spcPts val="600"/>
        </a:spcBef>
        <a:spcAft>
          <a:spcPct val="0"/>
        </a:spcAft>
        <a:defRPr sz="2800" b="1">
          <a:solidFill>
            <a:srgbClr val="009B7A"/>
          </a:solidFill>
          <a:latin typeface="Calibri" pitchFamily="34" charset="0"/>
        </a:defRPr>
      </a:lvl5pPr>
      <a:lvl6pPr marL="457200" algn="l" rtl="0" fontAlgn="base">
        <a:lnSpc>
          <a:spcPct val="80000"/>
        </a:lnSpc>
        <a:spcBef>
          <a:spcPts val="600"/>
        </a:spcBef>
        <a:spcAft>
          <a:spcPct val="0"/>
        </a:spcAft>
        <a:defRPr sz="2800" b="1">
          <a:solidFill>
            <a:srgbClr val="009B7A"/>
          </a:solidFill>
          <a:latin typeface="Calibri" pitchFamily="34" charset="0"/>
        </a:defRPr>
      </a:lvl6pPr>
      <a:lvl7pPr marL="914400" algn="l" rtl="0" fontAlgn="base">
        <a:lnSpc>
          <a:spcPct val="80000"/>
        </a:lnSpc>
        <a:spcBef>
          <a:spcPts val="600"/>
        </a:spcBef>
        <a:spcAft>
          <a:spcPct val="0"/>
        </a:spcAft>
        <a:defRPr sz="2800" b="1">
          <a:solidFill>
            <a:srgbClr val="009B7A"/>
          </a:solidFill>
          <a:latin typeface="Calibri" pitchFamily="34" charset="0"/>
        </a:defRPr>
      </a:lvl7pPr>
      <a:lvl8pPr marL="1371600" algn="l" rtl="0" fontAlgn="base">
        <a:lnSpc>
          <a:spcPct val="80000"/>
        </a:lnSpc>
        <a:spcBef>
          <a:spcPts val="600"/>
        </a:spcBef>
        <a:spcAft>
          <a:spcPct val="0"/>
        </a:spcAft>
        <a:defRPr sz="2800" b="1">
          <a:solidFill>
            <a:srgbClr val="009B7A"/>
          </a:solidFill>
          <a:latin typeface="Calibri" pitchFamily="34" charset="0"/>
        </a:defRPr>
      </a:lvl8pPr>
      <a:lvl9pPr marL="1828800" algn="l" rtl="0" fontAlgn="base">
        <a:lnSpc>
          <a:spcPct val="80000"/>
        </a:lnSpc>
        <a:spcBef>
          <a:spcPts val="600"/>
        </a:spcBef>
        <a:spcAft>
          <a:spcPct val="0"/>
        </a:spcAft>
        <a:defRPr sz="2800" b="1">
          <a:solidFill>
            <a:srgbClr val="009B7A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ts val="1200"/>
        </a:spcBef>
        <a:spcAft>
          <a:spcPct val="0"/>
        </a:spcAft>
        <a:buClrTx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spcBef>
          <a:spcPct val="20000"/>
        </a:spcBef>
        <a:spcAft>
          <a:spcPct val="0"/>
        </a:spcAft>
        <a:buClrTx/>
        <a:buFont typeface="Arial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171450" algn="l" rtl="0" eaLnBrk="0" fontAlgn="base" hangingPunct="0">
        <a:spcBef>
          <a:spcPct val="20000"/>
        </a:spcBef>
        <a:spcAft>
          <a:spcPct val="0"/>
        </a:spcAft>
        <a:buClrTx/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-171450" algn="l" rtl="0" eaLnBrk="0" fontAlgn="base" hangingPunct="0">
        <a:spcBef>
          <a:spcPct val="20000"/>
        </a:spcBef>
        <a:spcAft>
          <a:spcPct val="0"/>
        </a:spcAft>
        <a:buClrTx/>
        <a:buFont typeface="Arial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00250" indent="-171450" algn="l" rtl="0" eaLnBrk="0" fontAlgn="base" hangingPunct="0">
        <a:spcBef>
          <a:spcPct val="20000"/>
        </a:spcBef>
        <a:spcAft>
          <a:spcPct val="0"/>
        </a:spcAft>
        <a:buClrTx/>
        <a:buFont typeface="Arial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FFF"/>
            </a:gs>
            <a:gs pos="100000">
              <a:srgbClr val="CC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668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86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smtClean="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B5EC013B-21E2-4B61-A15B-455230CDD49C}" type="datetime1">
              <a:rPr lang="en-US"/>
              <a:pPr>
                <a:defRPr/>
              </a:pPr>
              <a:t>10/27/2011</a:t>
            </a:fld>
            <a:endParaRPr lang="en-US" dirty="0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b="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DF05887F-B6A2-4ED3-A05E-7E63203288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02475" y="312738"/>
            <a:ext cx="1497013" cy="428625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</p:pic>
      <p:pic>
        <p:nvPicPr>
          <p:cNvPr id="1032" name="Picture 15" descr="transparent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60363" y="120650"/>
            <a:ext cx="1223962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7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ransition/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Font typeface="Arial" charset="0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Font typeface="Tahoma" pitchFamily="34" charset="0"/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Font typeface="Arial" charset="0"/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apers.ssrn.com/sol3/papers.cfm?abstract_id=1352608" TargetMode="Externa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ellogg.northwestern.edu/faculty/rauh/research/NMRLocal20101011.pdf" TargetMode="Externa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ctrTitle"/>
          </p:nvPr>
        </p:nvSpPr>
        <p:spPr>
          <a:xfrm>
            <a:off x="9498" y="4010025"/>
            <a:ext cx="9144000" cy="914400"/>
          </a:xfrm>
        </p:spPr>
        <p:txBody>
          <a:bodyPr/>
          <a:lstStyle/>
          <a:p>
            <a:r>
              <a:rPr lang="en-US" sz="3600" dirty="0" smtClean="0"/>
              <a:t>The Public Pension Crisis</a:t>
            </a:r>
            <a:r>
              <a:rPr lang="en-US" sz="3600" dirty="0" smtClean="0">
                <a:solidFill>
                  <a:schemeClr val="bg1"/>
                </a:solidFill>
              </a:rPr>
              <a:t/>
            </a:r>
            <a:br>
              <a:rPr lang="en-US" sz="3600" dirty="0" smtClean="0">
                <a:solidFill>
                  <a:schemeClr val="bg1"/>
                </a:solidFill>
              </a:rPr>
            </a:b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 bwMode="auto">
          <a:xfrm>
            <a:off x="3166" y="5412057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noProof="0" dirty="0" smtClean="0">
                <a:latin typeface="+mj-lt"/>
                <a:ea typeface="+mj-ea"/>
                <a:cs typeface="+mj-cs"/>
              </a:rPr>
              <a:t>Josh </a:t>
            </a:r>
            <a:r>
              <a:rPr lang="en-US" sz="2400" b="1" noProof="0" dirty="0" err="1" smtClean="0">
                <a:latin typeface="+mj-lt"/>
                <a:ea typeface="+mj-ea"/>
                <a:cs typeface="+mj-cs"/>
              </a:rPr>
              <a:t>Rauh</a:t>
            </a:r>
            <a:endParaRPr lang="en-US" sz="2400" b="1" noProof="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>
                <a:latin typeface="+mj-lt"/>
                <a:ea typeface="+mj-ea"/>
                <a:cs typeface="+mj-cs"/>
              </a:rPr>
              <a:t>Kellogg School of Management</a:t>
            </a:r>
          </a:p>
          <a:p>
            <a:pPr marL="0" marR="0" lvl="0" indent="0" algn="ctr" defTabSz="914400" rtl="0" eaLnBrk="0" fontAlgn="base" latinLnBrk="0" hangingPunct="0"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>
                <a:latin typeface="+mj-lt"/>
                <a:ea typeface="+mj-ea"/>
                <a:cs typeface="+mj-cs"/>
              </a:rPr>
              <a:t>October 2011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#2: Two Identical Workers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425" y="885826"/>
            <a:ext cx="7772400" cy="5743576"/>
          </a:xfrm>
        </p:spPr>
        <p:txBody>
          <a:bodyPr/>
          <a:lstStyle/>
          <a:p>
            <a:r>
              <a:rPr lang="en-US" dirty="0" smtClean="0"/>
              <a:t>To each, you have promised a lump sum of </a:t>
            </a:r>
            <a:r>
              <a:rPr lang="en-US" dirty="0" smtClean="0"/>
              <a:t>$200,000 </a:t>
            </a:r>
            <a:r>
              <a:rPr lang="en-US" dirty="0" smtClean="0"/>
              <a:t>in </a:t>
            </a:r>
            <a:r>
              <a:rPr lang="en-US" dirty="0" smtClean="0"/>
              <a:t>30 </a:t>
            </a:r>
            <a:r>
              <a:rPr lang="en-US" dirty="0" smtClean="0"/>
              <a:t>years</a:t>
            </a:r>
          </a:p>
          <a:p>
            <a:r>
              <a:rPr lang="en-US" dirty="0" smtClean="0"/>
              <a:t>Plan A set up for Worker #1</a:t>
            </a:r>
          </a:p>
          <a:p>
            <a:pPr>
              <a:buNone/>
            </a:pPr>
            <a:r>
              <a:rPr lang="en-US" dirty="0" smtClean="0"/>
              <a:t>	Liabilities:  	$200,000 in 30 years</a:t>
            </a:r>
          </a:p>
          <a:p>
            <a:pPr>
              <a:buNone/>
            </a:pPr>
            <a:r>
              <a:rPr lang="en-US" dirty="0" smtClean="0"/>
              <a:t>	Assets:	      	$10,000 invested in stock market</a:t>
            </a:r>
          </a:p>
          <a:p>
            <a:r>
              <a:rPr lang="en-US" dirty="0" smtClean="0"/>
              <a:t>Plan B set up for Worker #2</a:t>
            </a:r>
          </a:p>
          <a:p>
            <a:pPr>
              <a:buNone/>
            </a:pPr>
            <a:r>
              <a:rPr lang="en-US" dirty="0" smtClean="0"/>
              <a:t>	Liabilities:  	$200,000 in 30 years</a:t>
            </a:r>
          </a:p>
          <a:p>
            <a:pPr>
              <a:buNone/>
            </a:pPr>
            <a:r>
              <a:rPr lang="en-US" dirty="0" smtClean="0"/>
              <a:t>	Assets:	      	$10,000 invested in stock market</a:t>
            </a:r>
          </a:p>
          <a:p>
            <a:pPr>
              <a:buNone/>
            </a:pPr>
            <a:r>
              <a:rPr lang="en-US" dirty="0" smtClean="0"/>
              <a:t>				</a:t>
            </a:r>
            <a:r>
              <a:rPr lang="en-US" u="sng" dirty="0" smtClean="0"/>
              <a:t>PLUS $10,000 in bonds</a:t>
            </a:r>
          </a:p>
          <a:p>
            <a:r>
              <a:rPr lang="en-US" dirty="0" smtClean="0"/>
              <a:t>Question: Which plan is better funded?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D884F-A867-4174-BEF1-4AFFB2009F8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GASB’s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425" y="1000125"/>
            <a:ext cx="7772400" cy="5629276"/>
          </a:xfrm>
        </p:spPr>
        <p:txBody>
          <a:bodyPr/>
          <a:lstStyle/>
          <a:p>
            <a:r>
              <a:rPr lang="en-US" dirty="0" smtClean="0"/>
              <a:t>According to GASB </a:t>
            </a:r>
          </a:p>
          <a:p>
            <a:pPr lvl="1">
              <a:buFont typeface="Wingdings" pitchFamily="2" charset="2"/>
              <a:buChar char="Ø"/>
            </a:pPr>
            <a:r>
              <a:rPr lang="sv-SE" dirty="0" smtClean="0"/>
              <a:t>Suppose stock targeted return = 11%, bonds = 3%</a:t>
            </a:r>
          </a:p>
          <a:p>
            <a:pPr lvl="1">
              <a:buFont typeface="Wingdings" pitchFamily="2" charset="2"/>
              <a:buChar char="Ø"/>
            </a:pPr>
            <a:r>
              <a:rPr lang="sv-SE" dirty="0" smtClean="0"/>
              <a:t>Plan A PV of liability = $200,000 / (1.11)</a:t>
            </a:r>
            <a:r>
              <a:rPr lang="sv-SE" baseline="30000" dirty="0" smtClean="0"/>
              <a:t>30</a:t>
            </a:r>
            <a:r>
              <a:rPr lang="sv-SE" dirty="0" smtClean="0"/>
              <a:t> = $8,737</a:t>
            </a:r>
            <a:br>
              <a:rPr lang="sv-SE" dirty="0" smtClean="0"/>
            </a:br>
            <a:r>
              <a:rPr lang="sv-SE" dirty="0" smtClean="0"/>
              <a:t>Net position is $10,000 - $8,737 = $1,263 [surplus]</a:t>
            </a:r>
          </a:p>
          <a:p>
            <a:pPr lvl="1">
              <a:buFont typeface="Wingdings" pitchFamily="2" charset="2"/>
              <a:buChar char="Ø"/>
            </a:pPr>
            <a:r>
              <a:rPr lang="sv-SE" dirty="0" smtClean="0"/>
              <a:t>Plan B PV of liability = $200,000 / (1.07)</a:t>
            </a:r>
            <a:r>
              <a:rPr lang="sv-SE" baseline="30000" dirty="0" smtClean="0"/>
              <a:t>30</a:t>
            </a:r>
            <a:r>
              <a:rPr lang="sv-SE" dirty="0" smtClean="0"/>
              <a:t> = $26,273</a:t>
            </a:r>
            <a:br>
              <a:rPr lang="sv-SE" dirty="0" smtClean="0"/>
            </a:br>
            <a:r>
              <a:rPr lang="sv-SE" dirty="0" smtClean="0"/>
              <a:t>Net position is $20,000 - $26,273 = </a:t>
            </a:r>
            <a:r>
              <a:rPr lang="sv-SE" dirty="0" smtClean="0">
                <a:solidFill>
                  <a:srgbClr val="FF0000"/>
                </a:solidFill>
              </a:rPr>
              <a:t>-$6,273 [deficit]</a:t>
            </a:r>
          </a:p>
          <a:p>
            <a:pPr lvl="1">
              <a:buFont typeface="Wingdings" pitchFamily="2" charset="2"/>
              <a:buChar char="Ø"/>
            </a:pPr>
            <a:r>
              <a:rPr lang="sv-SE" dirty="0" smtClean="0"/>
              <a:t>Plan A is better funded!</a:t>
            </a:r>
          </a:p>
          <a:p>
            <a:r>
              <a:rPr lang="en-US" dirty="0" smtClean="0"/>
              <a:t>Absolutely defies all common sense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Identical liabilities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Identical stock holdings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Plan with additional assets is “less funded”</a:t>
            </a:r>
          </a:p>
          <a:p>
            <a:r>
              <a:rPr lang="en-US" dirty="0" smtClean="0"/>
              <a:t>So how underfunded are the plans really?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D884F-A867-4174-BEF1-4AFFB2009F8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Appropriate Discount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425" y="876300"/>
            <a:ext cx="7772400" cy="5619751"/>
          </a:xfrm>
        </p:spPr>
        <p:txBody>
          <a:bodyPr/>
          <a:lstStyle/>
          <a:p>
            <a:r>
              <a:rPr lang="en-US" sz="3200" dirty="0" smtClean="0"/>
              <a:t>Focus on already-promised benefits (ABO)</a:t>
            </a:r>
          </a:p>
          <a:p>
            <a:r>
              <a:rPr lang="en-US" sz="3200" dirty="0" smtClean="0"/>
              <a:t>Consider liability from taxpayer perspective</a:t>
            </a:r>
          </a:p>
          <a:p>
            <a:r>
              <a:rPr lang="en-US" sz="3200" dirty="0" smtClean="0"/>
              <a:t>Right discount rate depends on assumptions about default and recovery</a:t>
            </a:r>
          </a:p>
          <a:p>
            <a:r>
              <a:rPr lang="en-US" sz="3200" dirty="0" smtClean="0"/>
              <a:t>If assuming that benefits are default-free, need a default-free discount rate</a:t>
            </a:r>
          </a:p>
          <a:p>
            <a:r>
              <a:rPr lang="en-US" sz="3200" dirty="0" smtClean="0"/>
              <a:t>Only justification for higher rate is if states are to be credited for option to default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D884F-A867-4174-BEF1-4AFFB2009F8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992459" y="4181707"/>
            <a:ext cx="7482468" cy="109282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0720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 Liabilities in 2009 were ~$3T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425" y="912229"/>
            <a:ext cx="7772400" cy="5681547"/>
          </a:xfrm>
        </p:spPr>
        <p:txBody>
          <a:bodyPr/>
          <a:lstStyle/>
          <a:p>
            <a:r>
              <a:rPr lang="en-US" sz="2400" dirty="0" smtClean="0"/>
              <a:t>Taking state accounting as given as of June 2009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$1.0T unfunded at state level + $0.3T unfunded local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= $1.3T unfunded in total</a:t>
            </a:r>
          </a:p>
          <a:p>
            <a:r>
              <a:rPr lang="en-US" sz="2400" dirty="0" smtClean="0"/>
              <a:t>Using Treasury yield curve on ABO as of June 2009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$2.5T unfunded at state level + $0.6T unfunded local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= $3.1T unfunded </a:t>
            </a:r>
            <a:r>
              <a:rPr lang="en-US" dirty="0" smtClean="0"/>
              <a:t>in total</a:t>
            </a:r>
          </a:p>
          <a:p>
            <a:r>
              <a:rPr lang="en-US" sz="2400" dirty="0" smtClean="0"/>
              <a:t>As of October 2011 it is even larger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Assets: up by around 15%, adds around $0.4 trillion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Stated liabilities grew at 5.5% per year from 2007-2009… at that rate would fully offset asset growth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Some policy changes since then, but </a:t>
            </a:r>
            <a:r>
              <a:rPr lang="en-US" dirty="0" smtClean="0"/>
              <a:t>only a few </a:t>
            </a:r>
            <a:r>
              <a:rPr lang="en-US" dirty="0"/>
              <a:t>have affected current employees or </a:t>
            </a:r>
            <a:r>
              <a:rPr lang="en-US" dirty="0" smtClean="0"/>
              <a:t>retirees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Yield curves lower </a:t>
            </a:r>
            <a:r>
              <a:rPr lang="en-US" dirty="0" smtClean="0">
                <a:sym typeface="Wingdings" pitchFamily="2" charset="2"/>
              </a:rPr>
              <a:t> liabilities higher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D884F-A867-4174-BEF1-4AFFB2009F8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314446" y="3146962"/>
            <a:ext cx="3352556" cy="38001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 Coupon Treasury Yield Curves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D884F-A867-4174-BEF1-4AFFB2009F8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5" name="Picture 4" descr="figRATESxTime100716.emf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4800" y="838200"/>
            <a:ext cx="8312752" cy="56007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 bwMode="auto">
          <a:xfrm>
            <a:off x="4573905" y="1485900"/>
            <a:ext cx="45719" cy="4343400"/>
          </a:xfrm>
          <a:prstGeom prst="rect">
            <a:avLst/>
          </a:prstGeom>
          <a:solidFill>
            <a:srgbClr val="FFFF99">
              <a:alpha val="71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538663" y="2062163"/>
            <a:ext cx="104777" cy="104777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548188" y="3014663"/>
            <a:ext cx="104777" cy="104777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4538663" y="4157663"/>
            <a:ext cx="104777" cy="104777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1388154" y="4690835"/>
            <a:ext cx="6448425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1395410" y="3661682"/>
            <a:ext cx="6448425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7834538" y="3304370"/>
            <a:ext cx="1171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10/11/2011 30yr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7853136" y="4349398"/>
            <a:ext cx="1171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10/11/2011 10yr</a:t>
            </a:r>
            <a:endParaRPr lang="en-US" sz="1400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 flipH="1">
            <a:off x="7843835" y="3661682"/>
            <a:ext cx="371474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7836579" y="4690835"/>
            <a:ext cx="371474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7836579" y="5394425"/>
            <a:ext cx="1171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10/11/2011 </a:t>
            </a:r>
          </a:p>
          <a:p>
            <a:pPr algn="ctr"/>
            <a:r>
              <a:rPr lang="en-US" sz="1400" dirty="0" smtClean="0"/>
              <a:t>5yr</a:t>
            </a:r>
            <a:endParaRPr 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209550" y="6438900"/>
            <a:ext cx="850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Bottom line: Unfunded ABO liability as of Oct-2011 likely over </a:t>
            </a:r>
            <a:r>
              <a:rPr lang="en-US" dirty="0" smtClean="0">
                <a:solidFill>
                  <a:srgbClr val="FF0000"/>
                </a:solidFill>
              </a:rPr>
              <a:t>$4 trillion.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1388154" y="5706835"/>
            <a:ext cx="6448425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7836579" y="5706835"/>
            <a:ext cx="371474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3896793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Georgia’s Liabilities: Current Workers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9301089"/>
              </p:ext>
            </p:extLst>
          </p:nvPr>
        </p:nvGraphicFramePr>
        <p:xfrm>
          <a:off x="687161" y="936173"/>
          <a:ext cx="7927067" cy="4849582"/>
        </p:xfrm>
        <a:graphic>
          <a:graphicData uri="http://schemas.openxmlformats.org/drawingml/2006/table">
            <a:tbl>
              <a:tblPr/>
              <a:tblGrid>
                <a:gridCol w="1485407"/>
                <a:gridCol w="556118"/>
                <a:gridCol w="149818"/>
                <a:gridCol w="1411871"/>
                <a:gridCol w="1411871"/>
                <a:gridCol w="220604"/>
                <a:gridCol w="1345689"/>
                <a:gridCol w="1345689"/>
              </a:tblGrid>
              <a:tr h="881743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 ERS +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TRS*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GA State and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Local**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0871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Assets (Oct 2011)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$65.9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$72.3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0871">
                <a:tc gridSpan="2"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087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 7.5%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87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Liabilities (‘10)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$72.0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$83.3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$85.6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$99.0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4087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Net of Assets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($6.2)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($17.4)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($13.3)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($26.7)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0871">
                <a:tc gridSpan="2"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087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 Treasury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087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Liabilities (‘10)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$137.1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$169.0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$162.8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$201.1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087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Net of Assets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($71.2)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($103.2)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($90.5)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($128.8)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D884F-A867-4174-BEF1-4AFFB2009F8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 bwMode="auto">
          <a:xfrm>
            <a:off x="3258457" y="4971143"/>
            <a:ext cx="1197429" cy="362857"/>
          </a:xfrm>
          <a:prstGeom prst="ellipse">
            <a:avLst/>
          </a:prstGeom>
          <a:noFill/>
          <a:ln w="12700" cap="flat" cmpd="sng" algn="ctr">
            <a:solidFill>
              <a:srgbClr val="7030A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709885" y="3200401"/>
            <a:ext cx="1197429" cy="362857"/>
          </a:xfrm>
          <a:prstGeom prst="ellipse">
            <a:avLst/>
          </a:prstGeom>
          <a:noFill/>
          <a:ln w="12700" cap="flat" cmpd="sng" algn="ctr">
            <a:solidFill>
              <a:srgbClr val="7030A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5308599" y="3570515"/>
            <a:ext cx="0" cy="1596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7030A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3857171" y="5334000"/>
            <a:ext cx="0" cy="1596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7030A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4" name="Oval 13"/>
          <p:cNvSpPr/>
          <p:nvPr/>
        </p:nvSpPr>
        <p:spPr bwMode="auto">
          <a:xfrm>
            <a:off x="6262915" y="4971143"/>
            <a:ext cx="1197429" cy="362857"/>
          </a:xfrm>
          <a:prstGeom prst="ellipse">
            <a:avLst/>
          </a:prstGeom>
          <a:noFill/>
          <a:ln w="12700" cap="flat" cmpd="sng" algn="ctr">
            <a:solidFill>
              <a:srgbClr val="7030A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6861629" y="5334000"/>
            <a:ext cx="0" cy="1596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7030A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3396343" y="5805715"/>
            <a:ext cx="849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6368143" y="5812972"/>
            <a:ext cx="849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3396343" y="5834743"/>
            <a:ext cx="849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6368143" y="5842427"/>
            <a:ext cx="8490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97543" y="6045200"/>
            <a:ext cx="824411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* Also includes subsidiary plans of the Employees’ Retirement System of Georgia: ERS, PSERS, GJRS, LRS, and MGPF.</a:t>
            </a:r>
          </a:p>
          <a:p>
            <a:r>
              <a:rPr lang="en-US" sz="1100" dirty="0" smtClean="0"/>
              <a:t>** Estimate for all systems within Georgia in the U.S. Census of State and Local Government Retirement Systems: GA ERS</a:t>
            </a:r>
            <a:br>
              <a:rPr lang="en-US" sz="1100" dirty="0" smtClean="0"/>
            </a:br>
            <a:r>
              <a:rPr lang="en-US" sz="1100" dirty="0" smtClean="0"/>
              <a:t>    (and subsidiaries), GA TRS, GA Firemen, GA Peace Officers, DeKalb County, Fulton County, Atlanta General, Atlanta Police, </a:t>
            </a:r>
          </a:p>
          <a:p>
            <a:r>
              <a:rPr lang="en-US" sz="1100" dirty="0" smtClean="0"/>
              <a:t>    Atlanta Fire, Columbus ERS, Savannah, Chatham, Albany ERS plus 9 smaller municipal systems.</a:t>
            </a:r>
          </a:p>
          <a:p>
            <a:endParaRPr lang="en-US" sz="1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Policy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425" y="970156"/>
            <a:ext cx="7772400" cy="5659245"/>
          </a:xfrm>
        </p:spPr>
        <p:txBody>
          <a:bodyPr/>
          <a:lstStyle/>
          <a:p>
            <a:r>
              <a:rPr lang="en-US" dirty="0" smtClean="0"/>
              <a:t>Most policy changes that have been put in place have hardly dented the unfunded liabilities</a:t>
            </a:r>
          </a:p>
          <a:p>
            <a:r>
              <a:rPr lang="en-US" dirty="0" smtClean="0"/>
              <a:t>If GASB rules are in place, new DB promises continue to be underfunded, debt grows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Even if extent of new benefit promises is less than it was before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True service cost with a benefit factor of 2% of pay is typically around 28-30% of pay, double what is typically </a:t>
            </a:r>
            <a:r>
              <a:rPr lang="en-US" dirty="0" smtClean="0"/>
              <a:t>recognized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Georgia</a:t>
            </a:r>
            <a:r>
              <a:rPr lang="en-US" dirty="0"/>
              <a:t>: </a:t>
            </a:r>
            <a:r>
              <a:rPr lang="en-US" dirty="0" smtClean="0"/>
              <a:t>fewer </a:t>
            </a:r>
            <a:r>
              <a:rPr lang="en-US" dirty="0"/>
              <a:t>unfunded liabilities for new workers under 2009 reform (DC + reduced </a:t>
            </a:r>
            <a:r>
              <a:rPr lang="en-US" dirty="0" smtClean="0"/>
              <a:t>DB), </a:t>
            </a:r>
            <a:r>
              <a:rPr lang="en-US" dirty="0"/>
              <a:t>but still have only slowed growth of </a:t>
            </a:r>
            <a:r>
              <a:rPr lang="en-US" dirty="0" smtClean="0"/>
              <a:t>debt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D884F-A867-4174-BEF1-4AFFB2009F8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629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Possible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425" y="925552"/>
            <a:ext cx="7772400" cy="570385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Employee contribution increases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Make early retirement actuarially fair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Retirement age increases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Cost of living adjustment reductions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Tax increases or spending cuts to devote more resources to pensions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Soft freeze (or partial soft-freeze)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Hard freeze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None of these is politically easy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D884F-A867-4174-BEF1-4AFFB2009F8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425" y="914400"/>
            <a:ext cx="7772400" cy="5715001"/>
          </a:xfrm>
        </p:spPr>
        <p:txBody>
          <a:bodyPr/>
          <a:lstStyle/>
          <a:p>
            <a:r>
              <a:rPr lang="en-US" dirty="0" smtClean="0"/>
              <a:t>Absolutely no basis for expected return discounting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Bad question: “what is a reasonable return to expect?”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Good question: “since pension cash flows are like a bond, how should they be valued?”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No easy solutions to large pension debts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Only two ways to stop the borrowing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rewrite GASB, start paying PV of new benefits; OR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stop promising new DB benefits through (hard) freeze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D884F-A867-4174-BEF1-4AFFB2009F83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State and Local Fiscal Crisis in the 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425" y="936702"/>
            <a:ext cx="7772400" cy="5692699"/>
          </a:xfrm>
        </p:spPr>
        <p:txBody>
          <a:bodyPr/>
          <a:lstStyle/>
          <a:p>
            <a:r>
              <a:rPr lang="en-US" sz="3200" dirty="0" smtClean="0"/>
              <a:t>Pensions represent large off-balance-sheet debts for state and local governments</a:t>
            </a:r>
            <a:br>
              <a:rPr lang="en-US" sz="3200" dirty="0" smtClean="0"/>
            </a:br>
            <a:endParaRPr lang="en-US" sz="3200" dirty="0" smtClean="0"/>
          </a:p>
          <a:p>
            <a:r>
              <a:rPr lang="en-US" sz="3200" dirty="0" smtClean="0"/>
              <a:t>Government accounting standards board (GASB) procedures understate liabilities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Allowing circumvention of balanced budget requirements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  <a:p>
            <a:r>
              <a:rPr lang="en-US" sz="3200" dirty="0" smtClean="0"/>
              <a:t>Threatens solvency of many state and local governmental entities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D884F-A867-4174-BEF1-4AFFB2009F8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2212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of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425" y="971550"/>
            <a:ext cx="7772400" cy="565785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are the cash flows that have been and are being promised?</a:t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the present value of these promises?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sz="2800" dirty="0" smtClean="0"/>
              <a:t>GASB accounting for liabilities: $3.8 trillion 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sz="2800" dirty="0" smtClean="0"/>
              <a:t>Assets are around $2.7 trillion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sz="2800" dirty="0" smtClean="0"/>
              <a:t>Suggests ~$1 trillion gap… is this right?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would be the impact of different policy reforms?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D884F-A867-4174-BEF1-4AFFB2009F8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2729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What are the Cash Flows?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425" y="895350"/>
            <a:ext cx="7772400" cy="5734051"/>
          </a:xfrm>
        </p:spPr>
        <p:txBody>
          <a:bodyPr/>
          <a:lstStyle/>
          <a:p>
            <a:r>
              <a:rPr lang="en-US" sz="3200" dirty="0" smtClean="0"/>
              <a:t>For each entity, starting point should be annual cash benefit outflow</a:t>
            </a:r>
          </a:p>
          <a:p>
            <a:r>
              <a:rPr lang="en-US" sz="3200" dirty="0" smtClean="0"/>
              <a:t>Unfortunately not disclosed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Plans only disclose a (present value) liability and the discount rate they used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Actuarial reports contain demographic data and detailed description of plan rules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With much work, can approximately reverse engineer cash flows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D884F-A867-4174-BEF1-4AFFB2009F8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6173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D884F-A867-4174-BEF1-4AFFB2009F8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dirty="0" smtClean="0"/>
              <a:t>Benefit Payments: 50 States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862354"/>
            <a:ext cx="7848600" cy="5697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Straight Arrow Connector 9"/>
          <p:cNvCxnSpPr/>
          <p:nvPr/>
        </p:nvCxnSpPr>
        <p:spPr bwMode="auto">
          <a:xfrm rot="10800000" flipV="1">
            <a:off x="4780157" y="3207615"/>
            <a:ext cx="1676401" cy="8198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6400799" y="2826603"/>
            <a:ext cx="2040673" cy="1015663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Our model ensures that discounting this stream at state-chosen rates (usually 8%) yields stated liability and first-year benefit flow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3453" y="6411951"/>
            <a:ext cx="8675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Novy-Marx, Robert and Joshua Rauh, 2011, “Public Pension Liabilities: How Big Are They and What Are They Worth,” </a:t>
            </a:r>
            <a:r>
              <a:rPr lang="en-US" sz="1200" i="1" dirty="0" smtClean="0"/>
              <a:t>Journal of Finance</a:t>
            </a:r>
            <a:r>
              <a:rPr lang="en-US" sz="1200" dirty="0" smtClean="0"/>
              <a:t>, forthcoming. </a:t>
            </a:r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  <a:hlinkClick r:id="rId3"/>
              </a:rPr>
              <a:t>http://papers.ssrn.com/sol3/papers.cfm?abstract_id=1352608</a:t>
            </a:r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. </a:t>
            </a:r>
            <a:endParaRPr lang="en-US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04899" y="1123950"/>
            <a:ext cx="164782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$ billion (nominal)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 Payments: 77 Cities and Counties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D884F-A867-4174-BEF1-4AFFB2009F8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596" y="891671"/>
            <a:ext cx="7506155" cy="5459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Straight Arrow Connector 5"/>
          <p:cNvCxnSpPr/>
          <p:nvPr/>
        </p:nvCxnSpPr>
        <p:spPr bwMode="auto">
          <a:xfrm rot="10800000" flipV="1">
            <a:off x="4762501" y="3218766"/>
            <a:ext cx="1676401" cy="8198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6400799" y="2826603"/>
            <a:ext cx="2040673" cy="1015663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Our model ensures that discounting this stream at state-chosen rates (usually 8%) yields stated liability and first-year benefit flow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1151" y="6222820"/>
            <a:ext cx="8675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Novy-Marx, Robert and Joshua Rauh, 2011, “The Crisis in Local Government Pensions in the United States,” in </a:t>
            </a:r>
            <a:r>
              <a:rPr lang="en-US" sz="1200" i="1" dirty="0" smtClean="0"/>
              <a:t>Growing Old: Paying for Retirement and Institutional Money Management after the Financial Crisis</a:t>
            </a:r>
            <a:r>
              <a:rPr lang="en-US" sz="1200" dirty="0" smtClean="0"/>
              <a:t>, Robert </a:t>
            </a:r>
            <a:r>
              <a:rPr lang="en-US" sz="1200" dirty="0" err="1" smtClean="0"/>
              <a:t>Litan</a:t>
            </a:r>
            <a:r>
              <a:rPr lang="en-US" sz="1200" dirty="0" smtClean="0"/>
              <a:t> and Richard Herring, eds., Brookings Institution. </a:t>
            </a:r>
            <a:r>
              <a:rPr lang="en-US" sz="1200" dirty="0" smtClean="0">
                <a:hlinkClick r:id="rId3"/>
              </a:rPr>
              <a:t>http://www.kellogg.northwestern.edu/faculty/rauh/research/NMRLocal20101011.pdf</a:t>
            </a:r>
            <a:endParaRPr lang="en-US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2999" y="1095375"/>
            <a:ext cx="164782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$ billion (nominal)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2. The Financial Value of Liabilities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425" y="847725"/>
            <a:ext cx="7772400" cy="5781676"/>
          </a:xfrm>
        </p:spPr>
        <p:txBody>
          <a:bodyPr/>
          <a:lstStyle/>
          <a:p>
            <a:r>
              <a:rPr lang="en-US" sz="3200" dirty="0" smtClean="0"/>
              <a:t>Need to discount these payouts, translate into a present value number</a:t>
            </a:r>
            <a:br>
              <a:rPr lang="en-US" sz="3200" dirty="0" smtClean="0"/>
            </a:br>
            <a:endParaRPr lang="en-US" sz="3200" dirty="0" smtClean="0"/>
          </a:p>
          <a:p>
            <a:r>
              <a:rPr lang="en-US" sz="3200" dirty="0" smtClean="0"/>
              <a:t>What do the plans themselves use?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GASB: long-term average expected return of plan assets is used as discount rate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Most plans aim for 8%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Major GA state plans use 7.5%, low end of spectrum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3200" dirty="0" smtClean="0"/>
              <a:t>Is this a logical approach?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D884F-A867-4174-BEF1-4AFFB2009F83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GASB Approach Appropriate?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425" y="876300"/>
            <a:ext cx="7772400" cy="5753101"/>
          </a:xfrm>
        </p:spPr>
        <p:txBody>
          <a:bodyPr/>
          <a:lstStyle/>
          <a:p>
            <a:r>
              <a:rPr lang="en-US" dirty="0" smtClean="0"/>
              <a:t>Actuaries say…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Yes!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With long horizons stocks have high average returns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Asset income will (may) pay for lots of benefits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Economists say…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No!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Need to discount liabilities accounting for the nature of the liabilities (not the asset)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A dollar of stock is worth same as a dollar of bonds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Whom should you believe?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D884F-A867-4174-BEF1-4AFFB2009F8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#1: Why Expected Return is Wrong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425" y="990600"/>
            <a:ext cx="7772400" cy="5638801"/>
          </a:xfrm>
        </p:spPr>
        <p:txBody>
          <a:bodyPr/>
          <a:lstStyle/>
          <a:p>
            <a:r>
              <a:rPr lang="en-US" dirty="0" smtClean="0"/>
              <a:t>Consider the following example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You have promised to make a lump-sum payment of $100,000, due 10 years from now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That is your only debt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You have $35,000 in cash and no other assets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You want to take out a loan from a bank</a:t>
            </a:r>
          </a:p>
          <a:p>
            <a:r>
              <a:rPr lang="en-US" dirty="0" smtClean="0"/>
              <a:t>Bank will assess your net worth</a:t>
            </a:r>
          </a:p>
          <a:p>
            <a:r>
              <a:rPr lang="en-US" dirty="0" smtClean="0"/>
              <a:t>Suppose you move the $35,000 from cash into stocks. Does that change your net worth?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Common sense: No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GASB Implication: You can discount your debts at an (11%) expected equity return </a:t>
            </a:r>
            <a:r>
              <a:rPr lang="en-US" dirty="0" smtClean="0">
                <a:sym typeface="Wingdings" pitchFamily="2" charset="2"/>
              </a:rPr>
              <a:t> no debt, since $35,000 will grow in 10 years to repay $100,000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D884F-A867-4174-BEF1-4AFFB2009F8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5">
      <a:dk1>
        <a:srgbClr val="000000"/>
      </a:dk1>
      <a:lt1>
        <a:sysClr val="window" lastClr="FFFFFF"/>
      </a:lt1>
      <a:dk2>
        <a:srgbClr val="503522"/>
      </a:dk2>
      <a:lt2>
        <a:srgbClr val="F2C947"/>
      </a:lt2>
      <a:accent1>
        <a:srgbClr val="95D0E5"/>
      </a:accent1>
      <a:accent2>
        <a:srgbClr val="FD1F1F"/>
      </a:accent2>
      <a:accent3>
        <a:srgbClr val="7EAF43"/>
      </a:accent3>
      <a:accent4>
        <a:srgbClr val="DF6D0F"/>
      </a:accent4>
      <a:accent5>
        <a:srgbClr val="713593"/>
      </a:accent5>
      <a:accent6>
        <a:srgbClr val="3E91CA"/>
      </a:accent6>
      <a:hlink>
        <a:srgbClr val="2A6D9B"/>
      </a:hlink>
      <a:folHlink>
        <a:srgbClr val="1C486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>
            <a:lumMod val="60000"/>
            <a:lumOff val="4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noFill/>
        <a:ln w="28575" cap="flat" cmpd="sng" algn="ctr">
          <a:solidFill>
            <a:schemeClr val="bg1">
              <a:lumMod val="50000"/>
            </a:schemeClr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 algn="ctr">
          <a:defRPr sz="1600" b="1" dirty="0" smtClean="0"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Kellogg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004BD6"/>
      </a:hlink>
      <a:folHlink>
        <a:srgbClr val="B2B2B2"/>
      </a:folHlink>
    </a:clrScheme>
    <a:fontScheme name="Kellogg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charset="0"/>
          </a:defRPr>
        </a:defPPr>
      </a:lstStyle>
    </a:lnDef>
  </a:objectDefaults>
  <a:extraClrSchemeLst>
    <a:extraClrScheme>
      <a:clrScheme name="Kellog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llog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llog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llog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llog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llog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llog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2009-10-06T18:04:14Z</outs:dateTime>
      <outs:isPinned>true</outs:isPinned>
    </outs:relatedDate>
    <outs:relatedDate>
      <outs:type>2</outs:type>
      <outs:displayName>Created</outs:displayName>
      <outs:dateTime>2009-03-09T16:30:37Z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Dave Gilley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Sara Parikh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6614522A-DC7E-4D1D-B8EB-22D3804A1824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15520</TotalTime>
  <Words>1052</Words>
  <Application>Microsoft Office PowerPoint</Application>
  <PresentationFormat>On-screen Show (4:3)</PresentationFormat>
  <Paragraphs>181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Kellogg</vt:lpstr>
      <vt:lpstr>The Public Pension Crisis </vt:lpstr>
      <vt:lpstr>A State and Local Fiscal Crisis in the US?</vt:lpstr>
      <vt:lpstr>Outline of Questions</vt:lpstr>
      <vt:lpstr>1. What are the Cash Flows?</vt:lpstr>
      <vt:lpstr>Benefit Payments: 50 States</vt:lpstr>
      <vt:lpstr>Benefit Payments: 77 Cities and Counties</vt:lpstr>
      <vt:lpstr>2. The Financial Value of Liabilities</vt:lpstr>
      <vt:lpstr>Is GASB Approach Appropriate?</vt:lpstr>
      <vt:lpstr>Example #1: Why Expected Return is Wrong</vt:lpstr>
      <vt:lpstr>Example #2: Two Identical Workers</vt:lpstr>
      <vt:lpstr>GASB’s Answer</vt:lpstr>
      <vt:lpstr>Appropriate Discount Rates</vt:lpstr>
      <vt:lpstr>ABO Liabilities in 2009 were ~$3T</vt:lpstr>
      <vt:lpstr>Zero Coupon Treasury Yield Curves</vt:lpstr>
      <vt:lpstr>Georgia’s Liabilities: Current Workers</vt:lpstr>
      <vt:lpstr>3. Policy Options</vt:lpstr>
      <vt:lpstr>List of Possible Measures</vt:lpstr>
      <vt:lpstr>Conclusions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Josh Rauh</dc:creator>
  <cp:lastModifiedBy>Joshua Rauh</cp:lastModifiedBy>
  <cp:revision>1530</cp:revision>
  <cp:lastPrinted>2011-07-18T14:14:15Z</cp:lastPrinted>
  <dcterms:created xsi:type="dcterms:W3CDTF">2009-03-09T16:30:37Z</dcterms:created>
  <dcterms:modified xsi:type="dcterms:W3CDTF">2011-10-27T20:47:58Z</dcterms:modified>
</cp:coreProperties>
</file>