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7" r:id="rId2"/>
    <p:sldId id="258" r:id="rId3"/>
    <p:sldId id="259" r:id="rId4"/>
    <p:sldId id="260" r:id="rId5"/>
    <p:sldId id="262" r:id="rId6"/>
    <p:sldId id="263" r:id="rId7"/>
    <p:sldId id="264" r:id="rId8"/>
    <p:sldId id="279" r:id="rId9"/>
    <p:sldId id="280" r:id="rId10"/>
    <p:sldId id="28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2" r:id="rId24"/>
    <p:sldId id="277" r:id="rId25"/>
    <p:sldId id="278" r:id="rId2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6" autoAdjust="0"/>
    <p:restoredTop sz="94706" autoAdjust="0"/>
  </p:normalViewPr>
  <p:slideViewPr>
    <p:cSldViewPr>
      <p:cViewPr>
        <p:scale>
          <a:sx n="114" d="100"/>
          <a:sy n="114" d="100"/>
        </p:scale>
        <p:origin x="-5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F3798830-0803-42DA-A473-6018567DC583}" type="slidenum">
              <a:rPr lang="zh-CN" altLang="en-US" smtClean="0"/>
              <a:pPr>
                <a:defRPr/>
              </a:pPr>
              <a:t>‹#›</a:t>
            </a:fld>
            <a:endParaRPr lang="zh-CN" alt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BC609DE4-406C-4BCB-AF76-22D868AEC85E}" type="datetimeFigureOut">
              <a:rPr lang="zh-CN" altLang="en-US" smtClean="0"/>
              <a:pPr>
                <a:defRPr/>
              </a:pPr>
              <a:t>2014/7/17</a:t>
            </a:fld>
            <a:endParaRPr lang="zh-CN" altLang="en-US"/>
          </a:p>
        </p:txBody>
      </p:sp>
      <p:sp>
        <p:nvSpPr>
          <p:cNvPr id="9" name="Slide Number Placeholder 8"/>
          <p:cNvSpPr>
            <a:spLocks noGrp="1"/>
          </p:cNvSpPr>
          <p:nvPr>
            <p:ph type="sldNum" sz="quarter" idx="11"/>
          </p:nvPr>
        </p:nvSpPr>
        <p:spPr/>
        <p:txBody>
          <a:bodyPr/>
          <a:lstStyle/>
          <a:p>
            <a:pPr>
              <a:defRPr/>
            </a:pPr>
            <a:fld id="{F3798830-0803-42DA-A473-6018567DC583}" type="slidenum">
              <a:rPr lang="zh-CN" altLang="en-US" smtClean="0"/>
              <a:pPr>
                <a:defRPr/>
              </a:pPr>
              <a:t>‹#›</a:t>
            </a:fld>
            <a:endParaRPr lang="zh-CN" altLang="en-US"/>
          </a:p>
        </p:txBody>
      </p:sp>
      <p:sp>
        <p:nvSpPr>
          <p:cNvPr id="10" name="Footer Placeholder 9"/>
          <p:cNvSpPr>
            <a:spLocks noGrp="1"/>
          </p:cNvSpPr>
          <p:nvPr>
            <p:ph type="ftr" sz="quarter" idx="12"/>
          </p:nvPr>
        </p:nvSpPr>
        <p:spPr/>
        <p:txBody>
          <a:bodyPr/>
          <a:lstStyle/>
          <a:p>
            <a:pPr>
              <a:defRPr/>
            </a:pP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F3798830-0803-42DA-A473-6018567DC583}" type="slidenum">
              <a:rPr lang="zh-CN" altLang="en-US" smtClean="0"/>
              <a:pPr>
                <a:defRPr/>
              </a:pPr>
              <a:t>‹#›</a:t>
            </a:fld>
            <a:endParaRPr lang="zh-CN"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zh-CN"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BC609DE4-406C-4BCB-AF76-22D868AEC85E}" type="datetimeFigureOut">
              <a:rPr lang="zh-CN" altLang="en-US" smtClean="0"/>
              <a:pPr>
                <a:defRPr/>
              </a:pPr>
              <a:t>2014/7/17</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24744"/>
            <a:ext cx="7851648" cy="1828800"/>
          </a:xfrm>
        </p:spPr>
        <p:txBody>
          <a:bodyPr>
            <a:normAutofit fontScale="90000"/>
          </a:bodyPr>
          <a:lstStyle/>
          <a:p>
            <a:pPr algn="ctr" eaLnBrk="1" fontAlgn="auto" hangingPunct="1">
              <a:spcAft>
                <a:spcPts val="0"/>
              </a:spcAft>
              <a:defRPr/>
            </a:pPr>
            <a:r>
              <a:rPr lang="en-US" sz="4500" dirty="0" smtClean="0"/>
              <a:t/>
            </a:r>
            <a:br>
              <a:rPr lang="en-US" sz="4500" dirty="0" smtClean="0"/>
            </a:br>
            <a:r>
              <a:rPr lang="en-US" sz="4500" dirty="0" smtClean="0"/>
              <a:t/>
            </a:r>
            <a:br>
              <a:rPr lang="en-US" sz="4500" dirty="0" smtClean="0"/>
            </a:br>
            <a:r>
              <a:rPr lang="en-US" sz="4500" dirty="0" smtClean="0"/>
              <a:t/>
            </a:r>
            <a:br>
              <a:rPr lang="en-US" sz="4500" dirty="0" smtClean="0"/>
            </a:br>
            <a:r>
              <a:rPr lang="en-US" sz="4500" dirty="0" smtClean="0"/>
              <a:t/>
            </a:r>
            <a:br>
              <a:rPr lang="en-US" sz="4500" dirty="0" smtClean="0"/>
            </a:br>
            <a:r>
              <a:rPr lang="en-US" sz="6700" dirty="0" smtClean="0">
                <a:solidFill>
                  <a:schemeClr val="tx1"/>
                </a:solidFill>
              </a:rPr>
              <a:t>Getting Into the Game:</a:t>
            </a:r>
            <a:r>
              <a:rPr lang="zh-CN" altLang="en-US" sz="4000" dirty="0" smtClean="0">
                <a:solidFill>
                  <a:schemeClr val="tx1"/>
                </a:solidFill>
              </a:rPr>
              <a:t/>
            </a:r>
            <a:br>
              <a:rPr lang="zh-CN" altLang="en-US" sz="4000" dirty="0" smtClean="0">
                <a:solidFill>
                  <a:schemeClr val="tx1"/>
                </a:solidFill>
              </a:rPr>
            </a:br>
            <a:r>
              <a:rPr lang="en-US" sz="1800" dirty="0" smtClean="0"/>
              <a:t> </a:t>
            </a:r>
            <a:r>
              <a:rPr lang="en-US" altLang="zh-CN" sz="4000" dirty="0" smtClean="0"/>
              <a:t/>
            </a:r>
            <a:br>
              <a:rPr lang="en-US" altLang="zh-CN" sz="4000" dirty="0" smtClean="0"/>
            </a:br>
            <a:r>
              <a:rPr lang="en-US" sz="2700" b="1" dirty="0" smtClean="0"/>
              <a:t>Sport as a</a:t>
            </a:r>
            <a:r>
              <a:rPr lang="zh-CN" altLang="en-US" sz="2700" b="1" dirty="0" smtClean="0"/>
              <a:t> </a:t>
            </a:r>
            <a:r>
              <a:rPr lang="en-US" sz="2700" b="1" dirty="0" smtClean="0"/>
              <a:t>Stimulus </a:t>
            </a:r>
            <a:r>
              <a:rPr lang="en-US" sz="2700" b="1" dirty="0" smtClean="0"/>
              <a:t>for Urban Economic </a:t>
            </a:r>
            <a:r>
              <a:rPr lang="en-US" sz="2700" b="1" dirty="0" smtClean="0"/>
              <a:t>Development</a:t>
            </a:r>
            <a:endParaRPr lang="en-US" sz="4600" b="1" dirty="0"/>
          </a:p>
        </p:txBody>
      </p:sp>
      <p:sp>
        <p:nvSpPr>
          <p:cNvPr id="21511" name="Text Box 8"/>
          <p:cNvSpPr txBox="1">
            <a:spLocks noChangeArrowheads="1"/>
          </p:cNvSpPr>
          <p:nvPr/>
        </p:nvSpPr>
        <p:spPr bwMode="auto">
          <a:xfrm>
            <a:off x="357187" y="5589240"/>
            <a:ext cx="8143875" cy="1069975"/>
          </a:xfrm>
          <a:prstGeom prst="rect">
            <a:avLst/>
          </a:prstGeom>
          <a:noFill/>
          <a:ln w="9525">
            <a:noFill/>
            <a:miter lim="800000"/>
            <a:headEnd/>
            <a:tailEnd/>
          </a:ln>
        </p:spPr>
        <p:txBody>
          <a:bodyPr>
            <a:spAutoFit/>
          </a:bodyPr>
          <a:lstStyle/>
          <a:p>
            <a:pPr algn="ctr">
              <a:spcBef>
                <a:spcPct val="50000"/>
              </a:spcBef>
            </a:pPr>
            <a:r>
              <a:rPr lang="en-US" sz="1600" i="1" dirty="0">
                <a:solidFill>
                  <a:schemeClr val="tx2"/>
                </a:solidFill>
                <a:latin typeface="Constantia" panose="02030602050306030303" pitchFamily="18" charset="0"/>
              </a:rPr>
              <a:t>for the </a:t>
            </a:r>
            <a:r>
              <a:rPr lang="en-US" sz="1600" i="1" dirty="0" smtClean="0">
                <a:solidFill>
                  <a:schemeClr val="tx2"/>
                </a:solidFill>
                <a:latin typeface="Constantia" pitchFamily="18" charset="0"/>
              </a:rPr>
              <a:t>Public Affairs Forum Sponsored by the Federal Reserve Bank of Atlanta</a:t>
            </a:r>
            <a:endParaRPr lang="en-US" sz="1600" i="1" dirty="0">
              <a:solidFill>
                <a:schemeClr val="tx2"/>
              </a:solidFill>
              <a:latin typeface="Constantia" pitchFamily="18" charset="0"/>
            </a:endParaRPr>
          </a:p>
          <a:p>
            <a:pPr algn="ctr">
              <a:spcBef>
                <a:spcPct val="50000"/>
              </a:spcBef>
            </a:pPr>
            <a:r>
              <a:rPr lang="en-US" sz="1600" i="1" dirty="0" smtClean="0">
                <a:solidFill>
                  <a:schemeClr val="tx2"/>
                </a:solidFill>
                <a:latin typeface="Constantia" pitchFamily="18" charset="0"/>
              </a:rPr>
              <a:t>Birmingham, Alabama on July 17, 2014 </a:t>
            </a:r>
            <a:endParaRPr lang="en-US" sz="1600" i="1" dirty="0">
              <a:solidFill>
                <a:schemeClr val="tx2"/>
              </a:solidFill>
              <a:latin typeface="Constantia" pitchFamily="18" charset="0"/>
            </a:endParaRPr>
          </a:p>
          <a:p>
            <a:pPr algn="r">
              <a:spcBef>
                <a:spcPct val="50000"/>
              </a:spcBef>
            </a:pPr>
            <a:endParaRPr lang="en-US" sz="1600" dirty="0">
              <a:solidFill>
                <a:srgbClr val="D9D9D9"/>
              </a:solidFill>
              <a:latin typeface="Constantia" pitchFamily="18" charset="0"/>
            </a:endParaRPr>
          </a:p>
        </p:txBody>
      </p:sp>
      <p:sp>
        <p:nvSpPr>
          <p:cNvPr id="6" name="Rectangle 5"/>
          <p:cNvSpPr/>
          <p:nvPr/>
        </p:nvSpPr>
        <p:spPr>
          <a:xfrm>
            <a:off x="971600" y="3356992"/>
            <a:ext cx="6624736" cy="1908215"/>
          </a:xfrm>
          <a:prstGeom prst="rect">
            <a:avLst/>
          </a:prstGeom>
        </p:spPr>
        <p:txBody>
          <a:bodyPr wrap="square">
            <a:spAutoFit/>
          </a:bodyPr>
          <a:lstStyle/>
          <a:p>
            <a:pPr algn="ctr"/>
            <a:r>
              <a:rPr lang="en-US" sz="2000" dirty="0" smtClean="0">
                <a:solidFill>
                  <a:schemeClr val="tx2"/>
                </a:solidFill>
                <a:latin typeface="+mj-lt"/>
              </a:rPr>
              <a:t>By:</a:t>
            </a:r>
          </a:p>
          <a:p>
            <a:pPr algn="ctr"/>
            <a:r>
              <a:rPr lang="en-US" sz="2000" dirty="0" smtClean="0">
                <a:solidFill>
                  <a:schemeClr val="tx2"/>
                </a:solidFill>
                <a:latin typeface="+mj-lt"/>
              </a:rPr>
              <a:t>Robert A. Baade</a:t>
            </a:r>
          </a:p>
          <a:p>
            <a:pPr algn="ctr"/>
            <a:r>
              <a:rPr lang="en-US" sz="2000" dirty="0" smtClean="0">
                <a:solidFill>
                  <a:schemeClr val="tx2"/>
                </a:solidFill>
                <a:latin typeface="+mj-lt"/>
              </a:rPr>
              <a:t>A.B. Dick </a:t>
            </a:r>
            <a:r>
              <a:rPr lang="en-US" sz="2000" dirty="0">
                <a:solidFill>
                  <a:schemeClr val="tx2"/>
                </a:solidFill>
                <a:latin typeface="+mj-lt"/>
              </a:rPr>
              <a:t>Professor </a:t>
            </a:r>
            <a:r>
              <a:rPr lang="en-US" sz="2000" dirty="0" smtClean="0">
                <a:solidFill>
                  <a:schemeClr val="tx2"/>
                </a:solidFill>
                <a:latin typeface="+mj-lt"/>
              </a:rPr>
              <a:t>of </a:t>
            </a:r>
            <a:r>
              <a:rPr lang="en-US" sz="2000" dirty="0">
                <a:solidFill>
                  <a:schemeClr val="tx2"/>
                </a:solidFill>
                <a:latin typeface="+mj-lt"/>
              </a:rPr>
              <a:t>Economics, Lake Forest College and President Emeritus, International Association of Sports Economists (IASE)</a:t>
            </a:r>
          </a:p>
          <a:p>
            <a:endParaRPr lang="en-US" dirty="0">
              <a:latin typeface="+mj-lt"/>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pPr algn="ctr" eaLnBrk="1" hangingPunct="1"/>
            <a:r>
              <a:rPr lang="en-US" altLang="zh-CN" dirty="0" smtClean="0"/>
              <a:t>Fans?</a:t>
            </a:r>
            <a:endParaRPr lang="zh-CN" altLang="en-US" smtClean="0"/>
          </a:p>
        </p:txBody>
      </p:sp>
      <p:pic>
        <p:nvPicPr>
          <p:cNvPr id="6" name="Picture 6" descr="raiders fans"/>
          <p:cNvPicPr>
            <a:picLocks noGrp="1" noChangeAspect="1" noChangeArrowheads="1"/>
          </p:cNvPicPr>
          <p:nvPr>
            <p:ph idx="1"/>
          </p:nvPr>
        </p:nvPicPr>
        <p:blipFill>
          <a:blip r:embed="rId2" cstate="print"/>
          <a:srcRect/>
          <a:stretch>
            <a:fillRect/>
          </a:stretch>
        </p:blipFill>
        <p:spPr>
          <a:xfrm>
            <a:off x="179512" y="1844824"/>
            <a:ext cx="8132941" cy="314327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3"/>
          <p:cNvSpPr>
            <a:spLocks noGrp="1"/>
          </p:cNvSpPr>
          <p:nvPr>
            <p:ph type="title"/>
          </p:nvPr>
        </p:nvSpPr>
        <p:spPr>
          <a:xfrm>
            <a:off x="251520" y="908720"/>
            <a:ext cx="7848872" cy="857250"/>
          </a:xfrm>
        </p:spPr>
        <p:txBody>
          <a:bodyPr/>
          <a:lstStyle/>
          <a:p>
            <a:pPr eaLnBrk="1" hangingPunct="1"/>
            <a:r>
              <a:rPr lang="en-US" sz="2400" dirty="0" smtClean="0">
                <a:ea typeface="隶书"/>
              </a:rPr>
              <a:t>Proportion of Facilities Financed </a:t>
            </a:r>
            <a:br>
              <a:rPr lang="en-US" sz="2400" dirty="0" smtClean="0">
                <a:ea typeface="隶书"/>
              </a:rPr>
            </a:br>
            <a:r>
              <a:rPr lang="en-US" sz="2400" dirty="0" smtClean="0">
                <a:ea typeface="隶书"/>
              </a:rPr>
              <a:t>by the Public and Private Sectors by League and the </a:t>
            </a:r>
            <a:br>
              <a:rPr lang="en-US" sz="2400" dirty="0" smtClean="0">
                <a:ea typeface="隶书"/>
              </a:rPr>
            </a:br>
            <a:r>
              <a:rPr lang="en-US" sz="2400" dirty="0" smtClean="0">
                <a:ea typeface="隶书"/>
              </a:rPr>
              <a:t>Impact of New Facilities on Revenues and Incomes by League</a:t>
            </a:r>
            <a:endParaRPr lang="zh-CN" altLang="en-US" sz="2400" dirty="0" smtClean="0"/>
          </a:p>
        </p:txBody>
      </p:sp>
      <p:sp>
        <p:nvSpPr>
          <p:cNvPr id="23554" name="内容占位符 4"/>
          <p:cNvSpPr>
            <a:spLocks noGrp="1"/>
          </p:cNvSpPr>
          <p:nvPr>
            <p:ph idx="1"/>
          </p:nvPr>
        </p:nvSpPr>
        <p:spPr>
          <a:xfrm>
            <a:off x="251520" y="2636838"/>
            <a:ext cx="8390830" cy="2880394"/>
          </a:xfrm>
        </p:spPr>
        <p:txBody>
          <a:bodyPr/>
          <a:lstStyle/>
          <a:p>
            <a:pPr eaLnBrk="1" hangingPunct="1">
              <a:buFont typeface="Wingdings 2" pitchFamily="18" charset="2"/>
              <a:buNone/>
              <a:tabLst>
                <a:tab pos="2286000" algn="l"/>
                <a:tab pos="3543300" algn="l"/>
                <a:tab pos="4914900" algn="l"/>
              </a:tabLst>
            </a:pPr>
            <a:r>
              <a:rPr lang="en-US" sz="1400" dirty="0" smtClean="0">
                <a:latin typeface="Times New Roman" pitchFamily="18" charset="0"/>
                <a:ea typeface="宋体" pitchFamily="2" charset="-122"/>
              </a:rPr>
              <a:t>Leagues building	 Average total	 </a:t>
            </a:r>
            <a:r>
              <a:rPr lang="en-US" sz="1400" u="sng" dirty="0" smtClean="0">
                <a:latin typeface="Times New Roman" pitchFamily="18" charset="0"/>
                <a:ea typeface="宋体" pitchFamily="2" charset="-122"/>
              </a:rPr>
              <a:t>Contribution (%)</a:t>
            </a:r>
            <a:r>
              <a:rPr lang="en-US" sz="1400" dirty="0" smtClean="0">
                <a:latin typeface="Times New Roman" pitchFamily="18" charset="0"/>
                <a:ea typeface="宋体" pitchFamily="2" charset="-122"/>
              </a:rPr>
              <a:t>	        Incremental         </a:t>
            </a:r>
            <a:r>
              <a:rPr lang="en-US" sz="1400" dirty="0" err="1" smtClean="0">
                <a:latin typeface="Times New Roman" pitchFamily="18" charset="0"/>
                <a:ea typeface="宋体" pitchFamily="2" charset="-122"/>
              </a:rPr>
              <a:t>Incremental</a:t>
            </a:r>
            <a:endParaRPr lang="zh-CN" altLang="en-US" sz="1400" dirty="0" smtClean="0">
              <a:latin typeface="Times New Roman" pitchFamily="18" charset="0"/>
            </a:endParaRPr>
          </a:p>
          <a:p>
            <a:pPr eaLnBrk="1" hangingPunct="1">
              <a:buFont typeface="Wingdings 2" pitchFamily="18" charset="2"/>
              <a:buNone/>
              <a:tabLst>
                <a:tab pos="2286000" algn="l"/>
                <a:tab pos="3543300" algn="l"/>
                <a:tab pos="4914900" algn="l"/>
              </a:tabLst>
            </a:pPr>
            <a:r>
              <a:rPr lang="en-US" sz="1400" dirty="0" smtClean="0">
                <a:latin typeface="Times New Roman" pitchFamily="18" charset="0"/>
                <a:ea typeface="宋体" pitchFamily="2" charset="-122"/>
              </a:rPr>
              <a:t>new venues	 cost ($m)*	Public       Private	        revenues ($m)      incomes ($m)</a:t>
            </a:r>
            <a:endParaRPr lang="zh-CN" altLang="en-US" sz="1400" dirty="0" smtClean="0">
              <a:latin typeface="Times New Roman" pitchFamily="18" charset="0"/>
            </a:endParaRPr>
          </a:p>
          <a:p>
            <a:pPr eaLnBrk="1" hangingPunct="1">
              <a:buFont typeface="Wingdings 2" pitchFamily="18" charset="2"/>
              <a:buNone/>
              <a:tabLst>
                <a:tab pos="2286000" algn="l"/>
                <a:tab pos="3543300" algn="l"/>
                <a:tab pos="4914900" algn="l"/>
              </a:tabLst>
            </a:pPr>
            <a:r>
              <a:rPr lang="en-US" sz="1400" dirty="0" smtClean="0">
                <a:latin typeface="Times New Roman" pitchFamily="18" charset="0"/>
                <a:ea typeface="宋体" pitchFamily="2" charset="-122"/>
              </a:rPr>
              <a:t>______________________________________________________________________________________</a:t>
            </a:r>
            <a:endParaRPr lang="zh-CN" altLang="en-US" sz="1400" dirty="0" smtClean="0">
              <a:latin typeface="Times New Roman" pitchFamily="18" charset="0"/>
            </a:endParaRPr>
          </a:p>
          <a:p>
            <a:pPr eaLnBrk="1" hangingPunct="1">
              <a:buFont typeface="Wingdings 2" pitchFamily="18" charset="2"/>
              <a:buNone/>
              <a:tabLst>
                <a:tab pos="2286000" algn="l"/>
                <a:tab pos="3543300" algn="l"/>
                <a:tab pos="4914900" algn="l"/>
              </a:tabLst>
            </a:pPr>
            <a:r>
              <a:rPr lang="en-US" sz="1400" dirty="0" smtClean="0">
                <a:latin typeface="Times New Roman" pitchFamily="18" charset="0"/>
                <a:ea typeface="宋体" pitchFamily="2" charset="-122"/>
              </a:rPr>
              <a:t> </a:t>
            </a:r>
            <a:endParaRPr lang="zh-CN" altLang="en-US" sz="1400" dirty="0" smtClean="0">
              <a:latin typeface="Times New Roman" pitchFamily="18" charset="0"/>
            </a:endParaRPr>
          </a:p>
          <a:p>
            <a:pPr eaLnBrk="1" hangingPunct="1">
              <a:buFont typeface="Wingdings 2" pitchFamily="18" charset="2"/>
              <a:buNone/>
              <a:tabLst>
                <a:tab pos="2398713" algn="l"/>
                <a:tab pos="3543300" algn="l"/>
                <a:tab pos="4914900" algn="l"/>
              </a:tabLst>
            </a:pPr>
            <a:r>
              <a:rPr lang="en-US" sz="1400" dirty="0" smtClean="0">
                <a:latin typeface="Times New Roman" pitchFamily="18" charset="0"/>
                <a:ea typeface="宋体" pitchFamily="2" charset="-122"/>
              </a:rPr>
              <a:t>Major League Baseball	269	 77              23	        19.1	     12.7</a:t>
            </a:r>
            <a:endParaRPr lang="zh-CN" altLang="en-US" sz="1400" dirty="0" smtClean="0">
              <a:latin typeface="Times New Roman" pitchFamily="18" charset="0"/>
            </a:endParaRPr>
          </a:p>
          <a:p>
            <a:pPr eaLnBrk="1" hangingPunct="1">
              <a:buFont typeface="Wingdings 2" pitchFamily="18" charset="2"/>
              <a:buNone/>
              <a:tabLst>
                <a:tab pos="2398713" algn="l"/>
                <a:tab pos="3543300" algn="l"/>
                <a:tab pos="4914900" algn="l"/>
              </a:tabLst>
            </a:pPr>
            <a:r>
              <a:rPr lang="en-US" sz="1200" dirty="0" smtClean="0">
                <a:latin typeface="Times New Roman" pitchFamily="18" charset="0"/>
                <a:ea typeface="宋体" pitchFamily="2" charset="-122"/>
              </a:rPr>
              <a:t>National Basketball Association      	1</a:t>
            </a:r>
            <a:r>
              <a:rPr lang="en-US" sz="1400" dirty="0" smtClean="0">
                <a:latin typeface="Times New Roman" pitchFamily="18" charset="0"/>
                <a:ea typeface="宋体" pitchFamily="2" charset="-122"/>
              </a:rPr>
              <a:t>69	 31              69	        17.4	     5.4</a:t>
            </a:r>
            <a:endParaRPr lang="zh-CN" altLang="en-US" sz="1400" dirty="0" smtClean="0">
              <a:latin typeface="Times New Roman" pitchFamily="18" charset="0"/>
            </a:endParaRPr>
          </a:p>
          <a:p>
            <a:pPr eaLnBrk="1" hangingPunct="1">
              <a:buFont typeface="Wingdings 2" pitchFamily="18" charset="2"/>
              <a:buNone/>
              <a:tabLst>
                <a:tab pos="2398713" algn="l"/>
                <a:tab pos="3543300" algn="l"/>
                <a:tab pos="4914900" algn="l"/>
              </a:tabLst>
            </a:pPr>
            <a:r>
              <a:rPr lang="en-US" sz="1400" dirty="0" smtClean="0">
                <a:latin typeface="Times New Roman" pitchFamily="18" charset="0"/>
                <a:ea typeface="宋体" pitchFamily="2" charset="-122"/>
              </a:rPr>
              <a:t>National Football League	257	 74              26	        18.8	     12.0</a:t>
            </a:r>
            <a:endParaRPr lang="zh-CN" altLang="en-US" sz="1400" dirty="0" smtClean="0">
              <a:latin typeface="Times New Roman" pitchFamily="18" charset="0"/>
            </a:endParaRPr>
          </a:p>
          <a:p>
            <a:pPr eaLnBrk="1" hangingPunct="1">
              <a:buFont typeface="Wingdings 2" pitchFamily="18" charset="2"/>
              <a:buNone/>
              <a:tabLst>
                <a:tab pos="2398713" algn="l"/>
                <a:tab pos="3543300" algn="l"/>
                <a:tab pos="4914900" algn="l"/>
              </a:tabLst>
            </a:pPr>
            <a:r>
              <a:rPr lang="en-US" sz="1200" dirty="0" smtClean="0">
                <a:latin typeface="Times New Roman" pitchFamily="18" charset="0"/>
                <a:ea typeface="宋体" pitchFamily="2" charset="-122"/>
              </a:rPr>
              <a:t>National Hockey League (NHL)     	</a:t>
            </a:r>
            <a:r>
              <a:rPr lang="en-US" sz="1400" dirty="0" smtClean="0">
                <a:latin typeface="Times New Roman" pitchFamily="18" charset="0"/>
                <a:ea typeface="宋体" pitchFamily="2" charset="-122"/>
              </a:rPr>
              <a:t>148	 42              58	        15.7	     7.7</a:t>
            </a:r>
            <a:endParaRPr lang="zh-CN" altLang="en-US" sz="1400" dirty="0" smtClean="0">
              <a:latin typeface="Times New Roman" pitchFamily="18" charset="0"/>
            </a:endParaRPr>
          </a:p>
          <a:p>
            <a:pPr eaLnBrk="1" hangingPunct="1">
              <a:buFont typeface="Wingdings 2" pitchFamily="18" charset="2"/>
              <a:buNone/>
              <a:tabLst>
                <a:tab pos="2398713" algn="l"/>
                <a:tab pos="3543300" algn="l"/>
                <a:tab pos="4914900" algn="l"/>
              </a:tabLst>
            </a:pPr>
            <a:r>
              <a:rPr lang="en-US" sz="1200" dirty="0" smtClean="0">
                <a:latin typeface="Times New Roman" pitchFamily="18" charset="0"/>
                <a:ea typeface="宋体" pitchFamily="2" charset="-122"/>
              </a:rPr>
              <a:t>Shared NBA and NHL facilities	</a:t>
            </a:r>
            <a:r>
              <a:rPr lang="en-US" sz="1400" dirty="0" smtClean="0">
                <a:latin typeface="Times New Roman" pitchFamily="18" charset="0"/>
                <a:ea typeface="宋体" pitchFamily="2" charset="-122"/>
              </a:rPr>
              <a:t>191	 11              89	        20.3	     11.6	</a:t>
            </a:r>
            <a:endParaRPr lang="zh-CN" altLang="en-US" sz="1400" dirty="0" smtClean="0">
              <a:latin typeface="Times New Roman" pitchFamily="18" charset="0"/>
            </a:endParaRPr>
          </a:p>
          <a:p>
            <a:pPr eaLnBrk="1" hangingPunct="1">
              <a:spcAft>
                <a:spcPts val="1000"/>
              </a:spcAft>
              <a:buFont typeface="Wingdings 2" pitchFamily="18" charset="2"/>
              <a:buNone/>
              <a:tabLst>
                <a:tab pos="2286000" algn="l"/>
                <a:tab pos="3543300" algn="l"/>
                <a:tab pos="4914900" algn="l"/>
              </a:tabLst>
            </a:pPr>
            <a:endParaRPr lang="en-US" sz="1400" dirty="0" smtClean="0">
              <a:latin typeface="Times New Roman" pitchFamily="18" charset="0"/>
              <a:ea typeface="宋体" pitchFamily="2" charset="-122"/>
            </a:endParaRPr>
          </a:p>
          <a:p>
            <a:pPr eaLnBrk="1" hangingPunct="1">
              <a:spcAft>
                <a:spcPts val="1000"/>
              </a:spcAft>
              <a:buFont typeface="Wingdings 2" pitchFamily="18" charset="2"/>
              <a:buNone/>
              <a:tabLst>
                <a:tab pos="2286000" algn="l"/>
                <a:tab pos="3543300" algn="l"/>
                <a:tab pos="4914900" algn="l"/>
              </a:tabLst>
            </a:pPr>
            <a:endParaRPr lang="en-US" sz="1400" dirty="0" smtClean="0">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143000" y="671513"/>
            <a:ext cx="6643688" cy="6186487"/>
          </a:xfrm>
          <a:prstGeom prst="rect">
            <a:avLst/>
          </a:prstGeom>
          <a:noFill/>
          <a:ln w="9525">
            <a:noFill/>
            <a:miter lim="800000"/>
            <a:headEnd/>
            <a:tailEnd/>
          </a:ln>
        </p:spPr>
        <p:txBody>
          <a:bodyPr anchor="ctr">
            <a:spAutoFit/>
          </a:bodyPr>
          <a:lstStyle/>
          <a:p>
            <a:pPr>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________________________________________________________________________________</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Team (year new		Team payroll	Total payroll	Total payroll	Total payroll	Total payroll)</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stadium opened: </a:t>
            </a:r>
            <a:r>
              <a:rPr lang="en-US" altLang="zh-CN" sz="1200" i="1">
                <a:latin typeface="Times New Roman" pitchFamily="18" charset="0"/>
                <a:cs typeface="Times New Roman" pitchFamily="18" charset="0"/>
              </a:rPr>
              <a:t>t</a:t>
            </a:r>
            <a:r>
              <a:rPr lang="en-US" altLang="zh-CN" sz="1200">
                <a:latin typeface="Times New Roman" pitchFamily="18" charset="0"/>
                <a:cs typeface="Times New Roman" pitchFamily="18" charset="0"/>
              </a:rPr>
              <a:t>)		for year </a:t>
            </a:r>
            <a:r>
              <a:rPr lang="en-US" altLang="zh-CN" sz="1200" i="1">
                <a:latin typeface="Times New Roman" pitchFamily="18" charset="0"/>
                <a:cs typeface="Times New Roman" pitchFamily="18" charset="0"/>
              </a:rPr>
              <a:t>t</a:t>
            </a:r>
            <a:r>
              <a:rPr lang="en-US" altLang="zh-CN" sz="1200">
                <a:latin typeface="Times New Roman" pitchFamily="18" charset="0"/>
                <a:cs typeface="Times New Roman" pitchFamily="18" charset="0"/>
              </a:rPr>
              <a:t>		</a:t>
            </a:r>
            <a:r>
              <a:rPr lang="en-US" altLang="zh-CN" sz="1200" i="1">
                <a:latin typeface="Times New Roman" pitchFamily="18" charset="0"/>
                <a:cs typeface="Times New Roman" pitchFamily="18" charset="0"/>
              </a:rPr>
              <a:t>t  </a:t>
            </a:r>
            <a:r>
              <a:rPr lang="en-US" altLang="zh-CN" sz="1200">
                <a:latin typeface="Times New Roman" pitchFamily="18" charset="0"/>
                <a:cs typeface="Times New Roman" pitchFamily="18" charset="0"/>
              </a:rPr>
              <a:t>- 2		</a:t>
            </a:r>
            <a:r>
              <a:rPr lang="en-US" altLang="zh-CN" sz="1200" i="1">
                <a:latin typeface="Times New Roman" pitchFamily="18" charset="0"/>
                <a:cs typeface="Times New Roman" pitchFamily="18" charset="0"/>
              </a:rPr>
              <a:t>t </a:t>
            </a:r>
            <a:r>
              <a:rPr lang="en-US" altLang="zh-CN" sz="1200">
                <a:latin typeface="Times New Roman" pitchFamily="18" charset="0"/>
                <a:cs typeface="Times New Roman" pitchFamily="18" charset="0"/>
              </a:rPr>
              <a:t> - 1		</a:t>
            </a:r>
            <a:r>
              <a:rPr lang="en-US" altLang="zh-CN" sz="1200" i="1">
                <a:latin typeface="Times New Roman" pitchFamily="18" charset="0"/>
                <a:cs typeface="Times New Roman" pitchFamily="18" charset="0"/>
              </a:rPr>
              <a:t>t </a:t>
            </a:r>
            <a:r>
              <a:rPr lang="en-US" altLang="zh-CN" sz="1200">
                <a:latin typeface="Times New Roman" pitchFamily="18" charset="0"/>
                <a:cs typeface="Times New Roman" pitchFamily="18" charset="0"/>
              </a:rPr>
              <a:t>+ 1		</a:t>
            </a:r>
            <a:r>
              <a:rPr lang="en-US" altLang="zh-CN" sz="1200" i="1">
                <a:latin typeface="Times New Roman" pitchFamily="18" charset="0"/>
                <a:cs typeface="Times New Roman" pitchFamily="18" charset="0"/>
              </a:rPr>
              <a:t>t </a:t>
            </a:r>
            <a:r>
              <a:rPr lang="en-US" altLang="zh-CN" sz="1200">
                <a:latin typeface="Times New Roman" pitchFamily="18" charset="0"/>
                <a:cs typeface="Times New Roman" pitchFamily="18" charset="0"/>
              </a:rPr>
              <a:t>+ 2</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 of payroll </a:t>
            </a:r>
            <a:r>
              <a:rPr lang="en-US" altLang="zh-CN" sz="1200" i="1">
                <a:latin typeface="Times New Roman" pitchFamily="18" charset="0"/>
                <a:cs typeface="Times New Roman" pitchFamily="18" charset="0"/>
              </a:rPr>
              <a:t>t</a:t>
            </a:r>
            <a:r>
              <a:rPr lang="en-US" altLang="zh-CN" sz="1200">
                <a:latin typeface="Times New Roman" pitchFamily="18" charset="0"/>
                <a:cs typeface="Times New Roman" pitchFamily="18" charset="0"/>
              </a:rPr>
              <a:t>)	(% of payroll </a:t>
            </a:r>
            <a:r>
              <a:rPr lang="en-US" altLang="zh-CN" sz="1200" i="1">
                <a:latin typeface="Times New Roman" pitchFamily="18" charset="0"/>
                <a:cs typeface="Times New Roman" pitchFamily="18" charset="0"/>
              </a:rPr>
              <a:t>t</a:t>
            </a:r>
            <a:r>
              <a:rPr lang="en-US" altLang="zh-CN" sz="1200">
                <a:latin typeface="Times New Roman" pitchFamily="18" charset="0"/>
                <a:cs typeface="Times New Roman" pitchFamily="18" charset="0"/>
              </a:rPr>
              <a:t>)	(% of payroll </a:t>
            </a:r>
            <a:r>
              <a:rPr lang="en-US" altLang="zh-CN" sz="1200" i="1">
                <a:latin typeface="Times New Roman" pitchFamily="18" charset="0"/>
                <a:cs typeface="Times New Roman" pitchFamily="18" charset="0"/>
              </a:rPr>
              <a:t>t</a:t>
            </a:r>
            <a:r>
              <a:rPr lang="en-US" altLang="zh-CN" sz="1200">
                <a:latin typeface="Times New Roman" pitchFamily="18" charset="0"/>
                <a:cs typeface="Times New Roman" pitchFamily="18" charset="0"/>
              </a:rPr>
              <a:t>)	(% of payroll </a:t>
            </a:r>
            <a:r>
              <a:rPr lang="en-US" altLang="zh-CN" sz="1200" i="1">
                <a:latin typeface="Times New Roman" pitchFamily="18" charset="0"/>
                <a:cs typeface="Times New Roman" pitchFamily="18" charset="0"/>
              </a:rPr>
              <a:t>t</a:t>
            </a:r>
            <a:r>
              <a:rPr lang="en-US" altLang="zh-CN" sz="1200">
                <a:latin typeface="Times New Roman" pitchFamily="18" charset="0"/>
                <a:cs typeface="Times New Roman" pitchFamily="18" charset="0"/>
              </a:rPr>
              <a:t>)</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________________________________________________________________________________</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Arizona (1998)		29.16		n.a.		n.a.			70.37			77.88</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(241)			(267)</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Atlanta (1997)		50.49		45.2		47.93			59.54			75.07</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(90)		(95)			(118)			(149)</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Baltimore (1992)		20.99		10.04		14.63			26.92			37.67</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(48)		(70)			(128)			(179)</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100">
                <a:latin typeface="Times New Roman" pitchFamily="18" charset="0"/>
                <a:cs typeface="Times New Roman" pitchFamily="18" charset="0"/>
              </a:rPr>
              <a:t>Chicago White Sox </a:t>
            </a:r>
            <a:r>
              <a:rPr lang="en-US" altLang="zh-CN" sz="1200">
                <a:latin typeface="Times New Roman" pitchFamily="18" charset="0"/>
                <a:cs typeface="Times New Roman" pitchFamily="18" charset="0"/>
              </a:rPr>
              <a:t>(1991)		16.83			7.60			9.49			28.41			34.60</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(45)		(56)			(169)			(206)</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Cleveland (1994)		28.49			8.24		15.72			35.19			45.32</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(29)		(55)			(124)			(159)</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Colorado (1995)		31.15			8.83		22.98			34.92			42.87</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(28)		(74)			(112)			(138)</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Detroit (2000)		61.74		22.63		34.96			</a:t>
            </a:r>
            <a:r>
              <a:rPr lang="en-US" altLang="zh-CN" sz="1200" b="1">
                <a:latin typeface="Times New Roman" pitchFamily="18" charset="0"/>
                <a:cs typeface="Times New Roman" pitchFamily="18" charset="0"/>
              </a:rPr>
              <a:t>49.36			55.05</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(37)		(57)			</a:t>
            </a:r>
            <a:r>
              <a:rPr lang="en-US" altLang="zh-CN" sz="1200" b="1">
                <a:latin typeface="Times New Roman" pitchFamily="18" charset="0"/>
                <a:cs typeface="Times New Roman" pitchFamily="18" charset="0"/>
              </a:rPr>
              <a:t>(80)			(89)</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Houston (2000)		52.36		40.63		55.29			60.39			63.45</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(78)		(106)			(115)			(121)</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Milwaukee (2001)		45.10		42.93		35.78			50.29			</a:t>
            </a:r>
            <a:r>
              <a:rPr lang="en-US" altLang="zh-CN" sz="1200" b="1">
                <a:latin typeface="Times New Roman" pitchFamily="18" charset="0"/>
                <a:cs typeface="Times New Roman" pitchFamily="18" charset="0"/>
              </a:rPr>
              <a:t>40.63</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(95)		(79)			(112)			</a:t>
            </a:r>
            <a:r>
              <a:rPr lang="en-US" altLang="zh-CN" sz="1200" b="1">
                <a:latin typeface="Times New Roman" pitchFamily="18" charset="0"/>
                <a:cs typeface="Times New Roman" pitchFamily="18" charset="0"/>
              </a:rPr>
              <a:t>(90)</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Pittsburgh (2001)		57.76		24.22		29.56			</a:t>
            </a:r>
            <a:r>
              <a:rPr lang="en-US" altLang="zh-CN" sz="1200" b="1">
                <a:latin typeface="Times New Roman" pitchFamily="18" charset="0"/>
                <a:cs typeface="Times New Roman" pitchFamily="18" charset="0"/>
              </a:rPr>
              <a:t>42.32			54.81</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(42)		(51)			</a:t>
            </a:r>
            <a:r>
              <a:rPr lang="en-US" altLang="zh-CN" sz="1200" b="1">
                <a:latin typeface="Times New Roman" pitchFamily="18" charset="0"/>
                <a:cs typeface="Times New Roman" pitchFamily="18" charset="0"/>
              </a:rPr>
              <a:t>(73)			(95)</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San Francisco (2000)		53.54		40.32		46.06			63.28			78.30</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(75)		(86)			(118)			(146)</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Seattle (1999)		44.37		39.67		52.03			59.22			74.72</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(89)		(117)			(133)			(168)</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Texas (1994)		32.42		29.74		35.64			</a:t>
            </a:r>
            <a:r>
              <a:rPr lang="en-US" altLang="zh-CN" sz="1200" b="1">
                <a:latin typeface="Times New Roman" pitchFamily="18" charset="0"/>
                <a:cs typeface="Times New Roman" pitchFamily="18" charset="0"/>
              </a:rPr>
              <a:t>32.37</a:t>
            </a:r>
            <a:r>
              <a:rPr lang="en-US" altLang="zh-CN" sz="1200">
                <a:latin typeface="Times New Roman" pitchFamily="18" charset="0"/>
                <a:cs typeface="Times New Roman" pitchFamily="18" charset="0"/>
              </a:rPr>
              <a:t>			35.86</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					(92)		(110)			</a:t>
            </a:r>
            <a:r>
              <a:rPr lang="en-US" altLang="zh-CN" sz="1200" b="1">
                <a:latin typeface="Times New Roman" pitchFamily="18" charset="0"/>
                <a:cs typeface="Times New Roman" pitchFamily="18" charset="0"/>
              </a:rPr>
              <a:t>(100)</a:t>
            </a:r>
            <a:r>
              <a:rPr lang="en-US" altLang="zh-CN" sz="1200">
                <a:latin typeface="Times New Roman" pitchFamily="18" charset="0"/>
                <a:cs typeface="Times New Roman" pitchFamily="18" charset="0"/>
              </a:rPr>
              <a:t>			(111)</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Average					</a:t>
            </a:r>
            <a:r>
              <a:rPr lang="en-US" altLang="zh-CN" sz="1200" b="1">
                <a:latin typeface="Times New Roman" pitchFamily="18" charset="0"/>
                <a:cs typeface="Times New Roman" pitchFamily="18" charset="0"/>
              </a:rPr>
              <a:t>(57)			(73)			(125)			(147)</a:t>
            </a:r>
            <a:endParaRPr lang="en-US" altLang="zh-CN" sz="1100"/>
          </a:p>
          <a:p>
            <a:pPr eaLnBrk="0" hangingPunct="0">
              <a:tabLst>
                <a:tab pos="1371600" algn="l"/>
                <a:tab pos="1543050" algn="l"/>
                <a:tab pos="1600200" algn="l"/>
                <a:tab pos="2228850" algn="l"/>
                <a:tab pos="2457450" algn="l"/>
                <a:tab pos="2514600" algn="l"/>
                <a:tab pos="2571750" algn="l"/>
                <a:tab pos="3143250" algn="l"/>
                <a:tab pos="3429000" algn="l"/>
                <a:tab pos="3486150" algn="l"/>
                <a:tab pos="4057650" algn="l"/>
                <a:tab pos="4114800" algn="l"/>
                <a:tab pos="4343400" algn="l"/>
                <a:tab pos="4972050" algn="l"/>
                <a:tab pos="5029200" algn="l"/>
                <a:tab pos="5257800" algn="l"/>
              </a:tabLst>
            </a:pPr>
            <a:r>
              <a:rPr lang="en-US" altLang="zh-CN" sz="1200">
                <a:latin typeface="Times New Roman" pitchFamily="18" charset="0"/>
                <a:cs typeface="Times New Roman" pitchFamily="18" charset="0"/>
              </a:rPr>
              <a:t>_________________________________________________________________________________</a:t>
            </a:r>
            <a:endParaRPr lang="en-US" altLang="zh-CN" sz="2800"/>
          </a:p>
        </p:txBody>
      </p:sp>
      <p:sp>
        <p:nvSpPr>
          <p:cNvPr id="24578" name="TextBox 4"/>
          <p:cNvSpPr txBox="1">
            <a:spLocks noChangeArrowheads="1"/>
          </p:cNvSpPr>
          <p:nvPr/>
        </p:nvSpPr>
        <p:spPr bwMode="auto">
          <a:xfrm>
            <a:off x="928688" y="214313"/>
            <a:ext cx="6715125" cy="646112"/>
          </a:xfrm>
          <a:prstGeom prst="rect">
            <a:avLst/>
          </a:prstGeom>
          <a:noFill/>
          <a:ln w="9525">
            <a:noFill/>
            <a:miter lim="800000"/>
            <a:headEnd/>
            <a:tailEnd/>
          </a:ln>
        </p:spPr>
        <p:txBody>
          <a:bodyPr>
            <a:spAutoFit/>
          </a:bodyPr>
          <a:lstStyle/>
          <a:p>
            <a:pPr algn="ctr"/>
            <a:r>
              <a:rPr lang="en-US">
                <a:latin typeface="Constantia" pitchFamily="18" charset="0"/>
              </a:rPr>
              <a:t>MLB Payrolls ($m) Before and After New Stadiums Built Between 1991 and 2001</a:t>
            </a:r>
            <a:endParaRPr lang="zh-CN" altLang="en-US">
              <a:latin typeface="Constant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285875" y="857250"/>
            <a:ext cx="6500813" cy="5816600"/>
          </a:xfrm>
          <a:prstGeom prst="rect">
            <a:avLst/>
          </a:prstGeom>
          <a:noFill/>
          <a:ln w="9525">
            <a:noFill/>
            <a:miter lim="800000"/>
            <a:headEnd/>
            <a:tailEnd/>
          </a:ln>
          <a:effectLst/>
        </p:spPr>
        <p:txBody>
          <a:bodyPr anchor="ctr">
            <a:spAutoFit/>
          </a:bodyPr>
          <a:lstStyle/>
          <a:p>
            <a:pPr>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______________________________________________________________________________</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Team (year new	Ticket prices	Ticket prices	Ticket prices	Ticket prices	Ticket prices</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Stadium opened: </a:t>
            </a:r>
            <a:r>
              <a:rPr lang="en-US" altLang="zh-CN" sz="1200" i="1" dirty="0">
                <a:latin typeface="Times New Roman" pitchFamily="18" charset="0"/>
                <a:cs typeface="Times New Roman" pitchFamily="18" charset="0"/>
              </a:rPr>
              <a:t>t</a:t>
            </a:r>
            <a:r>
              <a:rPr lang="en-US" altLang="zh-CN" sz="1200" dirty="0">
                <a:latin typeface="Times New Roman" pitchFamily="18" charset="0"/>
                <a:cs typeface="Times New Roman" pitchFamily="18" charset="0"/>
              </a:rPr>
              <a:t>)	for year </a:t>
            </a:r>
            <a:r>
              <a:rPr lang="en-US" altLang="zh-CN" sz="1200" i="1" dirty="0">
                <a:latin typeface="Times New Roman" pitchFamily="18" charset="0"/>
                <a:cs typeface="Times New Roman" pitchFamily="18" charset="0"/>
              </a:rPr>
              <a:t>t</a:t>
            </a:r>
            <a:r>
              <a:rPr lang="en-US" altLang="zh-CN" sz="1200" dirty="0">
                <a:latin typeface="Times New Roman" pitchFamily="18" charset="0"/>
                <a:cs typeface="Times New Roman" pitchFamily="18" charset="0"/>
              </a:rPr>
              <a:t>		  </a:t>
            </a:r>
            <a:r>
              <a:rPr lang="en-US" altLang="zh-CN" sz="1200" i="1" dirty="0">
                <a:latin typeface="Times New Roman" pitchFamily="18" charset="0"/>
                <a:cs typeface="Times New Roman" pitchFamily="18" charset="0"/>
              </a:rPr>
              <a:t>t</a:t>
            </a:r>
            <a:r>
              <a:rPr lang="en-US" altLang="zh-CN" sz="1200" dirty="0">
                <a:latin typeface="Times New Roman" pitchFamily="18" charset="0"/>
                <a:cs typeface="Times New Roman" pitchFamily="18" charset="0"/>
              </a:rPr>
              <a:t> - 2		</a:t>
            </a:r>
            <a:r>
              <a:rPr lang="en-US" altLang="zh-CN" sz="1200" i="1" dirty="0">
                <a:latin typeface="Times New Roman" pitchFamily="18" charset="0"/>
                <a:cs typeface="Times New Roman" pitchFamily="18" charset="0"/>
              </a:rPr>
              <a:t>t </a:t>
            </a:r>
            <a:r>
              <a:rPr lang="en-US" altLang="zh-CN" sz="1200" dirty="0">
                <a:latin typeface="Times New Roman" pitchFamily="18" charset="0"/>
                <a:cs typeface="Times New Roman" pitchFamily="18" charset="0"/>
              </a:rPr>
              <a:t>- 1		  </a:t>
            </a:r>
            <a:r>
              <a:rPr lang="en-US" altLang="zh-CN" sz="1200" i="1" dirty="0">
                <a:latin typeface="Times New Roman" pitchFamily="18" charset="0"/>
                <a:cs typeface="Times New Roman" pitchFamily="18" charset="0"/>
              </a:rPr>
              <a:t>t</a:t>
            </a:r>
            <a:r>
              <a:rPr lang="en-US" altLang="zh-CN" sz="1200" dirty="0">
                <a:latin typeface="Times New Roman" pitchFamily="18" charset="0"/>
                <a:cs typeface="Times New Roman" pitchFamily="18" charset="0"/>
              </a:rPr>
              <a:t> + 1	</a:t>
            </a:r>
            <a:r>
              <a:rPr lang="en-US" altLang="zh-CN" sz="1200" i="1" dirty="0">
                <a:latin typeface="Times New Roman" pitchFamily="18" charset="0"/>
                <a:cs typeface="Times New Roman" pitchFamily="18" charset="0"/>
              </a:rPr>
              <a:t>t</a:t>
            </a:r>
            <a:r>
              <a:rPr lang="en-US" altLang="zh-CN" sz="1200" dirty="0">
                <a:latin typeface="Times New Roman" pitchFamily="18" charset="0"/>
                <a:cs typeface="Times New Roman" pitchFamily="18" charset="0"/>
              </a:rPr>
              <a:t>  + 2</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 of prices </a:t>
            </a:r>
            <a:r>
              <a:rPr lang="en-US" altLang="zh-CN" sz="1200" i="1" dirty="0">
                <a:latin typeface="Times New Roman" pitchFamily="18" charset="0"/>
                <a:cs typeface="Times New Roman" pitchFamily="18" charset="0"/>
              </a:rPr>
              <a:t>t</a:t>
            </a:r>
            <a:r>
              <a:rPr lang="en-US" altLang="zh-CN" sz="1200" dirty="0">
                <a:latin typeface="Times New Roman" pitchFamily="18" charset="0"/>
                <a:cs typeface="Times New Roman" pitchFamily="18" charset="0"/>
              </a:rPr>
              <a:t>)	(% of prices </a:t>
            </a:r>
            <a:r>
              <a:rPr lang="en-US" altLang="zh-CN" sz="1200" i="1" dirty="0">
                <a:latin typeface="Times New Roman" pitchFamily="18" charset="0"/>
                <a:cs typeface="Times New Roman" pitchFamily="18" charset="0"/>
              </a:rPr>
              <a:t>t</a:t>
            </a:r>
            <a:r>
              <a:rPr lang="en-US" altLang="zh-CN" sz="1200" dirty="0">
                <a:latin typeface="Times New Roman" pitchFamily="18" charset="0"/>
                <a:cs typeface="Times New Roman" pitchFamily="18" charset="0"/>
              </a:rPr>
              <a:t>)	(% of prices </a:t>
            </a:r>
            <a:r>
              <a:rPr lang="en-US" altLang="zh-CN" sz="1200" i="1" dirty="0">
                <a:latin typeface="Times New Roman" pitchFamily="18" charset="0"/>
                <a:cs typeface="Times New Roman" pitchFamily="18" charset="0"/>
              </a:rPr>
              <a:t>t</a:t>
            </a:r>
            <a:r>
              <a:rPr lang="en-US" altLang="zh-CN" sz="1200" dirty="0">
                <a:latin typeface="Times New Roman" pitchFamily="18" charset="0"/>
                <a:cs typeface="Times New Roman" pitchFamily="18" charset="0"/>
              </a:rPr>
              <a:t>)	(% of prices</a:t>
            </a:r>
            <a:r>
              <a:rPr lang="en-US" altLang="zh-CN" sz="1200" i="1" dirty="0">
                <a:latin typeface="Times New Roman" pitchFamily="18" charset="0"/>
                <a:cs typeface="Times New Roman" pitchFamily="18" charset="0"/>
              </a:rPr>
              <a:t> t</a:t>
            </a:r>
            <a:r>
              <a:rPr lang="en-US" altLang="zh-CN" sz="1200" dirty="0">
                <a:latin typeface="Times New Roman" pitchFamily="18" charset="0"/>
                <a:cs typeface="Times New Roman" pitchFamily="18" charset="0"/>
              </a:rPr>
              <a:t>)</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______________________________________________________________________________</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Atlanta (1997)		15.54				12.00				13.06				17.78			19.21</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(77)					(84)				(114)			(124)</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Baltimore (1992)			9.65					n.a.				</a:t>
            </a:r>
            <a:r>
              <a:rPr lang="en-US" altLang="zh-CN" sz="1200" b="1" dirty="0">
                <a:latin typeface="Times New Roman" pitchFamily="18" charset="0"/>
                <a:cs typeface="Times New Roman" pitchFamily="18" charset="0"/>
              </a:rPr>
              <a:t>10.30</a:t>
            </a:r>
            <a:r>
              <a:rPr lang="en-US" altLang="zh-CN" sz="1200" dirty="0">
                <a:latin typeface="Times New Roman" pitchFamily="18" charset="0"/>
                <a:cs typeface="Times New Roman" pitchFamily="18" charset="0"/>
              </a:rPr>
              <a:t>				11.12			11.12</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a:t>
            </a:r>
            <a:r>
              <a:rPr lang="en-US" altLang="zh-CN" sz="1200" b="1" dirty="0">
                <a:latin typeface="Times New Roman" pitchFamily="18" charset="0"/>
                <a:cs typeface="Times New Roman" pitchFamily="18" charset="0"/>
              </a:rPr>
              <a:t>(107)</a:t>
            </a:r>
            <a:r>
              <a:rPr lang="en-US" altLang="zh-CN" sz="1200" dirty="0">
                <a:latin typeface="Times New Roman" pitchFamily="18" charset="0"/>
                <a:cs typeface="Times New Roman" pitchFamily="18" charset="0"/>
              </a:rPr>
              <a:t>				(115)			(115)</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050" dirty="0">
                <a:latin typeface="Times New Roman" pitchFamily="18" charset="0"/>
                <a:cs typeface="Times New Roman" pitchFamily="18" charset="0"/>
              </a:rPr>
              <a:t>Chicago White Sox (1991)</a:t>
            </a:r>
            <a:r>
              <a:rPr lang="en-US" altLang="zh-CN" sz="1200" dirty="0">
                <a:latin typeface="Times New Roman" pitchFamily="18" charset="0"/>
                <a:cs typeface="Times New Roman" pitchFamily="18" charset="0"/>
              </a:rPr>
              <a:t>		10.28					n.a.					n.a.				11.70			11.70</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(114)			(114)</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Cleveland (1994)		12.06					7.70					8.70				12.06			14.52</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(64)					(72)				(100)			(120)</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Colorado (1995)		10.61					7.91				  7.90				10.61			11.38</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(75)					(74)				(100)			(107)</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Detroit (2000)		24.83				10.40				12.23				</a:t>
            </a:r>
            <a:r>
              <a:rPr lang="en-US" altLang="zh-CN" sz="1200" b="1" dirty="0">
                <a:latin typeface="Times New Roman" pitchFamily="18" charset="0"/>
                <a:cs typeface="Times New Roman" pitchFamily="18" charset="0"/>
              </a:rPr>
              <a:t>23.90</a:t>
            </a:r>
            <a:r>
              <a:rPr lang="en-US" altLang="zh-CN" sz="1200" dirty="0">
                <a:latin typeface="Times New Roman" pitchFamily="18" charset="0"/>
                <a:cs typeface="Times New Roman" pitchFamily="18" charset="0"/>
              </a:rPr>
              <a:t>			</a:t>
            </a:r>
            <a:r>
              <a:rPr lang="en-US" altLang="zh-CN" sz="1200" b="1" dirty="0">
                <a:latin typeface="Times New Roman" pitchFamily="18" charset="0"/>
                <a:cs typeface="Times New Roman" pitchFamily="18" charset="0"/>
              </a:rPr>
              <a:t>20.44</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(42)					(49)					</a:t>
            </a:r>
            <a:r>
              <a:rPr lang="en-US" altLang="zh-CN" sz="1200" b="1" dirty="0">
                <a:latin typeface="Times New Roman" pitchFamily="18" charset="0"/>
                <a:cs typeface="Times New Roman" pitchFamily="18" charset="0"/>
              </a:rPr>
              <a:t>(96)</a:t>
            </a:r>
            <a:r>
              <a:rPr lang="en-US" altLang="zh-CN" sz="1200" dirty="0">
                <a:latin typeface="Times New Roman" pitchFamily="18" charset="0"/>
                <a:cs typeface="Times New Roman" pitchFamily="18" charset="0"/>
              </a:rPr>
              <a:t>				</a:t>
            </a:r>
            <a:r>
              <a:rPr lang="en-US" altLang="zh-CN" sz="1200" b="1" dirty="0">
                <a:latin typeface="Times New Roman" pitchFamily="18" charset="0"/>
                <a:cs typeface="Times New Roman" pitchFamily="18" charset="0"/>
              </a:rPr>
              <a:t>(82)</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Houston (2000)		20.01				11.88				13.30				20.03			</a:t>
            </a:r>
            <a:r>
              <a:rPr lang="en-US" altLang="zh-CN" sz="1200" b="1" dirty="0">
                <a:latin typeface="Times New Roman" pitchFamily="18" charset="0"/>
                <a:cs typeface="Times New Roman" pitchFamily="18" charset="0"/>
              </a:rPr>
              <a:t>18.87</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(59)					(66)				(100)				</a:t>
            </a:r>
            <a:r>
              <a:rPr lang="en-US" altLang="zh-CN" sz="1200" b="1" dirty="0">
                <a:latin typeface="Times New Roman" pitchFamily="18" charset="0"/>
                <a:cs typeface="Times New Roman" pitchFamily="18" charset="0"/>
              </a:rPr>
              <a:t>(94)</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Milwaukee (2001)		18.12				11.02				11.72				</a:t>
            </a:r>
            <a:r>
              <a:rPr lang="en-US" altLang="zh-CN" sz="1200" b="1" dirty="0">
                <a:latin typeface="Times New Roman" pitchFamily="18" charset="0"/>
                <a:cs typeface="Times New Roman" pitchFamily="18" charset="0"/>
              </a:rPr>
              <a:t>17.63</a:t>
            </a:r>
            <a:r>
              <a:rPr lang="en-US" altLang="zh-CN" sz="1200" dirty="0">
                <a:latin typeface="Times New Roman" pitchFamily="18" charset="0"/>
                <a:cs typeface="Times New Roman" pitchFamily="18" charset="0"/>
              </a:rPr>
              <a:t>				n.a.</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(60)					(65)				</a:t>
            </a:r>
            <a:r>
              <a:rPr lang="en-US" altLang="zh-CN" sz="1200" b="1" dirty="0">
                <a:latin typeface="Times New Roman" pitchFamily="18" charset="0"/>
                <a:cs typeface="Times New Roman" pitchFamily="18" charset="0"/>
              </a:rPr>
              <a:t>	(97)</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Pittsburgh (2001)		21.48				10.71				11.80				</a:t>
            </a:r>
            <a:r>
              <a:rPr lang="en-US" altLang="zh-CN" sz="1200" b="1" dirty="0">
                <a:latin typeface="Times New Roman" pitchFamily="18" charset="0"/>
                <a:cs typeface="Times New Roman" pitchFamily="18" charset="0"/>
              </a:rPr>
              <a:t>19.51</a:t>
            </a:r>
            <a:r>
              <a:rPr lang="en-US" altLang="zh-CN" sz="1200" dirty="0">
                <a:latin typeface="Times New Roman" pitchFamily="18" charset="0"/>
                <a:cs typeface="Times New Roman" pitchFamily="18" charset="0"/>
              </a:rPr>
              <a:t>				n.a.</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(50)					(55)				</a:t>
            </a:r>
            <a:r>
              <a:rPr lang="en-US" altLang="zh-CN" sz="1200" b="1" dirty="0">
                <a:latin typeface="Times New Roman" pitchFamily="18" charset="0"/>
                <a:cs typeface="Times New Roman" pitchFamily="18" charset="0"/>
              </a:rPr>
              <a:t>	(91)</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San Francisco (2000)		21.24				11.47				12.12				23.38		</a:t>
            </a:r>
            <a:r>
              <a:rPr lang="en-US" altLang="zh-CN" sz="1200" b="1" dirty="0">
                <a:latin typeface="Times New Roman" pitchFamily="18" charset="0"/>
                <a:cs typeface="Times New Roman" pitchFamily="18" charset="0"/>
              </a:rPr>
              <a:t>	20.84</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(54)					(57)				(110)				</a:t>
            </a:r>
            <a:r>
              <a:rPr lang="en-US" altLang="zh-CN" sz="1200" b="1" dirty="0">
                <a:latin typeface="Times New Roman" pitchFamily="18" charset="0"/>
                <a:cs typeface="Times New Roman" pitchFamily="18" charset="0"/>
              </a:rPr>
              <a:t>(98)</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Seattle (1999)		23.42				14.94				19.01				</a:t>
            </a:r>
            <a:r>
              <a:rPr lang="en-US" altLang="zh-CN" sz="1200" b="1" dirty="0">
                <a:latin typeface="Times New Roman" pitchFamily="18" charset="0"/>
                <a:cs typeface="Times New Roman" pitchFamily="18" charset="0"/>
              </a:rPr>
              <a:t>23.38</a:t>
            </a:r>
            <a:r>
              <a:rPr lang="en-US" altLang="zh-CN" sz="1200" dirty="0">
                <a:latin typeface="Times New Roman" pitchFamily="18" charset="0"/>
                <a:cs typeface="Times New Roman" pitchFamily="18" charset="0"/>
              </a:rPr>
              <a:t>			24.60</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(64)					(81)				</a:t>
            </a:r>
            <a:r>
              <a:rPr lang="en-US" altLang="zh-CN" sz="1200" b="1" dirty="0">
                <a:latin typeface="Times New Roman" pitchFamily="18" charset="0"/>
                <a:cs typeface="Times New Roman" pitchFamily="18" charset="0"/>
              </a:rPr>
              <a:t>(100)</a:t>
            </a:r>
            <a:r>
              <a:rPr lang="en-US" altLang="zh-CN" sz="1200" dirty="0">
                <a:latin typeface="Times New Roman" pitchFamily="18" charset="0"/>
                <a:cs typeface="Times New Roman" pitchFamily="18" charset="0"/>
              </a:rPr>
              <a:t>			(105)</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Texas (1994)		12.07					8.93					8.93				12.07			</a:t>
            </a:r>
            <a:r>
              <a:rPr lang="en-US" altLang="zh-CN" sz="1200" b="1" dirty="0">
                <a:latin typeface="Times New Roman" pitchFamily="18" charset="0"/>
                <a:cs typeface="Times New Roman" pitchFamily="18" charset="0"/>
              </a:rPr>
              <a:t>11.96</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								(74)					(74)				(100)				</a:t>
            </a:r>
            <a:r>
              <a:rPr lang="en-US" altLang="zh-CN" sz="1200" b="1" dirty="0">
                <a:latin typeface="Times New Roman" pitchFamily="18" charset="0"/>
                <a:cs typeface="Times New Roman" pitchFamily="18" charset="0"/>
              </a:rPr>
              <a:t>(99)</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Average		16.71					(60)					(66)				(102)			(104)</a:t>
            </a:r>
            <a:endParaRPr lang="en-US" altLang="zh-CN" sz="1100" dirty="0">
              <a:latin typeface="Arial" pitchFamily="34" charset="0"/>
              <a:cs typeface="宋体" pitchFamily="2" charset="-122"/>
            </a:endParaRPr>
          </a:p>
          <a:p>
            <a:pPr eaLnBrk="0" hangingPunct="0">
              <a:tabLst>
                <a:tab pos="1428750" algn="l"/>
                <a:tab pos="1543050" algn="l"/>
                <a:tab pos="1600200" algn="l"/>
                <a:tab pos="2228850" algn="l"/>
                <a:tab pos="2286000" algn="l"/>
                <a:tab pos="2343150" algn="l"/>
                <a:tab pos="2457450" algn="l"/>
                <a:tab pos="2514600" algn="l"/>
                <a:tab pos="3143250" algn="l"/>
                <a:tab pos="3200400" algn="l"/>
                <a:tab pos="3314700" algn="l"/>
                <a:tab pos="3371850" algn="l"/>
                <a:tab pos="3429000" algn="l"/>
                <a:tab pos="4057650" algn="l"/>
                <a:tab pos="4114800" algn="l"/>
                <a:tab pos="4171950" algn="l"/>
                <a:tab pos="4286250" algn="l"/>
                <a:tab pos="4343400" algn="l"/>
                <a:tab pos="4972050" algn="l"/>
                <a:tab pos="5086350" algn="l"/>
                <a:tab pos="5200650" algn="l"/>
                <a:tab pos="5257800" algn="l"/>
              </a:tabLst>
              <a:defRPr/>
            </a:pPr>
            <a:r>
              <a:rPr lang="en-US" altLang="zh-CN" sz="1200" dirty="0">
                <a:latin typeface="Times New Roman" pitchFamily="18" charset="0"/>
                <a:cs typeface="Times New Roman" pitchFamily="18" charset="0"/>
              </a:rPr>
              <a:t>_______________________________________________________________________________</a:t>
            </a:r>
            <a:endParaRPr lang="en-US" altLang="zh-CN" sz="2800" dirty="0">
              <a:latin typeface="Arial" pitchFamily="34" charset="0"/>
              <a:cs typeface="宋体" pitchFamily="2" charset="-122"/>
            </a:endParaRPr>
          </a:p>
        </p:txBody>
      </p:sp>
      <p:sp>
        <p:nvSpPr>
          <p:cNvPr id="25602" name="TextBox 2"/>
          <p:cNvSpPr txBox="1">
            <a:spLocks noChangeArrowheads="1"/>
          </p:cNvSpPr>
          <p:nvPr/>
        </p:nvSpPr>
        <p:spPr bwMode="auto">
          <a:xfrm>
            <a:off x="642938" y="500063"/>
            <a:ext cx="7500937" cy="369887"/>
          </a:xfrm>
          <a:prstGeom prst="rect">
            <a:avLst/>
          </a:prstGeom>
          <a:noFill/>
          <a:ln w="9525">
            <a:noFill/>
            <a:miter lim="800000"/>
            <a:headEnd/>
            <a:tailEnd/>
          </a:ln>
        </p:spPr>
        <p:txBody>
          <a:bodyPr>
            <a:spAutoFit/>
          </a:bodyPr>
          <a:lstStyle/>
          <a:p>
            <a:r>
              <a:rPr lang="en-US">
                <a:latin typeface="Constantia" pitchFamily="18" charset="0"/>
              </a:rPr>
              <a:t>Ticket Prices Before and After New Stadiums Built Between 1991 and 2001</a:t>
            </a:r>
            <a:endParaRPr lang="zh-CN" altLang="en-US">
              <a:latin typeface="Constant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25" y="1214438"/>
            <a:ext cx="8229600" cy="1143000"/>
          </a:xfrm>
        </p:spPr>
        <p:txBody>
          <a:bodyPr>
            <a:normAutofit fontScale="90000"/>
          </a:bodyPr>
          <a:lstStyle/>
          <a:p>
            <a:pPr algn="ctr" eaLnBrk="1" fontAlgn="auto" hangingPunct="1">
              <a:spcAft>
                <a:spcPts val="0"/>
              </a:spcAft>
              <a:defRPr/>
            </a:pPr>
            <a:r>
              <a:rPr lang="en-US" altLang="zh-CN" dirty="0" smtClean="0">
                <a:cs typeface="+mj-cs"/>
              </a:rPr>
              <a:t>Do cities and regions benefit from sports subsidies?</a:t>
            </a:r>
            <a:endParaRPr lang="zh-CN" altLang="en-US" dirty="0">
              <a:cs typeface="+mj-cs"/>
            </a:endParaRPr>
          </a:p>
        </p:txBody>
      </p:sp>
      <p:pic>
        <p:nvPicPr>
          <p:cNvPr id="26626" name="内容占位符 3" descr="Img214170883.jpg"/>
          <p:cNvPicPr>
            <a:picLocks noGrp="1" noChangeAspect="1"/>
          </p:cNvPicPr>
          <p:nvPr>
            <p:ph idx="1"/>
          </p:nvPr>
        </p:nvPicPr>
        <p:blipFill>
          <a:blip r:embed="rId2" cstate="print"/>
          <a:stretch>
            <a:fillRect/>
          </a:stretch>
        </p:blipFill>
        <p:spPr>
          <a:xfrm>
            <a:off x="2362200" y="2724150"/>
            <a:ext cx="3810000" cy="25527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pPr algn="ctr" eaLnBrk="1" hangingPunct="1"/>
            <a:r>
              <a:rPr lang="en-US" altLang="zh-CN" i="1" smtClean="0"/>
              <a:t>Ex ante </a:t>
            </a:r>
            <a:r>
              <a:rPr lang="en-US" altLang="zh-CN" smtClean="0"/>
              <a:t>analysis</a:t>
            </a:r>
            <a:endParaRPr lang="zh-CN" altLang="en-US" smtClean="0"/>
          </a:p>
        </p:txBody>
      </p:sp>
      <p:sp>
        <p:nvSpPr>
          <p:cNvPr id="27650" name="内容占位符 2"/>
          <p:cNvSpPr>
            <a:spLocks noGrp="1"/>
          </p:cNvSpPr>
          <p:nvPr>
            <p:ph idx="1"/>
          </p:nvPr>
        </p:nvSpPr>
        <p:spPr>
          <a:xfrm>
            <a:off x="357188" y="2000250"/>
            <a:ext cx="7671196" cy="4389438"/>
          </a:xfrm>
        </p:spPr>
        <p:txBody>
          <a:bodyPr/>
          <a:lstStyle/>
          <a:p>
            <a:pPr eaLnBrk="1" hangingPunct="1">
              <a:buFont typeface="Wingdings 2" pitchFamily="18" charset="2"/>
              <a:buNone/>
              <a:tabLst>
                <a:tab pos="342900" algn="l"/>
                <a:tab pos="3657600" algn="l"/>
              </a:tabLst>
            </a:pPr>
            <a:r>
              <a:rPr lang="en-US" sz="2800" i="1" dirty="0" smtClean="0">
                <a:latin typeface="Times New Roman" pitchFamily="18" charset="0"/>
                <a:ea typeface="宋体" pitchFamily="2" charset="-122"/>
              </a:rPr>
              <a:t>	Minnesota lawmakers heard last month that a $954 million Vikings stadium would employ 8,000 </a:t>
            </a:r>
            <a:r>
              <a:rPr lang="en-US" sz="2800" i="1" dirty="0" smtClean="0">
                <a:latin typeface="Georgia" pitchFamily="18" charset="0"/>
                <a:ea typeface="宋体" pitchFamily="2" charset="-122"/>
              </a:rPr>
              <a:t>construction workers</a:t>
            </a:r>
            <a:r>
              <a:rPr lang="en-US" sz="2800" i="1" dirty="0" smtClean="0">
                <a:latin typeface="Times New Roman" pitchFamily="18" charset="0"/>
                <a:ea typeface="宋体" pitchFamily="2" charset="-122"/>
              </a:rPr>
              <a:t> another 5,400 people supported by construction-related spending and 3,400 in the new facility. Team vice president Lester Bagley called it a "significant jobs and economic stimulus package.</a:t>
            </a:r>
            <a:r>
              <a:rPr lang="en-US" sz="2800" dirty="0" smtClean="0">
                <a:latin typeface="Times New Roman" pitchFamily="18" charset="0"/>
                <a:ea typeface="宋体" pitchFamily="2" charset="-122"/>
              </a:rPr>
              <a:t>"</a:t>
            </a:r>
            <a:endParaRPr lang="zh-CN" altLang="en-US" sz="2800" dirty="0" smtClean="0">
              <a:latin typeface="Times New Roman" pitchFamily="18" charset="0"/>
            </a:endParaRPr>
          </a:p>
          <a:p>
            <a:pPr algn="r" eaLnBrk="1" hangingPunct="1">
              <a:buFont typeface="Wingdings 2" pitchFamily="18" charset="2"/>
              <a:buNone/>
              <a:tabLst>
                <a:tab pos="342900" algn="l"/>
                <a:tab pos="3657600" algn="l"/>
              </a:tabLst>
            </a:pPr>
            <a:endParaRPr lang="en-US" sz="2000" dirty="0" smtClean="0">
              <a:latin typeface="Times New Roman" pitchFamily="18" charset="0"/>
              <a:ea typeface="宋体" pitchFamily="2" charset="-122"/>
            </a:endParaRPr>
          </a:p>
          <a:p>
            <a:pPr algn="r" eaLnBrk="1" hangingPunct="1">
              <a:buFont typeface="Wingdings 2" pitchFamily="18" charset="2"/>
              <a:buNone/>
              <a:tabLst>
                <a:tab pos="342900" algn="l"/>
                <a:tab pos="3657600" algn="l"/>
              </a:tabLst>
            </a:pPr>
            <a:r>
              <a:rPr lang="en-US" sz="2000" dirty="0" smtClean="0">
                <a:latin typeface="Times New Roman" pitchFamily="18" charset="0"/>
                <a:ea typeface="宋体" pitchFamily="2" charset="-122"/>
              </a:rPr>
              <a:t>(Associated Press, March 5, 2009)</a:t>
            </a:r>
            <a:endParaRPr lang="zh-CN" altLang="en-US" sz="2000" dirty="0" smtClean="0">
              <a:latin typeface="Times New Roman" pitchFamily="18" charset="0"/>
            </a:endParaRPr>
          </a:p>
          <a:p>
            <a:pPr eaLnBrk="1" hangingPunct="1">
              <a:buFont typeface="Wingdings 2" pitchFamily="18" charset="2"/>
              <a:buNone/>
              <a:tabLst>
                <a:tab pos="342900" algn="l"/>
                <a:tab pos="3657600" algn="l"/>
              </a:tabLst>
            </a:pPr>
            <a:endParaRPr lang="zh-CN"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02345" y="731078"/>
            <a:ext cx="7526039" cy="5047536"/>
          </a:xfrm>
          <a:prstGeom prst="rect">
            <a:avLst/>
          </a:prstGeom>
          <a:noFill/>
          <a:ln w="9525">
            <a:noFill/>
            <a:miter lim="800000"/>
            <a:headEnd/>
            <a:tailEnd/>
          </a:ln>
        </p:spPr>
        <p:txBody>
          <a:bodyPr wrap="square" anchor="ctr">
            <a:spAutoFit/>
          </a:bodyPr>
          <a:lstStyle/>
          <a:p>
            <a:r>
              <a:rPr lang="en-US" altLang="zh-CN" sz="2800" i="1" dirty="0">
                <a:latin typeface="+mj-lt"/>
                <a:cs typeface="Times New Roman" pitchFamily="18" charset="0"/>
              </a:rPr>
              <a:t>Ex ante </a:t>
            </a:r>
            <a:r>
              <a:rPr lang="en-US" altLang="zh-CN" sz="2800" dirty="0">
                <a:latin typeface="+mj-lt"/>
                <a:cs typeface="Times New Roman" pitchFamily="18" charset="0"/>
              </a:rPr>
              <a:t>or prospective analysis is difficult. </a:t>
            </a:r>
            <a:endParaRPr lang="en-US" altLang="zh-CN" sz="2800" dirty="0" smtClean="0">
              <a:latin typeface="+mj-lt"/>
              <a:cs typeface="Times New Roman" pitchFamily="18" charset="0"/>
            </a:endParaRPr>
          </a:p>
          <a:p>
            <a:endParaRPr lang="en-US" altLang="zh-CN" sz="1400" dirty="0" smtClean="0">
              <a:latin typeface="+mj-lt"/>
              <a:cs typeface="Times New Roman" pitchFamily="18" charset="0"/>
            </a:endParaRPr>
          </a:p>
          <a:p>
            <a:r>
              <a:rPr lang="en-US" altLang="zh-CN" sz="2800" dirty="0" smtClean="0">
                <a:latin typeface="+mj-lt"/>
                <a:cs typeface="Times New Roman" pitchFamily="18" charset="0"/>
              </a:rPr>
              <a:t>Precise </a:t>
            </a:r>
            <a:r>
              <a:rPr lang="en-US" altLang="zh-CN" sz="2800" dirty="0">
                <a:latin typeface="+mj-lt"/>
                <a:cs typeface="Times New Roman" pitchFamily="18" charset="0"/>
              </a:rPr>
              <a:t>estimates require extensive knowledge on the way different sectors of the economy interact.  </a:t>
            </a:r>
            <a:endParaRPr lang="en-US" altLang="zh-CN" sz="2800" dirty="0" smtClean="0">
              <a:latin typeface="+mj-lt"/>
              <a:cs typeface="Times New Roman" pitchFamily="18" charset="0"/>
            </a:endParaRPr>
          </a:p>
          <a:p>
            <a:endParaRPr lang="en-US" altLang="zh-CN" sz="1400" dirty="0">
              <a:latin typeface="+mj-lt"/>
              <a:cs typeface="Times New Roman" pitchFamily="18" charset="0"/>
            </a:endParaRPr>
          </a:p>
          <a:p>
            <a:r>
              <a:rPr lang="en-US" altLang="zh-CN" sz="2800" dirty="0" smtClean="0">
                <a:latin typeface="+mj-lt"/>
                <a:cs typeface="Times New Roman" pitchFamily="18" charset="0"/>
              </a:rPr>
              <a:t>Despite </a:t>
            </a:r>
            <a:r>
              <a:rPr lang="en-US" altLang="zh-CN" sz="2800" dirty="0">
                <a:latin typeface="+mj-lt"/>
                <a:cs typeface="Times New Roman" pitchFamily="18" charset="0"/>
              </a:rPr>
              <a:t>the best efforts of economists, a model that explains urban economic growth within acceptable margins of error eludes the profession.  </a:t>
            </a:r>
            <a:endParaRPr lang="en-US" altLang="zh-CN" sz="2800" dirty="0" smtClean="0">
              <a:latin typeface="+mj-lt"/>
              <a:cs typeface="Times New Roman" pitchFamily="18" charset="0"/>
            </a:endParaRPr>
          </a:p>
          <a:p>
            <a:endParaRPr lang="en-US" altLang="zh-CN" sz="1400" dirty="0">
              <a:latin typeface="+mj-lt"/>
              <a:cs typeface="Times New Roman" pitchFamily="18" charset="0"/>
            </a:endParaRPr>
          </a:p>
          <a:p>
            <a:r>
              <a:rPr lang="en-US" altLang="zh-CN" sz="2800" dirty="0" smtClean="0">
                <a:latin typeface="+mj-lt"/>
                <a:cs typeface="Times New Roman" pitchFamily="18" charset="0"/>
              </a:rPr>
              <a:t>That </a:t>
            </a:r>
            <a:r>
              <a:rPr lang="en-US" altLang="zh-CN" sz="2800" dirty="0">
                <a:latin typeface="+mj-lt"/>
                <a:cs typeface="Times New Roman" pitchFamily="18" charset="0"/>
              </a:rPr>
              <a:t>reality makes all </a:t>
            </a:r>
            <a:r>
              <a:rPr lang="en-US" altLang="zh-CN" sz="2800" i="1" dirty="0">
                <a:latin typeface="+mj-lt"/>
                <a:cs typeface="Times New Roman" pitchFamily="18" charset="0"/>
              </a:rPr>
              <a:t>ex ante </a:t>
            </a:r>
            <a:r>
              <a:rPr lang="en-US" altLang="zh-CN" sz="2800" dirty="0">
                <a:latin typeface="+mj-lt"/>
                <a:cs typeface="Times New Roman" pitchFamily="18" charset="0"/>
              </a:rPr>
              <a:t>analysis somewhat suspect. </a:t>
            </a:r>
            <a:endParaRPr lang="en-US" altLang="zh-CN" sz="28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08720"/>
            <a:ext cx="8229600" cy="1143000"/>
          </a:xfrm>
        </p:spPr>
        <p:txBody>
          <a:bodyPr>
            <a:normAutofit fontScale="90000"/>
          </a:bodyPr>
          <a:lstStyle/>
          <a:p>
            <a:pPr algn="ctr" eaLnBrk="1" fontAlgn="auto" hangingPunct="1">
              <a:spcAft>
                <a:spcPts val="0"/>
              </a:spcAft>
              <a:defRPr/>
            </a:pPr>
            <a:r>
              <a:rPr lang="en-US" altLang="zh-CN" dirty="0" smtClean="0">
                <a:cs typeface="+mj-cs"/>
              </a:rPr>
              <a:t>Why </a:t>
            </a:r>
            <a:r>
              <a:rPr lang="en-US" altLang="zh-CN" i="1" dirty="0" smtClean="0">
                <a:cs typeface="+mj-cs"/>
              </a:rPr>
              <a:t>ex post</a:t>
            </a:r>
            <a:r>
              <a:rPr lang="en-US" altLang="zh-CN" dirty="0" smtClean="0">
                <a:cs typeface="+mj-cs"/>
              </a:rPr>
              <a:t> analysis is necessary to evaluate the efficacy of commercial sports subsidies?</a:t>
            </a:r>
            <a:endParaRPr lang="zh-CN" altLang="en-US" dirty="0">
              <a:cs typeface="+mj-cs"/>
            </a:endParaRPr>
          </a:p>
        </p:txBody>
      </p:sp>
      <p:pic>
        <p:nvPicPr>
          <p:cNvPr id="29698" name="内容占位符 3" descr="stadium_money.jpg"/>
          <p:cNvPicPr>
            <a:picLocks noGrp="1" noChangeAspect="1"/>
          </p:cNvPicPr>
          <p:nvPr>
            <p:ph idx="1"/>
          </p:nvPr>
        </p:nvPicPr>
        <p:blipFill>
          <a:blip r:embed="rId2" cstate="print"/>
          <a:stretch>
            <a:fillRect/>
          </a:stretch>
        </p:blipFill>
        <p:spPr>
          <a:xfrm>
            <a:off x="1835696" y="2780928"/>
            <a:ext cx="4711700" cy="3606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a:lstStyle/>
          <a:p>
            <a:pPr algn="ctr" eaLnBrk="1" hangingPunct="1"/>
            <a:r>
              <a:rPr lang="en-US" altLang="zh-CN" smtClean="0"/>
              <a:t>Empirical Results</a:t>
            </a:r>
            <a:endParaRPr lang="zh-CN" altLang="en-US" smtClean="0"/>
          </a:p>
        </p:txBody>
      </p:sp>
      <p:pic>
        <p:nvPicPr>
          <p:cNvPr id="30722" name="内容占位符 3" descr="iStock_000004358818XSmall.jpg"/>
          <p:cNvPicPr>
            <a:picLocks noGrp="1" noChangeAspect="1"/>
          </p:cNvPicPr>
          <p:nvPr>
            <p:ph idx="1"/>
          </p:nvPr>
        </p:nvPicPr>
        <p:blipFill>
          <a:blip r:embed="rId2" cstate="print"/>
          <a:stretch>
            <a:fillRect/>
          </a:stretch>
        </p:blipFill>
        <p:spPr>
          <a:xfrm>
            <a:off x="1581150" y="2197100"/>
            <a:ext cx="5372100" cy="3606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172414498"/>
              </p:ext>
            </p:extLst>
          </p:nvPr>
        </p:nvGraphicFramePr>
        <p:xfrm>
          <a:off x="285750" y="1124743"/>
          <a:ext cx="8143875" cy="5258311"/>
        </p:xfrm>
        <a:graphic>
          <a:graphicData uri="http://schemas.openxmlformats.org/drawingml/2006/table">
            <a:tbl>
              <a:tblPr/>
              <a:tblGrid>
                <a:gridCol w="789787"/>
                <a:gridCol w="3652327"/>
                <a:gridCol w="1974273"/>
                <a:gridCol w="1727488"/>
              </a:tblGrid>
              <a:tr h="551898">
                <a:tc>
                  <a:txBody>
                    <a:bodyPr/>
                    <a:lstStyle/>
                    <a:p>
                      <a:pPr algn="ctr">
                        <a:spcAft>
                          <a:spcPts val="0"/>
                        </a:spcAft>
                      </a:pPr>
                      <a:r>
                        <a:rPr lang="en-US" sz="1600" b="1" kern="100" dirty="0">
                          <a:solidFill>
                            <a:schemeClr val="accent1"/>
                          </a:solidFill>
                          <a:latin typeface="Times New Roman"/>
                          <a:ea typeface="宋体"/>
                          <a:cs typeface="Times New Roman"/>
                        </a:rPr>
                        <a:t>Year</a:t>
                      </a:r>
                      <a:endParaRPr lang="zh-CN" sz="1600" kern="100" dirty="0">
                        <a:solidFill>
                          <a:schemeClr val="accent1"/>
                        </a:solidFill>
                        <a:latin typeface="Times New Roman"/>
                        <a:ea typeface="宋体"/>
                        <a:cs typeface="Times New Roman"/>
                      </a:endParaRPr>
                    </a:p>
                    <a:p>
                      <a:pPr algn="ctr">
                        <a:spcAft>
                          <a:spcPts val="0"/>
                        </a:spcAft>
                      </a:pPr>
                      <a:r>
                        <a:rPr lang="en-US" sz="1600" b="1" kern="100" dirty="0">
                          <a:solidFill>
                            <a:schemeClr val="accent1"/>
                          </a:solidFill>
                          <a:latin typeface="Times New Roman"/>
                          <a:ea typeface="宋体"/>
                          <a:cs typeface="Times New Roman"/>
                        </a:rPr>
                        <a:t>of Study</a:t>
                      </a:r>
                      <a:endParaRPr lang="zh-CN" sz="1600" kern="100" dirty="0">
                        <a:solidFill>
                          <a:schemeClr val="accent1"/>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accent1"/>
                          </a:solidFill>
                          <a:latin typeface="Times New Roman"/>
                          <a:ea typeface="宋体"/>
                          <a:cs typeface="Times New Roman"/>
                        </a:rPr>
                        <a:t>Team, Facility, or Event</a:t>
                      </a:r>
                      <a:endParaRPr lang="zh-CN" sz="1600" kern="100" dirty="0">
                        <a:solidFill>
                          <a:schemeClr val="accent1"/>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accent1"/>
                          </a:solidFill>
                          <a:latin typeface="Times New Roman"/>
                          <a:ea typeface="宋体"/>
                          <a:cs typeface="Times New Roman"/>
                        </a:rPr>
                        <a:t>Area Measured</a:t>
                      </a:r>
                      <a:endParaRPr lang="zh-CN" sz="1600" kern="100" dirty="0">
                        <a:solidFill>
                          <a:schemeClr val="accent1"/>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kern="100" dirty="0">
                          <a:solidFill>
                            <a:schemeClr val="accent1"/>
                          </a:solidFill>
                          <a:latin typeface="Times New Roman"/>
                          <a:ea typeface="宋体"/>
                          <a:cs typeface="Times New Roman"/>
                        </a:rPr>
                        <a:t>Impact ($millions)</a:t>
                      </a:r>
                      <a:endParaRPr lang="zh-CN" sz="1600" kern="100" dirty="0">
                        <a:solidFill>
                          <a:schemeClr val="accent1"/>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50">
                <a:tc>
                  <a:txBody>
                    <a:bodyPr/>
                    <a:lstStyle/>
                    <a:p>
                      <a:pPr algn="ctr">
                        <a:spcAft>
                          <a:spcPts val="0"/>
                        </a:spcAft>
                      </a:pPr>
                      <a:r>
                        <a:rPr lang="en-US" sz="1600" kern="100" dirty="0">
                          <a:latin typeface="Times New Roman"/>
                          <a:ea typeface="宋体"/>
                          <a:cs typeface="Times New Roman"/>
                        </a:rPr>
                        <a:t>1992</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NBA All Star Game</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 Orlando</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35</a:t>
                      </a:r>
                      <a:r>
                        <a:rPr lang="en-US" sz="1600" kern="100" baseline="30000" dirty="0">
                          <a:latin typeface="Times New Roman"/>
                          <a:ea typeface="宋体"/>
                          <a:cs typeface="Times New Roman"/>
                        </a:rPr>
                        <a:t>a</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50">
                <a:tc>
                  <a:txBody>
                    <a:bodyPr/>
                    <a:lstStyle/>
                    <a:p>
                      <a:pPr algn="ctr">
                        <a:spcAft>
                          <a:spcPts val="0"/>
                        </a:spcAft>
                      </a:pPr>
                      <a:r>
                        <a:rPr lang="en-US" sz="1600" kern="100" dirty="0">
                          <a:latin typeface="Times New Roman"/>
                          <a:ea typeface="宋体"/>
                          <a:cs typeface="Times New Roman"/>
                        </a:rPr>
                        <a:t>1995</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Summer Olympic Games</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 Atlanta</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5,142</a:t>
                      </a:r>
                      <a:r>
                        <a:rPr lang="en-US" sz="1600" kern="100" baseline="30000" dirty="0">
                          <a:latin typeface="Times New Roman"/>
                          <a:ea typeface="宋体"/>
                          <a:cs typeface="Times New Roman"/>
                        </a:rPr>
                        <a:t>b</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63">
                <a:tc>
                  <a:txBody>
                    <a:bodyPr/>
                    <a:lstStyle/>
                    <a:p>
                      <a:pPr algn="ctr">
                        <a:spcAft>
                          <a:spcPts val="0"/>
                        </a:spcAft>
                      </a:pPr>
                      <a:r>
                        <a:rPr lang="en-US" sz="1600" kern="100" dirty="0">
                          <a:latin typeface="Times New Roman"/>
                          <a:ea typeface="宋体"/>
                          <a:cs typeface="Times New Roman"/>
                        </a:rPr>
                        <a:t>1996</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Cincinnati Reds (MLB) – Old Stadium*</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 Cincinnati</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158</a:t>
                      </a:r>
                      <a:r>
                        <a:rPr lang="en-US" sz="1600" kern="100" baseline="30000" dirty="0">
                          <a:latin typeface="Times New Roman"/>
                          <a:ea typeface="宋体"/>
                          <a:cs typeface="Times New Roman"/>
                        </a:rPr>
                        <a:t>c</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50">
                <a:tc>
                  <a:txBody>
                    <a:bodyPr/>
                    <a:lstStyle/>
                    <a:p>
                      <a:pPr algn="ctr">
                        <a:spcAft>
                          <a:spcPts val="0"/>
                        </a:spcAft>
                      </a:pPr>
                      <a:r>
                        <a:rPr lang="en-US" sz="1600" kern="100" dirty="0">
                          <a:latin typeface="Times New Roman"/>
                          <a:ea typeface="宋体"/>
                          <a:cs typeface="Times New Roman"/>
                        </a:rPr>
                        <a:t>1996</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Cincinnati Reds – New Stadium*</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 Cincinnati</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192</a:t>
                      </a:r>
                      <a:r>
                        <a:rPr lang="en-US" sz="1600" kern="100" baseline="30000" dirty="0">
                          <a:latin typeface="Times New Roman"/>
                          <a:ea typeface="宋体"/>
                          <a:cs typeface="Times New Roman"/>
                        </a:rPr>
                        <a:t>c</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50">
                <a:tc>
                  <a:txBody>
                    <a:bodyPr/>
                    <a:lstStyle/>
                    <a:p>
                      <a:pPr algn="ctr">
                        <a:spcAft>
                          <a:spcPts val="0"/>
                        </a:spcAft>
                      </a:pPr>
                      <a:r>
                        <a:rPr lang="en-US" sz="1600" kern="100" dirty="0">
                          <a:latin typeface="Times New Roman"/>
                          <a:ea typeface="宋体"/>
                          <a:cs typeface="Times New Roman"/>
                        </a:rPr>
                        <a:t>1998</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Arizona Diamondbacks</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 Phoenix</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319</a:t>
                      </a:r>
                      <a:r>
                        <a:rPr lang="en-US" sz="1600" kern="100" baseline="30000" dirty="0">
                          <a:latin typeface="Times New Roman"/>
                          <a:ea typeface="宋体"/>
                          <a:cs typeface="Times New Roman"/>
                        </a:rPr>
                        <a:t>c</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212">
                <a:tc>
                  <a:txBody>
                    <a:bodyPr/>
                    <a:lstStyle/>
                    <a:p>
                      <a:pPr algn="ctr">
                        <a:spcAft>
                          <a:spcPts val="0"/>
                        </a:spcAft>
                      </a:pPr>
                      <a:r>
                        <a:rPr lang="en-US" sz="1600" kern="100" dirty="0">
                          <a:latin typeface="Times New Roman"/>
                          <a:ea typeface="宋体"/>
                          <a:cs typeface="Times New Roman"/>
                        </a:rPr>
                        <a:t>1999</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Super Bowl</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South Florida (Miami, Dade and Broward Counties)</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396</a:t>
                      </a:r>
                      <a:r>
                        <a:rPr lang="en-US" sz="1600" kern="100" baseline="30000" dirty="0">
                          <a:latin typeface="Times New Roman"/>
                          <a:ea typeface="宋体"/>
                          <a:cs typeface="Times New Roman"/>
                        </a:rPr>
                        <a:t>d</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spcAft>
                          <a:spcPts val="0"/>
                        </a:spcAft>
                      </a:pPr>
                      <a:r>
                        <a:rPr lang="en-US" sz="1600" kern="100" dirty="0">
                          <a:latin typeface="Times New Roman"/>
                          <a:ea typeface="宋体"/>
                          <a:cs typeface="Times New Roman"/>
                        </a:rPr>
                        <a:t>1999</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Boston Red Sox (MLB)</a:t>
                      </a:r>
                      <a:endParaRPr lang="zh-CN" sz="1600" kern="100">
                        <a:latin typeface="Times New Roman"/>
                        <a:ea typeface="宋体"/>
                        <a:cs typeface="Times New Roman"/>
                      </a:endParaRPr>
                    </a:p>
                    <a:p>
                      <a:pPr algn="ctr">
                        <a:spcAft>
                          <a:spcPts val="0"/>
                        </a:spcAft>
                      </a:pPr>
                      <a:r>
                        <a:rPr lang="en-US" sz="1600" kern="100" dirty="0">
                          <a:latin typeface="Times New Roman"/>
                          <a:ea typeface="宋体"/>
                          <a:cs typeface="Times New Roman"/>
                        </a:rPr>
                        <a:t> – Current Stadium*</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 Boston</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120</a:t>
                      </a:r>
                      <a:r>
                        <a:rPr lang="en-US" sz="1600" kern="100" baseline="30000" dirty="0">
                          <a:latin typeface="Times New Roman"/>
                          <a:ea typeface="宋体"/>
                          <a:cs typeface="Times New Roman"/>
                        </a:rPr>
                        <a:t>c</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50">
                <a:tc>
                  <a:txBody>
                    <a:bodyPr/>
                    <a:lstStyle/>
                    <a:p>
                      <a:pPr algn="ctr">
                        <a:spcAft>
                          <a:spcPts val="0"/>
                        </a:spcAft>
                      </a:pPr>
                      <a:r>
                        <a:rPr lang="en-US" sz="1600" kern="100" dirty="0">
                          <a:latin typeface="Times New Roman"/>
                          <a:ea typeface="宋体"/>
                          <a:cs typeface="Times New Roman"/>
                        </a:rPr>
                        <a:t>1999</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Boston Red Sox – New Stadium*</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 Boston</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186</a:t>
                      </a:r>
                      <a:r>
                        <a:rPr lang="en-US" sz="1600" kern="100" baseline="30000" dirty="0">
                          <a:latin typeface="Times New Roman"/>
                          <a:ea typeface="宋体"/>
                          <a:cs typeface="Times New Roman"/>
                        </a:rPr>
                        <a:t>c</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0">
                <a:tc>
                  <a:txBody>
                    <a:bodyPr/>
                    <a:lstStyle/>
                    <a:p>
                      <a:pPr algn="ctr">
                        <a:spcAft>
                          <a:spcPts val="0"/>
                        </a:spcAft>
                      </a:pPr>
                      <a:r>
                        <a:rPr lang="en-US" sz="1600" kern="100" dirty="0">
                          <a:latin typeface="Times New Roman"/>
                          <a:ea typeface="宋体"/>
                          <a:cs typeface="Times New Roman"/>
                        </a:rPr>
                        <a:t>1999</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San Antonio Spurs (NBA)</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a:t>
                      </a:r>
                      <a:endParaRPr lang="zh-CN" sz="1600" kern="100">
                        <a:latin typeface="Times New Roman"/>
                        <a:ea typeface="宋体"/>
                        <a:cs typeface="Times New Roman"/>
                      </a:endParaRPr>
                    </a:p>
                    <a:p>
                      <a:pPr algn="ctr">
                        <a:spcAft>
                          <a:spcPts val="0"/>
                        </a:spcAft>
                      </a:pPr>
                      <a:r>
                        <a:rPr lang="en-US" sz="1600" kern="100" dirty="0">
                          <a:latin typeface="Times New Roman"/>
                          <a:ea typeface="宋体"/>
                          <a:cs typeface="Times New Roman"/>
                        </a:rPr>
                        <a:t> San Antonio</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71</a:t>
                      </a:r>
                      <a:r>
                        <a:rPr lang="en-US" sz="1600" kern="100" baseline="30000" dirty="0">
                          <a:latin typeface="Times New Roman"/>
                          <a:ea typeface="宋体"/>
                          <a:cs typeface="Times New Roman"/>
                        </a:rPr>
                        <a:t>c</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50">
                <a:tc>
                  <a:txBody>
                    <a:bodyPr/>
                    <a:lstStyle/>
                    <a:p>
                      <a:pPr algn="ctr">
                        <a:spcAft>
                          <a:spcPts val="0"/>
                        </a:spcAft>
                      </a:pPr>
                      <a:r>
                        <a:rPr lang="en-US" sz="1600" kern="100" dirty="0">
                          <a:latin typeface="Times New Roman"/>
                          <a:ea typeface="宋体"/>
                          <a:cs typeface="Times New Roman"/>
                        </a:rPr>
                        <a:t>1999</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Summer Olympics Dallas</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 Dallas</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4,000</a:t>
                      </a:r>
                      <a:r>
                        <a:rPr lang="en-US" sz="1600" kern="100" baseline="30000" dirty="0">
                          <a:latin typeface="Times New Roman"/>
                          <a:ea typeface="宋体"/>
                          <a:cs typeface="Times New Roman"/>
                        </a:rPr>
                        <a:t>e</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50">
                <a:tc>
                  <a:txBody>
                    <a:bodyPr/>
                    <a:lstStyle/>
                    <a:p>
                      <a:pPr algn="ctr">
                        <a:spcAft>
                          <a:spcPts val="0"/>
                        </a:spcAft>
                      </a:pPr>
                      <a:r>
                        <a:rPr lang="en-US" sz="1600" kern="100" dirty="0">
                          <a:latin typeface="Times New Roman"/>
                          <a:ea typeface="宋体"/>
                          <a:cs typeface="Times New Roman"/>
                        </a:rPr>
                        <a:t>2000</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Houston Rockets (NBA)</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MetroHouston</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187</a:t>
                      </a:r>
                      <a:r>
                        <a:rPr lang="en-US" sz="1600" kern="100" baseline="30000" dirty="0">
                          <a:latin typeface="Times New Roman"/>
                          <a:ea typeface="宋体"/>
                          <a:cs typeface="Times New Roman"/>
                        </a:rPr>
                        <a:t>c</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898">
                <a:tc>
                  <a:txBody>
                    <a:bodyPr/>
                    <a:lstStyle/>
                    <a:p>
                      <a:pPr algn="ctr">
                        <a:spcAft>
                          <a:spcPts val="0"/>
                        </a:spcAft>
                      </a:pPr>
                      <a:r>
                        <a:rPr lang="en-US" sz="1600" kern="100" dirty="0">
                          <a:latin typeface="Times New Roman"/>
                          <a:ea typeface="宋体"/>
                          <a:cs typeface="Times New Roman"/>
                        </a:rPr>
                        <a:t>2001</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World Cup Soccer</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Countries of Japan and South Korea</a:t>
                      </a:r>
                      <a:endParaRPr lang="zh-CN" sz="16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24,800 (Japan)</a:t>
                      </a:r>
                      <a:endParaRPr lang="zh-CN" sz="1600" kern="100" dirty="0">
                        <a:latin typeface="Times New Roman"/>
                        <a:ea typeface="宋体"/>
                        <a:cs typeface="Times New Roman"/>
                      </a:endParaRPr>
                    </a:p>
                    <a:p>
                      <a:pPr algn="ctr">
                        <a:spcAft>
                          <a:spcPts val="0"/>
                        </a:spcAft>
                      </a:pPr>
                      <a:r>
                        <a:rPr lang="en-US" sz="1600" kern="100" dirty="0">
                          <a:latin typeface="Times New Roman"/>
                          <a:ea typeface="宋体"/>
                          <a:cs typeface="Times New Roman"/>
                        </a:rPr>
                        <a:t>8,900 (S. Korea)</a:t>
                      </a:r>
                      <a:r>
                        <a:rPr lang="en-US" sz="1600" kern="100" baseline="30000" dirty="0">
                          <a:latin typeface="Times New Roman"/>
                          <a:ea typeface="宋体"/>
                          <a:cs typeface="Times New Roman"/>
                        </a:rPr>
                        <a:t>f</a:t>
                      </a:r>
                      <a:endParaRPr lang="zh-CN" sz="1600"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817" name="TextBox 2"/>
          <p:cNvSpPr txBox="1">
            <a:spLocks noChangeArrowheads="1"/>
          </p:cNvSpPr>
          <p:nvPr/>
        </p:nvSpPr>
        <p:spPr bwMode="auto">
          <a:xfrm>
            <a:off x="357188" y="285750"/>
            <a:ext cx="8072437" cy="923925"/>
          </a:xfrm>
          <a:prstGeom prst="rect">
            <a:avLst/>
          </a:prstGeom>
          <a:noFill/>
          <a:ln w="9525">
            <a:noFill/>
            <a:miter lim="800000"/>
            <a:headEnd/>
            <a:tailEnd/>
          </a:ln>
        </p:spPr>
        <p:txBody>
          <a:bodyPr>
            <a:spAutoFit/>
          </a:bodyPr>
          <a:lstStyle/>
          <a:p>
            <a:pPr algn="ctr"/>
            <a:r>
              <a:rPr lang="en-US" b="1" dirty="0">
                <a:solidFill>
                  <a:schemeClr val="tx2"/>
                </a:solidFill>
                <a:latin typeface="+mj-lt"/>
              </a:rPr>
              <a:t>Economic Impact Estimates Provided by Boosters for Selected Teams, Facilities, and Events</a:t>
            </a:r>
            <a:endParaRPr lang="zh-CN" altLang="en-US" dirty="0">
              <a:solidFill>
                <a:schemeClr val="tx2"/>
              </a:solidFill>
              <a:latin typeface="+mj-lt"/>
            </a:endParaRPr>
          </a:p>
          <a:p>
            <a:endParaRPr lang="zh-CN" altLang="en-US" dirty="0">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500063" y="629816"/>
            <a:ext cx="7528321" cy="1143000"/>
          </a:xfrm>
        </p:spPr>
        <p:txBody>
          <a:bodyPr/>
          <a:lstStyle/>
          <a:p>
            <a:pPr eaLnBrk="1" hangingPunct="1"/>
            <a:r>
              <a:rPr lang="en-US" altLang="zh-CN" sz="4000" dirty="0" smtClean="0"/>
              <a:t>Purpose: Is commercial sport a catalyst for urban economic development?</a:t>
            </a:r>
            <a:endParaRPr lang="zh-CN" altLang="en-US" sz="4000" dirty="0" smtClean="0"/>
          </a:p>
        </p:txBody>
      </p:sp>
      <p:pic>
        <p:nvPicPr>
          <p:cNvPr id="14338" name="内容占位符 3" descr="large_old-yankee325.jpg"/>
          <p:cNvPicPr>
            <a:picLocks noGrp="1" noChangeAspect="1"/>
          </p:cNvPicPr>
          <p:nvPr>
            <p:ph idx="1"/>
          </p:nvPr>
        </p:nvPicPr>
        <p:blipFill>
          <a:blip r:embed="rId2" cstate="print"/>
          <a:stretch>
            <a:fillRect/>
          </a:stretch>
        </p:blipFill>
        <p:spPr>
          <a:xfrm>
            <a:off x="1331640" y="2348880"/>
            <a:ext cx="5753100" cy="38227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357188" y="1714500"/>
            <a:ext cx="8429625" cy="1643063"/>
          </a:xfrm>
        </p:spPr>
        <p:txBody>
          <a:bodyPr/>
          <a:lstStyle/>
          <a:p>
            <a:pPr eaLnBrk="1" hangingPunct="1"/>
            <a:r>
              <a:rPr lang="en-US" altLang="zh-CN" dirty="0" smtClean="0"/>
              <a:t>Quality of life and compensating differentials arguments</a:t>
            </a:r>
            <a:endParaRPr lang="zh-CN" altLang="en-US" dirty="0" smtClean="0"/>
          </a:p>
        </p:txBody>
      </p:sp>
      <p:sp>
        <p:nvSpPr>
          <p:cNvPr id="3" name="内容占位符 2"/>
          <p:cNvSpPr>
            <a:spLocks noGrp="1"/>
          </p:cNvSpPr>
          <p:nvPr>
            <p:ph idx="1"/>
          </p:nvPr>
        </p:nvSpPr>
        <p:spPr>
          <a:xfrm>
            <a:off x="179512" y="4365104"/>
            <a:ext cx="7848872" cy="1109662"/>
          </a:xfrm>
        </p:spPr>
        <p:txBody>
          <a:bodyPr>
            <a:normAutofit lnSpcReduction="10000"/>
          </a:bodyPr>
          <a:lstStyle/>
          <a:p>
            <a:pPr marL="274320" indent="-274320" eaLnBrk="1" fontAlgn="auto" hangingPunct="1">
              <a:spcAft>
                <a:spcPts val="0"/>
              </a:spcAft>
              <a:buClr>
                <a:schemeClr val="accent3"/>
              </a:buClr>
              <a:buFont typeface="Wingdings 2"/>
              <a:buNone/>
              <a:defRPr/>
            </a:pPr>
            <a:r>
              <a:rPr lang="en-US" i="1" dirty="0" smtClean="0"/>
              <a:t>	</a:t>
            </a:r>
            <a:r>
              <a:rPr lang="en-US" sz="2400" i="1" dirty="0" smtClean="0"/>
              <a:t>Economists know the price of everything and the value of nothing.</a:t>
            </a:r>
            <a:endParaRPr lang="zh-CN" altLang="en-US" dirty="0" smtClean="0"/>
          </a:p>
          <a:p>
            <a:pPr marL="274320" indent="-274320" algn="r" eaLnBrk="1" fontAlgn="auto" hangingPunct="1">
              <a:spcAft>
                <a:spcPts val="0"/>
              </a:spcAft>
              <a:buClr>
                <a:schemeClr val="accent3"/>
              </a:buClr>
              <a:buFont typeface="Wingdings 2"/>
              <a:buNone/>
              <a:defRPr/>
            </a:pPr>
            <a:r>
              <a:rPr lang="en-US" sz="1800" dirty="0" smtClean="0"/>
              <a:t>---Oscar Wilde</a:t>
            </a:r>
            <a:endParaRPr lang="zh-CN" altLang="en-US" sz="1800" dirty="0" smtClean="0"/>
          </a:p>
          <a:p>
            <a:pPr marL="274320" indent="-274320" eaLnBrk="1" fontAlgn="auto" hangingPunct="1">
              <a:spcAft>
                <a:spcPts val="0"/>
              </a:spcAft>
              <a:buClr>
                <a:schemeClr val="accent3"/>
              </a:buClr>
              <a:buFont typeface="Wingdings 2"/>
              <a:buNone/>
              <a:defRPr/>
            </a:pP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63" y="692696"/>
            <a:ext cx="7816353" cy="1143000"/>
          </a:xfrm>
        </p:spPr>
        <p:txBody>
          <a:bodyPr>
            <a:normAutofit fontScale="90000"/>
          </a:bodyPr>
          <a:lstStyle/>
          <a:p>
            <a:pPr algn="ctr" eaLnBrk="1" fontAlgn="auto" hangingPunct="1">
              <a:spcAft>
                <a:spcPts val="0"/>
              </a:spcAft>
              <a:defRPr/>
            </a:pPr>
            <a:r>
              <a:rPr lang="en-US" altLang="zh-CN" dirty="0" smtClean="0">
                <a:cs typeface="+mj-cs"/>
              </a:rPr>
              <a:t>What do contingent valuation studies tell us?</a:t>
            </a:r>
            <a:endParaRPr lang="zh-CN" altLang="en-US" dirty="0">
              <a:cs typeface="+mj-cs"/>
            </a:endParaRPr>
          </a:p>
        </p:txBody>
      </p:sp>
      <p:pic>
        <p:nvPicPr>
          <p:cNvPr id="33794" name="内容占位符 3" descr="sports fans.bmp"/>
          <p:cNvPicPr>
            <a:picLocks noGrp="1" noChangeAspect="1"/>
          </p:cNvPicPr>
          <p:nvPr>
            <p:ph idx="1"/>
          </p:nvPr>
        </p:nvPicPr>
        <p:blipFill>
          <a:blip r:embed="rId2" cstate="print"/>
          <a:srcRect/>
          <a:stretch>
            <a:fillRect/>
          </a:stretch>
        </p:blipFill>
        <p:spPr>
          <a:xfrm>
            <a:off x="2411760" y="2276872"/>
            <a:ext cx="3672409" cy="367240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251520" y="332656"/>
            <a:ext cx="8229600" cy="1143000"/>
          </a:xfrm>
        </p:spPr>
        <p:txBody>
          <a:bodyPr/>
          <a:lstStyle/>
          <a:p>
            <a:pPr algn="ctr" eaLnBrk="1" hangingPunct="1"/>
            <a:r>
              <a:rPr lang="en-US" altLang="zh-CN" dirty="0" smtClean="0"/>
              <a:t>Compensating differentials</a:t>
            </a:r>
            <a:endParaRPr lang="zh-CN" altLang="en-US" dirty="0" smtClean="0"/>
          </a:p>
        </p:txBody>
      </p:sp>
      <p:pic>
        <p:nvPicPr>
          <p:cNvPr id="34818" name="内容占位符 5" descr="1293594.jpg"/>
          <p:cNvPicPr>
            <a:picLocks noGrp="1" noChangeAspect="1"/>
          </p:cNvPicPr>
          <p:nvPr>
            <p:ph idx="1"/>
          </p:nvPr>
        </p:nvPicPr>
        <p:blipFill>
          <a:blip r:embed="rId2" cstate="print"/>
          <a:srcRect/>
          <a:stretch>
            <a:fillRect/>
          </a:stretch>
        </p:blipFill>
        <p:spPr>
          <a:xfrm>
            <a:off x="899592" y="1340768"/>
            <a:ext cx="6786562" cy="4378325"/>
          </a:xfrm>
        </p:spPr>
      </p:pic>
      <p:sp>
        <p:nvSpPr>
          <p:cNvPr id="34819" name="TextBox 6"/>
          <p:cNvSpPr txBox="1">
            <a:spLocks noChangeArrowheads="1"/>
          </p:cNvSpPr>
          <p:nvPr/>
        </p:nvSpPr>
        <p:spPr bwMode="auto">
          <a:xfrm>
            <a:off x="899592" y="5733256"/>
            <a:ext cx="6858000" cy="923925"/>
          </a:xfrm>
          <a:prstGeom prst="rect">
            <a:avLst/>
          </a:prstGeom>
          <a:noFill/>
          <a:ln w="9525">
            <a:noFill/>
            <a:miter lim="800000"/>
            <a:headEnd/>
            <a:tailEnd/>
          </a:ln>
        </p:spPr>
        <p:txBody>
          <a:bodyPr>
            <a:spAutoFit/>
          </a:bodyPr>
          <a:lstStyle/>
          <a:p>
            <a:r>
              <a:rPr lang="en-US" altLang="zh-CN" dirty="0">
                <a:latin typeface="Constantia" pitchFamily="18" charset="0"/>
              </a:rPr>
              <a:t>Entertainment village in Ottawa, Canada: Project would include offices, restaurants, bars, apartments, hotels for area near Senators’ arena</a:t>
            </a:r>
            <a:endParaRPr lang="zh-CN" altLang="en-US" dirty="0">
              <a:latin typeface="Constant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内容占位符 3" descr="85_yankee_stadium_lg.jpg"/>
          <p:cNvPicPr>
            <a:picLocks noGrp="1" noChangeAspect="1"/>
          </p:cNvPicPr>
          <p:nvPr>
            <p:ph idx="1"/>
          </p:nvPr>
        </p:nvPicPr>
        <p:blipFill>
          <a:blip r:embed="rId2" cstate="print"/>
          <a:srcRect/>
          <a:stretch>
            <a:fillRect/>
          </a:stretch>
        </p:blipFill>
        <p:spPr>
          <a:xfrm>
            <a:off x="755576" y="548680"/>
            <a:ext cx="6786562" cy="5338763"/>
          </a:xfrm>
        </p:spPr>
      </p:pic>
      <p:sp>
        <p:nvSpPr>
          <p:cNvPr id="35842" name="TextBox 4"/>
          <p:cNvSpPr txBox="1">
            <a:spLocks noChangeArrowheads="1"/>
          </p:cNvSpPr>
          <p:nvPr/>
        </p:nvSpPr>
        <p:spPr bwMode="auto">
          <a:xfrm>
            <a:off x="755576" y="5916612"/>
            <a:ext cx="6786563" cy="369888"/>
          </a:xfrm>
          <a:prstGeom prst="rect">
            <a:avLst/>
          </a:prstGeom>
          <a:noFill/>
          <a:ln w="9525">
            <a:noFill/>
            <a:miter lim="800000"/>
            <a:headEnd/>
            <a:tailEnd/>
          </a:ln>
        </p:spPr>
        <p:txBody>
          <a:bodyPr>
            <a:spAutoFit/>
          </a:bodyPr>
          <a:lstStyle/>
          <a:p>
            <a:r>
              <a:rPr lang="en-US" altLang="zh-CN">
                <a:latin typeface="Constantia" pitchFamily="18" charset="0"/>
              </a:rPr>
              <a:t>The new Yankee Stadium in New York</a:t>
            </a:r>
            <a:endParaRPr lang="zh-CN" altLang="en-US">
              <a:latin typeface="Constant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76672"/>
            <a:ext cx="7620000" cy="1143000"/>
          </a:xfrm>
        </p:spPr>
        <p:txBody>
          <a:bodyPr>
            <a:normAutofit fontScale="90000"/>
          </a:bodyPr>
          <a:lstStyle/>
          <a:p>
            <a:pPr algn="ctr" eaLnBrk="1" fontAlgn="auto" hangingPunct="1">
              <a:spcAft>
                <a:spcPts val="0"/>
              </a:spcAft>
              <a:defRPr/>
            </a:pPr>
            <a:r>
              <a:rPr lang="en-US" altLang="zh-CN" dirty="0" smtClean="0">
                <a:cs typeface="+mj-cs"/>
              </a:rPr>
              <a:t>Conclusions and policy implications</a:t>
            </a:r>
            <a:endParaRPr lang="zh-CN" altLang="en-US" dirty="0">
              <a:cs typeface="+mj-cs"/>
            </a:endParaRPr>
          </a:p>
        </p:txBody>
      </p:sp>
      <p:sp>
        <p:nvSpPr>
          <p:cNvPr id="3" name="内容占位符 2"/>
          <p:cNvSpPr>
            <a:spLocks noGrp="1"/>
          </p:cNvSpPr>
          <p:nvPr>
            <p:ph idx="1"/>
          </p:nvPr>
        </p:nvSpPr>
        <p:spPr>
          <a:xfrm>
            <a:off x="35496" y="1844824"/>
            <a:ext cx="8229600" cy="1922462"/>
          </a:xfrm>
        </p:spPr>
        <p:txBody>
          <a:bodyPr/>
          <a:lstStyle/>
          <a:p>
            <a:pPr eaLnBrk="1" hangingPunct="1">
              <a:buFont typeface="Wingdings 2" pitchFamily="18" charset="2"/>
              <a:buNone/>
            </a:pPr>
            <a:r>
              <a:rPr lang="en-US" dirty="0" smtClean="0">
                <a:ea typeface="宋体" pitchFamily="2" charset="-122"/>
              </a:rPr>
              <a:t>	</a:t>
            </a:r>
          </a:p>
          <a:p>
            <a:pPr eaLnBrk="1" hangingPunct="1">
              <a:buFont typeface="Wingdings 2" pitchFamily="18" charset="2"/>
              <a:buNone/>
            </a:pPr>
            <a:r>
              <a:rPr lang="en-US" dirty="0" smtClean="0">
                <a:ea typeface="宋体" pitchFamily="2" charset="-122"/>
              </a:rPr>
              <a:t>	The sum total of the evidence does not suggest that sport subsidies standing alone produce social value in excess of their social costs.  </a:t>
            </a:r>
            <a:endParaRPr lang="zh-CN" altLang="en-US" dirty="0" smtClean="0"/>
          </a:p>
        </p:txBody>
      </p:sp>
      <p:sp>
        <p:nvSpPr>
          <p:cNvPr id="4" name="TextBox 3"/>
          <p:cNvSpPr txBox="1">
            <a:spLocks noChangeArrowheads="1"/>
          </p:cNvSpPr>
          <p:nvPr/>
        </p:nvSpPr>
        <p:spPr bwMode="auto">
          <a:xfrm>
            <a:off x="323528" y="3356992"/>
            <a:ext cx="7929563" cy="2092325"/>
          </a:xfrm>
          <a:prstGeom prst="rect">
            <a:avLst/>
          </a:prstGeom>
          <a:noFill/>
          <a:ln w="9525">
            <a:noFill/>
            <a:miter lim="800000"/>
            <a:headEnd/>
            <a:tailEnd/>
          </a:ln>
        </p:spPr>
        <p:txBody>
          <a:bodyPr>
            <a:spAutoFit/>
          </a:bodyPr>
          <a:lstStyle/>
          <a:p>
            <a:r>
              <a:rPr lang="en-US" sz="2600" dirty="0">
                <a:latin typeface="Constantia" pitchFamily="18" charset="0"/>
              </a:rPr>
              <a:t>As part of a larger redevelopment plan, expenditures on teams, facilities, and sports mega-events may induce an increase in economic activity in the urban core, but that may come at the expense of other parts of the metropolitan or regional economies.</a:t>
            </a:r>
            <a:endParaRPr lang="zh-CN" altLang="en-US" dirty="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500063" y="1143000"/>
            <a:ext cx="7744345" cy="1631950"/>
          </a:xfrm>
          <a:prstGeom prst="rect">
            <a:avLst/>
          </a:prstGeom>
          <a:noFill/>
          <a:ln w="9525">
            <a:noFill/>
            <a:miter lim="800000"/>
            <a:headEnd/>
            <a:tailEnd/>
          </a:ln>
        </p:spPr>
        <p:txBody>
          <a:bodyPr wrap="square">
            <a:spAutoFit/>
          </a:bodyPr>
          <a:lstStyle/>
          <a:p>
            <a:r>
              <a:rPr lang="en-US" sz="2000" dirty="0">
                <a:latin typeface="Constantia" pitchFamily="18" charset="0"/>
              </a:rPr>
              <a:t>Finally, since the preponderance of evidence does not support the notion that subsidies for sport alone can serve as catalysts for economic development, subsidy debates should focus on the public benefits as they relate to the enhanced quality of life imparted by teams, facilities, and sports mega-events.  </a:t>
            </a:r>
            <a:endParaRPr lang="zh-CN" altLang="en-US" sz="2000" dirty="0">
              <a:latin typeface="Constantia" pitchFamily="18" charset="0"/>
            </a:endParaRPr>
          </a:p>
        </p:txBody>
      </p:sp>
      <p:sp>
        <p:nvSpPr>
          <p:cNvPr id="3" name="TextBox 2"/>
          <p:cNvSpPr txBox="1">
            <a:spLocks noChangeArrowheads="1"/>
          </p:cNvSpPr>
          <p:nvPr/>
        </p:nvSpPr>
        <p:spPr bwMode="auto">
          <a:xfrm>
            <a:off x="500063" y="3071813"/>
            <a:ext cx="7456313" cy="1323975"/>
          </a:xfrm>
          <a:prstGeom prst="rect">
            <a:avLst/>
          </a:prstGeom>
          <a:noFill/>
          <a:ln w="9525">
            <a:noFill/>
            <a:miter lim="800000"/>
            <a:headEnd/>
            <a:tailEnd/>
          </a:ln>
        </p:spPr>
        <p:txBody>
          <a:bodyPr wrap="square">
            <a:spAutoFit/>
          </a:bodyPr>
          <a:lstStyle/>
          <a:p>
            <a:r>
              <a:rPr lang="en-US" sz="2000" dirty="0">
                <a:latin typeface="Constantia" pitchFamily="18" charset="0"/>
              </a:rPr>
              <a:t>Future research should focus on techniques for estimating the hedonic component of subsidies for sport, and both the contingent valuation method and estimates for compensating differentials show promise in that regard.  </a:t>
            </a:r>
            <a:endParaRPr lang="zh-CN" altLang="en-US" dirty="0">
              <a:latin typeface="Constantia" pitchFamily="18" charset="0"/>
            </a:endParaRPr>
          </a:p>
        </p:txBody>
      </p:sp>
      <p:sp>
        <p:nvSpPr>
          <p:cNvPr id="5" name="TextBox 4"/>
          <p:cNvSpPr txBox="1">
            <a:spLocks noChangeArrowheads="1"/>
          </p:cNvSpPr>
          <p:nvPr/>
        </p:nvSpPr>
        <p:spPr bwMode="auto">
          <a:xfrm>
            <a:off x="500063" y="4721225"/>
            <a:ext cx="7816353" cy="708025"/>
          </a:xfrm>
          <a:prstGeom prst="rect">
            <a:avLst/>
          </a:prstGeom>
          <a:noFill/>
          <a:ln w="9525">
            <a:noFill/>
            <a:miter lim="800000"/>
            <a:headEnd/>
            <a:tailEnd/>
          </a:ln>
        </p:spPr>
        <p:txBody>
          <a:bodyPr wrap="square">
            <a:spAutoFit/>
          </a:bodyPr>
          <a:lstStyle/>
          <a:p>
            <a:r>
              <a:rPr lang="en-US" sz="2000" dirty="0">
                <a:latin typeface="Constantia" pitchFamily="18" charset="0"/>
              </a:rPr>
              <a:t>Moon Landrieu may have been right:  </a:t>
            </a:r>
            <a:r>
              <a:rPr lang="en-US" sz="2000" i="1" dirty="0">
                <a:latin typeface="Constantia" pitchFamily="18" charset="0"/>
              </a:rPr>
              <a:t>It is the very building of it that is important, not how much it is used or its economics.</a:t>
            </a:r>
            <a:endParaRPr lang="zh-CN" altLang="en-US" dirty="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7544" y="620688"/>
            <a:ext cx="7659687" cy="1168400"/>
          </a:xfrm>
        </p:spPr>
        <p:txBody>
          <a:bodyPr>
            <a:normAutofit fontScale="90000"/>
          </a:bodyPr>
          <a:lstStyle/>
          <a:p>
            <a:pPr eaLnBrk="1" fontAlgn="auto" hangingPunct="1">
              <a:spcAft>
                <a:spcPts val="0"/>
              </a:spcAft>
              <a:defRPr/>
            </a:pPr>
            <a:r>
              <a:rPr altLang="zh-CN" b="1" dirty="0" smtClean="0"/>
              <a:t>Commercial sport is heavily subsidized in the US</a:t>
            </a:r>
            <a:endParaRPr lang="zh-CN" altLang="en-US" b="1" dirty="0"/>
          </a:p>
        </p:txBody>
      </p:sp>
      <p:sp>
        <p:nvSpPr>
          <p:cNvPr id="6" name="文本占位符 5"/>
          <p:cNvSpPr>
            <a:spLocks noGrp="1"/>
          </p:cNvSpPr>
          <p:nvPr>
            <p:ph type="body" idx="1"/>
          </p:nvPr>
        </p:nvSpPr>
        <p:spPr>
          <a:xfrm>
            <a:off x="467544" y="4437112"/>
            <a:ext cx="7772400" cy="1509712"/>
          </a:xfrm>
        </p:spPr>
        <p:txBody>
          <a:bodyPr>
            <a:normAutofit fontScale="25000" lnSpcReduction="20000"/>
          </a:bodyPr>
          <a:lstStyle/>
          <a:p>
            <a:pPr eaLnBrk="1" fontAlgn="auto" hangingPunct="1">
              <a:spcAft>
                <a:spcPts val="0"/>
              </a:spcAft>
              <a:buClr>
                <a:schemeClr val="accent3"/>
              </a:buClr>
              <a:buFont typeface="Wingdings 2"/>
              <a:buNone/>
              <a:defRPr/>
            </a:pPr>
            <a:r>
              <a:rPr lang="en-US" sz="9600" i="1" dirty="0" smtClean="0">
                <a:solidFill>
                  <a:schemeClr val="tx2"/>
                </a:solidFill>
                <a:latin typeface="Times New Roman" panose="02020603050405020304" pitchFamily="18" charset="0"/>
                <a:cs typeface="Times New Roman" panose="02020603050405020304" pitchFamily="18" charset="0"/>
              </a:rPr>
              <a:t>The real demand is for luxury boxes, not more seats.  So the average working person is asked to put a tax on their home or pay sales or some other consumer tax to build luxury boxes in which they cannot afford to sit.  Frequently, the new stadium is smaller.  The working person is asked to be satisfied with “sense of pride” they get from this arrangement, which will last until another team bids more for their players, or until another city bids for the team.</a:t>
            </a:r>
            <a:endParaRPr lang="zh-CN" altLang="en-US" sz="9600" dirty="0" smtClean="0">
              <a:solidFill>
                <a:schemeClr val="tx2"/>
              </a:solidFill>
              <a:latin typeface="Times New Roman" panose="02020603050405020304" pitchFamily="18" charset="0"/>
              <a:cs typeface="Times New Roman" panose="02020603050405020304" pitchFamily="18" charset="0"/>
            </a:endParaRPr>
          </a:p>
          <a:p>
            <a:pPr eaLnBrk="1" fontAlgn="auto" hangingPunct="1">
              <a:spcAft>
                <a:spcPts val="0"/>
              </a:spcAft>
              <a:buClr>
                <a:schemeClr val="accent3"/>
              </a:buClr>
              <a:buFont typeface="Wingdings 2"/>
              <a:buNone/>
              <a:defRPr/>
            </a:pPr>
            <a:r>
              <a:rPr lang="en-US" sz="9600" dirty="0" smtClean="0"/>
              <a:t> </a:t>
            </a:r>
            <a:endParaRPr lang="zh-CN" altLang="en-US" sz="9600" dirty="0" smtClean="0"/>
          </a:p>
          <a:p>
            <a:pPr algn="r" eaLnBrk="1" fontAlgn="auto" hangingPunct="1">
              <a:spcAft>
                <a:spcPts val="0"/>
              </a:spcAft>
              <a:buClr>
                <a:schemeClr val="accent3"/>
              </a:buClr>
              <a:buFont typeface="Wingdings 2"/>
              <a:buNone/>
              <a:defRPr/>
            </a:pPr>
            <a:r>
              <a:rPr lang="en-US" sz="6400" dirty="0" smtClean="0"/>
              <a:t>Houston Mayor, Bob Lanier</a:t>
            </a:r>
            <a:endParaRPr lang="zh-CN" altLang="en-US" sz="6400" dirty="0" smtClean="0"/>
          </a:p>
          <a:p>
            <a:pPr algn="r" eaLnBrk="1" fontAlgn="auto" hangingPunct="1">
              <a:spcAft>
                <a:spcPts val="0"/>
              </a:spcAft>
              <a:buClr>
                <a:schemeClr val="accent3"/>
              </a:buClr>
              <a:buFont typeface="Wingdings 2"/>
              <a:buNone/>
              <a:defRPr/>
            </a:pPr>
            <a:r>
              <a:rPr lang="en-US" sz="6400" dirty="0" smtClean="0"/>
              <a:t>Testimony Before the Senate </a:t>
            </a:r>
            <a:endParaRPr lang="zh-CN" altLang="en-US" sz="6400" dirty="0" smtClean="0"/>
          </a:p>
          <a:p>
            <a:pPr algn="r" eaLnBrk="1" fontAlgn="auto" hangingPunct="1">
              <a:spcAft>
                <a:spcPts val="0"/>
              </a:spcAft>
              <a:buClr>
                <a:schemeClr val="accent3"/>
              </a:buClr>
              <a:buFont typeface="Wingdings 2"/>
              <a:buNone/>
              <a:defRPr/>
            </a:pPr>
            <a:r>
              <a:rPr lang="en-US" sz="6400" dirty="0" smtClean="0"/>
              <a:t>Judiciary Committee</a:t>
            </a:r>
            <a:endParaRPr lang="zh-CN" altLang="en-US" sz="6400" dirty="0" smtClean="0"/>
          </a:p>
          <a:p>
            <a:pPr algn="r" eaLnBrk="1" fontAlgn="auto" hangingPunct="1">
              <a:spcAft>
                <a:spcPts val="0"/>
              </a:spcAft>
              <a:buClr>
                <a:schemeClr val="accent3"/>
              </a:buClr>
              <a:buFont typeface="Wingdings 2"/>
              <a:buNone/>
              <a:defRPr/>
            </a:pPr>
            <a:r>
              <a:rPr lang="en-US" sz="6400" dirty="0" smtClean="0"/>
              <a:t>November 29, 1995</a:t>
            </a:r>
            <a:endParaRPr lang="zh-CN" altLang="en-US" sz="6400" dirty="0" smtClean="0"/>
          </a:p>
          <a:p>
            <a:pPr eaLnBrk="1" fontAlgn="auto" hangingPunct="1">
              <a:spcAft>
                <a:spcPts val="0"/>
              </a:spcAft>
              <a:buClr>
                <a:schemeClr val="accent3"/>
              </a:buClr>
              <a:buFont typeface="Wingdings 2"/>
              <a:buNone/>
              <a:defRPr/>
            </a:pP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标题 1"/>
          <p:cNvSpPr>
            <a:spLocks noGrp="1"/>
          </p:cNvSpPr>
          <p:nvPr>
            <p:ph type="title"/>
          </p:nvPr>
        </p:nvSpPr>
        <p:spPr/>
        <p:txBody>
          <a:bodyPr/>
          <a:lstStyle/>
          <a:p>
            <a:pPr algn="ctr" eaLnBrk="1" hangingPunct="1"/>
            <a:r>
              <a:rPr lang="en-US" altLang="zh-CN" dirty="0" smtClean="0"/>
              <a:t>Stadiums Built/Proposed</a:t>
            </a:r>
            <a:endParaRPr lang="zh-CN" altLang="en-US" dirty="0" smtClean="0"/>
          </a:p>
        </p:txBody>
      </p:sp>
      <p:graphicFrame>
        <p:nvGraphicFramePr>
          <p:cNvPr id="16386" name="内容占位符 4"/>
          <p:cNvGraphicFramePr>
            <a:graphicFrameLocks noGrp="1"/>
          </p:cNvGraphicFramePr>
          <p:nvPr>
            <p:ph idx="1"/>
            <p:extLst>
              <p:ext uri="{D42A27DB-BD31-4B8C-83A1-F6EECF244321}">
                <p14:modId xmlns:p14="http://schemas.microsoft.com/office/powerpoint/2010/main" val="1410485458"/>
              </p:ext>
            </p:extLst>
          </p:nvPr>
        </p:nvGraphicFramePr>
        <p:xfrm>
          <a:off x="203200" y="1690688"/>
          <a:ext cx="7969250" cy="4395787"/>
        </p:xfrm>
        <a:graphic>
          <a:graphicData uri="http://schemas.openxmlformats.org/presentationml/2006/ole">
            <mc:AlternateContent xmlns:mc="http://schemas.openxmlformats.org/markup-compatibility/2006">
              <mc:Choice xmlns:v="urn:schemas-microsoft-com:vml" Requires="v">
                <p:oleObj spid="_x0000_s16407" name="Worksheet" r:id="rId3" imgW="7477010" imgH="4124250" progId="Excel.Sheet.8">
                  <p:embed/>
                </p:oleObj>
              </mc:Choice>
              <mc:Fallback>
                <p:oleObj name="Worksheet" r:id="rId3" imgW="7477010" imgH="4124250" progId="Excel.Sheet.8">
                  <p:embed/>
                  <p:pic>
                    <p:nvPicPr>
                      <p:cNvPr id="0" name="内容占位符 4"/>
                      <p:cNvPicPr>
                        <a:picLocks noGrp="1" noChangeArrowheads="1"/>
                      </p:cNvPicPr>
                      <p:nvPr/>
                    </p:nvPicPr>
                    <p:blipFill>
                      <a:blip r:embed="rId4"/>
                      <a:srcRect/>
                      <a:stretch>
                        <a:fillRect/>
                      </a:stretch>
                    </p:blipFill>
                    <p:spPr bwMode="auto">
                      <a:xfrm>
                        <a:off x="203200" y="1690688"/>
                        <a:ext cx="7969250" cy="4395787"/>
                      </a:xfrm>
                      <a:prstGeom prst="rect">
                        <a:avLst/>
                      </a:prstGeom>
                      <a:solidFill>
                        <a:schemeClr val="tx2"/>
                      </a:solidFill>
                    </p:spPr>
                  </p:pic>
                </p:oleObj>
              </mc:Fallback>
            </mc:AlternateContent>
          </a:graphicData>
        </a:graphic>
      </p:graphicFrame>
      <p:sp>
        <p:nvSpPr>
          <p:cNvPr id="4" name="TextBox 3"/>
          <p:cNvSpPr txBox="1"/>
          <p:nvPr/>
        </p:nvSpPr>
        <p:spPr>
          <a:xfrm>
            <a:off x="251520" y="1340768"/>
            <a:ext cx="2122697" cy="369332"/>
          </a:xfrm>
          <a:prstGeom prst="rect">
            <a:avLst/>
          </a:prstGeom>
          <a:noFill/>
        </p:spPr>
        <p:txBody>
          <a:bodyPr wrap="none" rtlCol="0">
            <a:spAutoFit/>
          </a:bodyPr>
          <a:lstStyle/>
          <a:p>
            <a:r>
              <a:rPr lang="en-US" i="1" dirty="0" smtClean="0">
                <a:latin typeface="+mj-lt"/>
              </a:rPr>
              <a:t>Number of stadiums</a:t>
            </a:r>
            <a:endParaRPr lang="en-US" i="1"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1"/>
          <p:cNvSpPr>
            <a:spLocks noGrp="1"/>
          </p:cNvSpPr>
          <p:nvPr>
            <p:ph type="title"/>
          </p:nvPr>
        </p:nvSpPr>
        <p:spPr/>
        <p:txBody>
          <a:bodyPr/>
          <a:lstStyle/>
          <a:p>
            <a:pPr algn="ctr" eaLnBrk="1" hangingPunct="1"/>
            <a:r>
              <a:rPr lang="en-US" altLang="zh-CN" dirty="0" smtClean="0"/>
              <a:t>Cost of Stadiums</a:t>
            </a:r>
            <a:endParaRPr lang="zh-CN" altLang="en-US" dirty="0" smtClean="0"/>
          </a:p>
        </p:txBody>
      </p:sp>
      <p:graphicFrame>
        <p:nvGraphicFramePr>
          <p:cNvPr id="17410" name="内容占位符 3"/>
          <p:cNvGraphicFramePr>
            <a:graphicFrameLocks noGrp="1"/>
          </p:cNvGraphicFramePr>
          <p:nvPr>
            <p:ph idx="1"/>
            <p:extLst>
              <p:ext uri="{D42A27DB-BD31-4B8C-83A1-F6EECF244321}">
                <p14:modId xmlns:p14="http://schemas.microsoft.com/office/powerpoint/2010/main" val="2868321444"/>
              </p:ext>
            </p:extLst>
          </p:nvPr>
        </p:nvGraphicFramePr>
        <p:xfrm>
          <a:off x="323528" y="1556792"/>
          <a:ext cx="7787654" cy="4392488"/>
        </p:xfrm>
        <a:graphic>
          <a:graphicData uri="http://schemas.openxmlformats.org/presentationml/2006/ole">
            <mc:AlternateContent xmlns:mc="http://schemas.openxmlformats.org/markup-compatibility/2006">
              <mc:Choice xmlns:v="urn:schemas-microsoft-com:vml" Requires="v">
                <p:oleObj spid="_x0000_s17431" name="Worksheet" r:id="rId3" imgW="9201268" imgH="4190940" progId="Excel.Sheet.8">
                  <p:embed/>
                </p:oleObj>
              </mc:Choice>
              <mc:Fallback>
                <p:oleObj name="Worksheet" r:id="rId3" imgW="9201268" imgH="4190940" progId="Excel.Sheet.8">
                  <p:embed/>
                  <p:pic>
                    <p:nvPicPr>
                      <p:cNvPr id="0" name="内容占位符 3"/>
                      <p:cNvPicPr>
                        <a:picLocks noGrp="1" noChangeArrowheads="1"/>
                      </p:cNvPicPr>
                      <p:nvPr/>
                    </p:nvPicPr>
                    <p:blipFill>
                      <a:blip r:embed="rId4"/>
                      <a:srcRect/>
                      <a:stretch>
                        <a:fillRect/>
                      </a:stretch>
                    </p:blipFill>
                    <p:spPr bwMode="auto">
                      <a:xfrm>
                        <a:off x="323528" y="1556792"/>
                        <a:ext cx="7787654" cy="4392488"/>
                      </a:xfrm>
                      <a:prstGeom prst="rect">
                        <a:avLst/>
                      </a:prstGeom>
                      <a:solidFill>
                        <a:schemeClr val="tx2"/>
                      </a:solidFill>
                    </p:spPr>
                  </p:pic>
                </p:oleObj>
              </mc:Fallback>
            </mc:AlternateContent>
          </a:graphicData>
        </a:graphic>
      </p:graphicFrame>
      <p:sp>
        <p:nvSpPr>
          <p:cNvPr id="2" name="TextBox 1"/>
          <p:cNvSpPr txBox="1"/>
          <p:nvPr/>
        </p:nvSpPr>
        <p:spPr>
          <a:xfrm>
            <a:off x="323528" y="1228110"/>
            <a:ext cx="2432076" cy="369332"/>
          </a:xfrm>
          <a:prstGeom prst="rect">
            <a:avLst/>
          </a:prstGeom>
          <a:noFill/>
        </p:spPr>
        <p:txBody>
          <a:bodyPr wrap="none" rtlCol="0">
            <a:spAutoFit/>
          </a:bodyPr>
          <a:lstStyle/>
          <a:p>
            <a:r>
              <a:rPr lang="en-US" i="1" dirty="0" smtClean="0">
                <a:latin typeface="+mj-lt"/>
              </a:rPr>
              <a:t>Millions of 2007 dollars</a:t>
            </a:r>
            <a:endParaRPr lang="en-US" i="1"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标题 1"/>
          <p:cNvSpPr>
            <a:spLocks noGrp="1"/>
          </p:cNvSpPr>
          <p:nvPr>
            <p:ph type="title"/>
          </p:nvPr>
        </p:nvSpPr>
        <p:spPr/>
        <p:txBody>
          <a:bodyPr/>
          <a:lstStyle/>
          <a:p>
            <a:pPr algn="ctr" eaLnBrk="1" hangingPunct="1"/>
            <a:r>
              <a:rPr lang="en-US" altLang="zh-CN" dirty="0" smtClean="0"/>
              <a:t>Percentage Financed by Public</a:t>
            </a:r>
            <a:endParaRPr lang="zh-CN" altLang="en-US" smtClean="0"/>
          </a:p>
        </p:txBody>
      </p:sp>
      <p:graphicFrame>
        <p:nvGraphicFramePr>
          <p:cNvPr id="18434" name="内容占位符 3"/>
          <p:cNvGraphicFramePr>
            <a:graphicFrameLocks noGrp="1"/>
          </p:cNvGraphicFramePr>
          <p:nvPr>
            <p:ph idx="1"/>
            <p:extLst>
              <p:ext uri="{D42A27DB-BD31-4B8C-83A1-F6EECF244321}">
                <p14:modId xmlns:p14="http://schemas.microsoft.com/office/powerpoint/2010/main" val="1546651678"/>
              </p:ext>
            </p:extLst>
          </p:nvPr>
        </p:nvGraphicFramePr>
        <p:xfrm>
          <a:off x="457200" y="1824831"/>
          <a:ext cx="7620000" cy="3908425"/>
        </p:xfrm>
        <a:graphic>
          <a:graphicData uri="http://schemas.openxmlformats.org/presentationml/2006/ole">
            <mc:AlternateContent xmlns:mc="http://schemas.openxmlformats.org/markup-compatibility/2006">
              <mc:Choice xmlns:v="urn:schemas-microsoft-com:vml" Requires="v">
                <p:oleObj spid="_x0000_s18455" name="Worksheet" r:id="rId3" imgW="8115334" imgH="4162320" progId="Excel.Sheet.8">
                  <p:embed/>
                </p:oleObj>
              </mc:Choice>
              <mc:Fallback>
                <p:oleObj name="Worksheet" r:id="rId3" imgW="8115334" imgH="4162320" progId="Excel.Sheet.8">
                  <p:embed/>
                  <p:pic>
                    <p:nvPicPr>
                      <p:cNvPr id="0" name="内容占位符 3"/>
                      <p:cNvPicPr>
                        <a:picLocks noGrp="1" noChangeArrowheads="1"/>
                      </p:cNvPicPr>
                      <p:nvPr/>
                    </p:nvPicPr>
                    <p:blipFill>
                      <a:blip r:embed="rId4"/>
                      <a:srcRect/>
                      <a:stretch>
                        <a:fillRect/>
                      </a:stretch>
                    </p:blipFill>
                    <p:spPr bwMode="auto">
                      <a:xfrm>
                        <a:off x="457200" y="1824831"/>
                        <a:ext cx="7620000" cy="3908425"/>
                      </a:xfrm>
                      <a:prstGeom prst="rect">
                        <a:avLst/>
                      </a:prstGeom>
                      <a:solidFill>
                        <a:schemeClr val="tx2"/>
                      </a:solidFill>
                    </p:spPr>
                  </p:pic>
                </p:oleObj>
              </mc:Fallback>
            </mc:AlternateContent>
          </a:graphicData>
        </a:graphic>
      </p:graphicFrame>
      <p:sp>
        <p:nvSpPr>
          <p:cNvPr id="4" name="TextBox 3"/>
          <p:cNvSpPr txBox="1"/>
          <p:nvPr/>
        </p:nvSpPr>
        <p:spPr>
          <a:xfrm>
            <a:off x="467544" y="1432871"/>
            <a:ext cx="913712" cy="369332"/>
          </a:xfrm>
          <a:prstGeom prst="rect">
            <a:avLst/>
          </a:prstGeom>
          <a:noFill/>
        </p:spPr>
        <p:txBody>
          <a:bodyPr wrap="none" rtlCol="0">
            <a:spAutoFit/>
          </a:bodyPr>
          <a:lstStyle/>
          <a:p>
            <a:r>
              <a:rPr lang="en-US" i="1" dirty="0" smtClean="0">
                <a:latin typeface="+mj-lt"/>
              </a:rPr>
              <a:t>Percent</a:t>
            </a:r>
            <a:endParaRPr lang="en-US" i="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79512" y="1857375"/>
            <a:ext cx="8229600" cy="1143000"/>
          </a:xfrm>
        </p:spPr>
        <p:txBody>
          <a:bodyPr>
            <a:normAutofit fontScale="90000"/>
          </a:bodyPr>
          <a:lstStyle/>
          <a:p>
            <a:pPr algn="ctr" eaLnBrk="1" fontAlgn="auto" hangingPunct="1">
              <a:spcAft>
                <a:spcPts val="0"/>
              </a:spcAft>
              <a:defRPr/>
            </a:pPr>
            <a:r>
              <a:rPr lang="en-US" altLang="zh-CN" b="1" dirty="0" smtClean="0">
                <a:cs typeface="+mj-cs"/>
              </a:rPr>
              <a:t>Who benefits from </a:t>
            </a:r>
            <a:br>
              <a:rPr lang="en-US" altLang="zh-CN" b="1" dirty="0" smtClean="0">
                <a:cs typeface="+mj-cs"/>
              </a:rPr>
            </a:br>
            <a:r>
              <a:rPr lang="en-US" altLang="zh-CN" b="1" dirty="0" smtClean="0">
                <a:cs typeface="+mj-cs"/>
              </a:rPr>
              <a:t>stadium subsidies?</a:t>
            </a:r>
            <a:endParaRPr lang="zh-CN" altLang="en-US" b="1" dirty="0">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pPr algn="ctr" eaLnBrk="1" hangingPunct="1"/>
            <a:r>
              <a:rPr lang="en-US" altLang="zh-CN" dirty="0" smtClean="0"/>
              <a:t>Owners?</a:t>
            </a:r>
            <a:endParaRPr lang="zh-CN" altLang="en-US" smtClean="0"/>
          </a:p>
        </p:txBody>
      </p:sp>
      <p:pic>
        <p:nvPicPr>
          <p:cNvPr id="20482" name="内容占位符 3" descr="jerry-jones-dallas-cowboys.jpg"/>
          <p:cNvPicPr>
            <a:picLocks noGrp="1" noChangeAspect="1"/>
          </p:cNvPicPr>
          <p:nvPr>
            <p:ph idx="1"/>
          </p:nvPr>
        </p:nvPicPr>
        <p:blipFill>
          <a:blip r:embed="rId2" cstate="print"/>
          <a:stretch>
            <a:fillRect/>
          </a:stretch>
        </p:blipFill>
        <p:spPr>
          <a:xfrm>
            <a:off x="539552" y="2060848"/>
            <a:ext cx="6921500" cy="35941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pPr algn="ctr" eaLnBrk="1" hangingPunct="1"/>
            <a:r>
              <a:rPr lang="en-US" altLang="zh-CN" dirty="0" smtClean="0"/>
              <a:t>Players?</a:t>
            </a:r>
            <a:endParaRPr lang="zh-CN" altLang="en-US" smtClean="0"/>
          </a:p>
        </p:txBody>
      </p:sp>
      <p:pic>
        <p:nvPicPr>
          <p:cNvPr id="21506" name="内容占位符 3" descr="lebron-james.jpg"/>
          <p:cNvPicPr>
            <a:picLocks noGrp="1" noChangeAspect="1"/>
          </p:cNvPicPr>
          <p:nvPr>
            <p:ph idx="1"/>
          </p:nvPr>
        </p:nvPicPr>
        <p:blipFill>
          <a:blip r:embed="rId2" cstate="print"/>
          <a:srcRect/>
          <a:stretch>
            <a:fillRect/>
          </a:stretch>
        </p:blipFill>
        <p:spPr>
          <a:xfrm>
            <a:off x="2339752" y="1700808"/>
            <a:ext cx="3786187" cy="434498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487</TotalTime>
  <Words>689</Words>
  <Application>Microsoft Office PowerPoint</Application>
  <PresentationFormat>On-screen Show (4:3)</PresentationFormat>
  <Paragraphs>185</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Adjacency</vt:lpstr>
      <vt:lpstr>Worksheet</vt:lpstr>
      <vt:lpstr>    Getting Into the Game:   Sport as a Stimulus for Urban Economic Development</vt:lpstr>
      <vt:lpstr>Purpose: Is commercial sport a catalyst for urban economic development?</vt:lpstr>
      <vt:lpstr>Commercial sport is heavily subsidized in the US</vt:lpstr>
      <vt:lpstr>Stadiums Built/Proposed</vt:lpstr>
      <vt:lpstr>Cost of Stadiums</vt:lpstr>
      <vt:lpstr>Percentage Financed by Public</vt:lpstr>
      <vt:lpstr>Who benefits from  stadium subsidies?</vt:lpstr>
      <vt:lpstr>Owners?</vt:lpstr>
      <vt:lpstr>Players?</vt:lpstr>
      <vt:lpstr>Fans?</vt:lpstr>
      <vt:lpstr>Proportion of Facilities Financed  by the Public and Private Sectors by League and the  Impact of New Facilities on Revenues and Incomes by League</vt:lpstr>
      <vt:lpstr>PowerPoint Presentation</vt:lpstr>
      <vt:lpstr>PowerPoint Presentation</vt:lpstr>
      <vt:lpstr>Do cities and regions benefit from sports subsidies?</vt:lpstr>
      <vt:lpstr>Ex ante analysis</vt:lpstr>
      <vt:lpstr>PowerPoint Presentation</vt:lpstr>
      <vt:lpstr>Why ex post analysis is necessary to evaluate the efficacy of commercial sports subsidies?</vt:lpstr>
      <vt:lpstr>Empirical Results</vt:lpstr>
      <vt:lpstr>PowerPoint Presentation</vt:lpstr>
      <vt:lpstr>Quality of life and compensating differentials arguments</vt:lpstr>
      <vt:lpstr>What do contingent valuation studies tell us?</vt:lpstr>
      <vt:lpstr>Compensating differentials</vt:lpstr>
      <vt:lpstr>PowerPoint Presentation</vt:lpstr>
      <vt:lpstr>Conclusions and policy implications</vt:lpstr>
      <vt:lpstr>PowerPoint Presentation</vt:lpstr>
    </vt:vector>
  </TitlesOfParts>
  <Company>LFC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Landes Sportbund Berlin  The Effects of Recession on Commercial Sport</dc:title>
  <dc:creator>Yuzheng Sun</dc:creator>
  <cp:lastModifiedBy>f1laf24</cp:lastModifiedBy>
  <cp:revision>74</cp:revision>
  <dcterms:created xsi:type="dcterms:W3CDTF">2009-05-18T17:01:26Z</dcterms:created>
  <dcterms:modified xsi:type="dcterms:W3CDTF">2014-07-17T22:12:04Z</dcterms:modified>
</cp:coreProperties>
</file>