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471" r:id="rId3"/>
    <p:sldId id="265" r:id="rId4"/>
    <p:sldId id="266" r:id="rId5"/>
    <p:sldId id="321" r:id="rId6"/>
    <p:sldId id="259" r:id="rId7"/>
    <p:sldId id="462" r:id="rId8"/>
    <p:sldId id="267" r:id="rId9"/>
    <p:sldId id="269" r:id="rId10"/>
    <p:sldId id="323" r:id="rId11"/>
    <p:sldId id="464" r:id="rId12"/>
    <p:sldId id="271" r:id="rId13"/>
    <p:sldId id="292" r:id="rId14"/>
    <p:sldId id="477" r:id="rId15"/>
    <p:sldId id="472" r:id="rId16"/>
    <p:sldId id="478" r:id="rId17"/>
    <p:sldId id="465" r:id="rId18"/>
    <p:sldId id="479" r:id="rId19"/>
    <p:sldId id="476" r:id="rId20"/>
    <p:sldId id="475" r:id="rId21"/>
    <p:sldId id="469" r:id="rId22"/>
  </p:sldIdLst>
  <p:sldSz cx="9601200" cy="7315200"/>
  <p:notesSz cx="7315200" cy="9601200"/>
  <p:defaultTextStyle>
    <a:defPPr>
      <a:defRPr lang="en-US"/>
    </a:defPPr>
    <a:lvl1pPr algn="l" rtl="0" fontAlgn="base">
      <a:spcBef>
        <a:spcPct val="0"/>
      </a:spcBef>
      <a:spcAft>
        <a:spcPct val="0"/>
      </a:spcAft>
      <a:defRPr sz="19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DAF"/>
    <a:srgbClr val="0081CC"/>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41" autoAdjust="0"/>
    <p:restoredTop sz="85981" autoAdjust="0"/>
  </p:normalViewPr>
  <p:slideViewPr>
    <p:cSldViewPr>
      <p:cViewPr>
        <p:scale>
          <a:sx n="46" d="100"/>
          <a:sy n="46" d="100"/>
        </p:scale>
        <p:origin x="-2874" y="-1122"/>
      </p:cViewPr>
      <p:guideLst>
        <p:guide orient="horz" pos="1888"/>
        <p:guide orient="horz" pos="4096"/>
        <p:guide pos="3024"/>
        <p:guide pos="480"/>
      </p:guideLst>
    </p:cSldViewPr>
  </p:slideViewPr>
  <p:outlineViewPr>
    <p:cViewPr>
      <p:scale>
        <a:sx n="33" d="100"/>
        <a:sy n="33" d="100"/>
      </p:scale>
      <p:origin x="0" y="3324"/>
    </p:cViewPr>
  </p:outlineViewPr>
  <p:notesTextViewPr>
    <p:cViewPr>
      <p:scale>
        <a:sx n="100" d="100"/>
        <a:sy n="100" d="100"/>
      </p:scale>
      <p:origin x="0" y="0"/>
    </p:cViewPr>
  </p:notesTextViewPr>
  <p:sorterViewPr>
    <p:cViewPr>
      <p:scale>
        <a:sx n="201" d="100"/>
        <a:sy n="201" d="100"/>
      </p:scale>
      <p:origin x="0" y="6048"/>
    </p:cViewPr>
  </p:sorterViewPr>
  <p:notesViewPr>
    <p:cSldViewPr>
      <p:cViewPr varScale="1">
        <p:scale>
          <a:sx n="53" d="100"/>
          <a:sy n="53" d="100"/>
        </p:scale>
        <p:origin x="-2610"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D:\Users\ye\Documents\Research\()%20Aging\greywave%20presentation%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manualLayout>
          <c:layoutTarget val="inner"/>
          <c:xMode val="edge"/>
          <c:yMode val="edge"/>
          <c:x val="0.128819303937207"/>
          <c:y val="3.3169686726080602E-2"/>
          <c:w val="0.83865221638327303"/>
          <c:h val="0.89823015240299797"/>
        </c:manualLayout>
      </c:layout>
      <c:scatterChart>
        <c:scatterStyle val="smoothMarker"/>
        <c:varyColors val="0"/>
        <c:ser>
          <c:idx val="2"/>
          <c:order val="0"/>
          <c:tx>
            <c:strRef>
              <c:f>Sheet3!$L$8</c:f>
              <c:strCache>
                <c:ptCount val="1"/>
                <c:pt idx="0">
                  <c:v>Patience</c:v>
                </c:pt>
              </c:strCache>
            </c:strRef>
          </c:tx>
          <c:spPr>
            <a:ln w="76200">
              <a:solidFill>
                <a:schemeClr val="tx1"/>
              </a:solidFill>
            </a:ln>
          </c:spPr>
          <c:marker>
            <c:spPr>
              <a:solidFill>
                <a:schemeClr val="tx1"/>
              </a:solidFill>
              <a:ln>
                <a:noFill/>
              </a:ln>
            </c:spPr>
          </c:marker>
          <c:xVal>
            <c:numRef>
              <c:f>Sheet3!$I$9:$I$20</c:f>
              <c:numCache>
                <c:formatCode>General</c:formatCode>
                <c:ptCount val="12"/>
                <c:pt idx="0">
                  <c:v>21</c:v>
                </c:pt>
                <c:pt idx="1">
                  <c:v>27</c:v>
                </c:pt>
                <c:pt idx="2">
                  <c:v>32</c:v>
                </c:pt>
                <c:pt idx="3">
                  <c:v>38</c:v>
                </c:pt>
                <c:pt idx="4">
                  <c:v>42</c:v>
                </c:pt>
                <c:pt idx="5">
                  <c:v>48</c:v>
                </c:pt>
                <c:pt idx="6">
                  <c:v>52</c:v>
                </c:pt>
                <c:pt idx="7">
                  <c:v>56</c:v>
                </c:pt>
                <c:pt idx="8">
                  <c:v>61</c:v>
                </c:pt>
                <c:pt idx="9">
                  <c:v>65</c:v>
                </c:pt>
                <c:pt idx="10">
                  <c:v>72</c:v>
                </c:pt>
                <c:pt idx="11">
                  <c:v>80</c:v>
                </c:pt>
              </c:numCache>
            </c:numRef>
          </c:xVal>
          <c:yVal>
            <c:numRef>
              <c:f>Sheet3!$L$9:$L$20</c:f>
              <c:numCache>
                <c:formatCode>General</c:formatCode>
                <c:ptCount val="12"/>
                <c:pt idx="0">
                  <c:v>0</c:v>
                </c:pt>
                <c:pt idx="1">
                  <c:v>2.0923656927426999E-2</c:v>
                </c:pt>
                <c:pt idx="2">
                  <c:v>2.02167766258247E-2</c:v>
                </c:pt>
                <c:pt idx="3">
                  <c:v>1.04147031102733E-2</c:v>
                </c:pt>
                <c:pt idx="4">
                  <c:v>1.6823751178133801E-2</c:v>
                </c:pt>
                <c:pt idx="5">
                  <c:v>8.1432610744580594E-2</c:v>
                </c:pt>
                <c:pt idx="6">
                  <c:v>0.122714420358153</c:v>
                </c:pt>
                <c:pt idx="7">
                  <c:v>0.15999057492931201</c:v>
                </c:pt>
                <c:pt idx="8">
                  <c:v>0.12629594721960399</c:v>
                </c:pt>
                <c:pt idx="9">
                  <c:v>6.63524976437323E-2</c:v>
                </c:pt>
                <c:pt idx="10">
                  <c:v>-1.20169651272385E-2</c:v>
                </c:pt>
                <c:pt idx="11">
                  <c:v>-0.21829999999999999</c:v>
                </c:pt>
              </c:numCache>
            </c:numRef>
          </c:yVal>
          <c:smooth val="1"/>
        </c:ser>
        <c:ser>
          <c:idx val="3"/>
          <c:order val="1"/>
          <c:tx>
            <c:strRef>
              <c:f>Sheet3!$M$8</c:f>
              <c:strCache>
                <c:ptCount val="1"/>
                <c:pt idx="0">
                  <c:v>Financial Literacy</c:v>
                </c:pt>
              </c:strCache>
            </c:strRef>
          </c:tx>
          <c:spPr>
            <a:ln w="76200">
              <a:solidFill>
                <a:srgbClr val="00B050"/>
              </a:solidFill>
            </a:ln>
          </c:spPr>
          <c:marker>
            <c:symbol val="square"/>
            <c:size val="10"/>
            <c:spPr>
              <a:solidFill>
                <a:srgbClr val="00B050"/>
              </a:solidFill>
              <a:ln w="76200">
                <a:noFill/>
              </a:ln>
            </c:spPr>
          </c:marker>
          <c:xVal>
            <c:numRef>
              <c:f>Sheet3!$I$9:$I$20</c:f>
              <c:numCache>
                <c:formatCode>General</c:formatCode>
                <c:ptCount val="12"/>
                <c:pt idx="0">
                  <c:v>21</c:v>
                </c:pt>
                <c:pt idx="1">
                  <c:v>27</c:v>
                </c:pt>
                <c:pt idx="2">
                  <c:v>32</c:v>
                </c:pt>
                <c:pt idx="3">
                  <c:v>38</c:v>
                </c:pt>
                <c:pt idx="4">
                  <c:v>42</c:v>
                </c:pt>
                <c:pt idx="5">
                  <c:v>48</c:v>
                </c:pt>
                <c:pt idx="6">
                  <c:v>52</c:v>
                </c:pt>
                <c:pt idx="7">
                  <c:v>56</c:v>
                </c:pt>
                <c:pt idx="8">
                  <c:v>61</c:v>
                </c:pt>
                <c:pt idx="9">
                  <c:v>65</c:v>
                </c:pt>
                <c:pt idx="10">
                  <c:v>72</c:v>
                </c:pt>
                <c:pt idx="11">
                  <c:v>80</c:v>
                </c:pt>
              </c:numCache>
            </c:numRef>
          </c:xVal>
          <c:yVal>
            <c:numRef>
              <c:f>Sheet3!$M$9:$M$20</c:f>
              <c:numCache>
                <c:formatCode>General</c:formatCode>
                <c:ptCount val="12"/>
                <c:pt idx="0">
                  <c:v>0</c:v>
                </c:pt>
                <c:pt idx="1">
                  <c:v>7.5636192271441999E-2</c:v>
                </c:pt>
                <c:pt idx="2">
                  <c:v>9.7196041470310995E-2</c:v>
                </c:pt>
                <c:pt idx="3">
                  <c:v>0.111357210179076</c:v>
                </c:pt>
                <c:pt idx="4">
                  <c:v>0.168237511781338</c:v>
                </c:pt>
                <c:pt idx="5">
                  <c:v>0.436427898209237</c:v>
                </c:pt>
                <c:pt idx="6">
                  <c:v>0.61576343072573103</c:v>
                </c:pt>
                <c:pt idx="7">
                  <c:v>0.79830348727615397</c:v>
                </c:pt>
                <c:pt idx="8">
                  <c:v>0.76248821866163996</c:v>
                </c:pt>
                <c:pt idx="9">
                  <c:v>0.67285579641847304</c:v>
                </c:pt>
                <c:pt idx="10">
                  <c:v>0.550377002827521</c:v>
                </c:pt>
                <c:pt idx="11">
                  <c:v>0.113575</c:v>
                </c:pt>
              </c:numCache>
            </c:numRef>
          </c:yVal>
          <c:smooth val="1"/>
        </c:ser>
        <c:ser>
          <c:idx val="4"/>
          <c:order val="2"/>
          <c:tx>
            <c:strRef>
              <c:f>Sheet3!$N$8</c:f>
              <c:strCache>
                <c:ptCount val="1"/>
                <c:pt idx="0">
                  <c:v>Debt Literacy</c:v>
                </c:pt>
              </c:strCache>
            </c:strRef>
          </c:tx>
          <c:spPr>
            <a:ln w="76200">
              <a:solidFill>
                <a:srgbClr val="7030A0"/>
              </a:solidFill>
            </a:ln>
          </c:spPr>
          <c:marker>
            <c:symbol val="diamond"/>
            <c:size val="15"/>
            <c:spPr>
              <a:solidFill>
                <a:srgbClr val="7030A0"/>
              </a:solidFill>
              <a:ln>
                <a:noFill/>
              </a:ln>
            </c:spPr>
          </c:marker>
          <c:xVal>
            <c:numRef>
              <c:f>Sheet3!$I$9:$I$20</c:f>
              <c:numCache>
                <c:formatCode>General</c:formatCode>
                <c:ptCount val="12"/>
                <c:pt idx="0">
                  <c:v>21</c:v>
                </c:pt>
                <c:pt idx="1">
                  <c:v>27</c:v>
                </c:pt>
                <c:pt idx="2">
                  <c:v>32</c:v>
                </c:pt>
                <c:pt idx="3">
                  <c:v>38</c:v>
                </c:pt>
                <c:pt idx="4">
                  <c:v>42</c:v>
                </c:pt>
                <c:pt idx="5">
                  <c:v>48</c:v>
                </c:pt>
                <c:pt idx="6">
                  <c:v>52</c:v>
                </c:pt>
                <c:pt idx="7">
                  <c:v>56</c:v>
                </c:pt>
                <c:pt idx="8">
                  <c:v>61</c:v>
                </c:pt>
                <c:pt idx="9">
                  <c:v>65</c:v>
                </c:pt>
                <c:pt idx="10">
                  <c:v>72</c:v>
                </c:pt>
                <c:pt idx="11">
                  <c:v>80</c:v>
                </c:pt>
              </c:numCache>
            </c:numRef>
          </c:xVal>
          <c:yVal>
            <c:numRef>
              <c:f>Sheet3!$N$9:$N$20</c:f>
              <c:numCache>
                <c:formatCode>General</c:formatCode>
                <c:ptCount val="12"/>
                <c:pt idx="0">
                  <c:v>0</c:v>
                </c:pt>
                <c:pt idx="1">
                  <c:v>5.6691800188501403E-2</c:v>
                </c:pt>
                <c:pt idx="2">
                  <c:v>2.8770028275212099E-2</c:v>
                </c:pt>
                <c:pt idx="3">
                  <c:v>-5.1272384542884103E-2</c:v>
                </c:pt>
                <c:pt idx="4">
                  <c:v>-7.0263901979264895E-2</c:v>
                </c:pt>
                <c:pt idx="5">
                  <c:v>6.7436380772855894E-2</c:v>
                </c:pt>
                <c:pt idx="6">
                  <c:v>0.14681903864279</c:v>
                </c:pt>
                <c:pt idx="7">
                  <c:v>0.19627709707822799</c:v>
                </c:pt>
                <c:pt idx="8">
                  <c:v>1.2252591894439099E-2</c:v>
                </c:pt>
                <c:pt idx="9">
                  <c:v>-0.287181903864279</c:v>
                </c:pt>
                <c:pt idx="10">
                  <c:v>-0.672950047125353</c:v>
                </c:pt>
                <c:pt idx="11">
                  <c:v>-1.564975</c:v>
                </c:pt>
              </c:numCache>
            </c:numRef>
          </c:yVal>
          <c:smooth val="1"/>
        </c:ser>
        <c:dLbls>
          <c:showLegendKey val="0"/>
          <c:showVal val="0"/>
          <c:showCatName val="0"/>
          <c:showSerName val="0"/>
          <c:showPercent val="0"/>
          <c:showBubbleSize val="0"/>
        </c:dLbls>
        <c:axId val="159662080"/>
        <c:axId val="159664384"/>
      </c:scatterChart>
      <c:valAx>
        <c:axId val="159662080"/>
        <c:scaling>
          <c:orientation val="minMax"/>
          <c:max val="80"/>
          <c:min val="20"/>
        </c:scaling>
        <c:delete val="0"/>
        <c:axPos val="b"/>
        <c:title>
          <c:tx>
            <c:rich>
              <a:bodyPr/>
              <a:lstStyle/>
              <a:p>
                <a:pPr>
                  <a:defRPr/>
                </a:pPr>
                <a:r>
                  <a:rPr lang="en-US" dirty="0" smtClean="0"/>
                  <a:t>Age</a:t>
                </a:r>
                <a:endParaRPr lang="en-US" dirty="0"/>
              </a:p>
            </c:rich>
          </c:tx>
          <c:layout>
            <c:manualLayout>
              <c:xMode val="edge"/>
              <c:yMode val="edge"/>
              <c:x val="0.44209474047028302"/>
              <c:y val="0.40789783145213698"/>
            </c:manualLayout>
          </c:layout>
          <c:overlay val="0"/>
        </c:title>
        <c:numFmt formatCode="General" sourceLinked="1"/>
        <c:majorTickMark val="out"/>
        <c:minorTickMark val="none"/>
        <c:tickLblPos val="nextTo"/>
        <c:crossAx val="159664384"/>
        <c:crossesAt val="0"/>
        <c:crossBetween val="midCat"/>
      </c:valAx>
      <c:valAx>
        <c:axId val="159664384"/>
        <c:scaling>
          <c:orientation val="minMax"/>
        </c:scaling>
        <c:delete val="0"/>
        <c:axPos val="l"/>
        <c:title>
          <c:tx>
            <c:rich>
              <a:bodyPr rot="-5400000" vert="horz"/>
              <a:lstStyle/>
              <a:p>
                <a:pPr>
                  <a:defRPr/>
                </a:pPr>
                <a:r>
                  <a:rPr lang="en-US"/>
                  <a:t>Predicted z-Score</a:t>
                </a:r>
              </a:p>
            </c:rich>
          </c:tx>
          <c:overlay val="0"/>
        </c:title>
        <c:numFmt formatCode="General" sourceLinked="1"/>
        <c:majorTickMark val="out"/>
        <c:minorTickMark val="none"/>
        <c:tickLblPos val="nextTo"/>
        <c:crossAx val="159662080"/>
        <c:crosses val="autoZero"/>
        <c:crossBetween val="midCat"/>
      </c:valAx>
      <c:spPr>
        <a:noFill/>
      </c:spPr>
    </c:plotArea>
    <c:legend>
      <c:legendPos val="r"/>
      <c:layout>
        <c:manualLayout>
          <c:xMode val="edge"/>
          <c:yMode val="edge"/>
          <c:x val="0.20135787476000699"/>
          <c:y val="3.1718959820249602E-2"/>
          <c:w val="0.32971011149167601"/>
          <c:h val="0.21883295296923799"/>
        </c:manualLayout>
      </c:layout>
      <c:overlay val="0"/>
      <c:txPr>
        <a:bodyPr/>
        <a:lstStyle/>
        <a:p>
          <a:pPr>
            <a:defRPr sz="2000"/>
          </a:pPr>
          <a:endParaRPr lang="en-US"/>
        </a:p>
      </c:txPr>
    </c:legend>
    <c:plotVisOnly val="1"/>
    <c:dispBlanksAs val="gap"/>
    <c:showDLblsOverMax val="0"/>
  </c:chart>
  <c:spPr>
    <a:solidFill>
      <a:schemeClr val="bg1"/>
    </a:solidFill>
    <a:ln>
      <a:noFill/>
    </a:ln>
  </c:spPr>
  <c:txPr>
    <a:bodyPr/>
    <a:lstStyle/>
    <a:p>
      <a:pPr>
        <a:defRPr sz="2400">
          <a:latin typeface="Calibri" pitchFamily="34" charset="0"/>
          <a:cs typeface="Calibri" pitchFamily="34" charset="0"/>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1"/>
            <a:ext cx="3169390" cy="480060"/>
          </a:xfrm>
          <a:prstGeom prst="rect">
            <a:avLst/>
          </a:prstGeom>
          <a:noFill/>
          <a:ln w="9525">
            <a:noFill/>
            <a:miter lim="800000"/>
            <a:headEnd/>
            <a:tailEnd/>
          </a:ln>
          <a:effectLst/>
        </p:spPr>
        <p:txBody>
          <a:bodyPr vert="horz" wrap="square" lIns="96652" tIns="48324" rIns="96652" bIns="48324" numCol="1" anchor="t" anchorCtr="0" compatLnSpc="1">
            <a:prstTxWarp prst="textNoShape">
              <a:avLst/>
            </a:prstTxWarp>
          </a:bodyPr>
          <a:lstStyle>
            <a:lvl1pPr defTabSz="966561">
              <a:defRPr sz="1400">
                <a:latin typeface="Arial" pitchFamily="34" charset="0"/>
                <a:ea typeface="+mn-ea"/>
                <a:cs typeface="Arial" pitchFamily="34" charset="0"/>
              </a:defRPr>
            </a:lvl1pPr>
          </a:lstStyle>
          <a:p>
            <a:pPr>
              <a:defRPr/>
            </a:pPr>
            <a:endParaRPr lang="en-US"/>
          </a:p>
        </p:txBody>
      </p:sp>
      <p:sp>
        <p:nvSpPr>
          <p:cNvPr id="12291" name="Rectangle 3"/>
          <p:cNvSpPr>
            <a:spLocks noGrp="1" noChangeArrowheads="1"/>
          </p:cNvSpPr>
          <p:nvPr>
            <p:ph type="dt" sz="quarter" idx="1"/>
          </p:nvPr>
        </p:nvSpPr>
        <p:spPr bwMode="auto">
          <a:xfrm>
            <a:off x="4144220" y="1"/>
            <a:ext cx="3169390" cy="480060"/>
          </a:xfrm>
          <a:prstGeom prst="rect">
            <a:avLst/>
          </a:prstGeom>
          <a:noFill/>
          <a:ln w="9525">
            <a:noFill/>
            <a:miter lim="800000"/>
            <a:headEnd/>
            <a:tailEnd/>
          </a:ln>
          <a:effectLst/>
        </p:spPr>
        <p:txBody>
          <a:bodyPr vert="horz" wrap="square" lIns="96652" tIns="48324" rIns="96652" bIns="48324" numCol="1" anchor="t" anchorCtr="0" compatLnSpc="1">
            <a:prstTxWarp prst="textNoShape">
              <a:avLst/>
            </a:prstTxWarp>
          </a:bodyPr>
          <a:lstStyle>
            <a:lvl1pPr algn="r" defTabSz="966561">
              <a:defRPr sz="1400">
                <a:latin typeface="Arial" pitchFamily="34" charset="0"/>
                <a:ea typeface="+mn-ea"/>
                <a:cs typeface="Arial" pitchFamily="34" charset="0"/>
              </a:defRPr>
            </a:lvl1pPr>
          </a:lstStyle>
          <a:p>
            <a:pPr>
              <a:defRPr/>
            </a:pPr>
            <a:endParaRPr lang="en-US"/>
          </a:p>
        </p:txBody>
      </p:sp>
      <p:sp>
        <p:nvSpPr>
          <p:cNvPr id="12292" name="Rectangle 4"/>
          <p:cNvSpPr>
            <a:spLocks noGrp="1" noChangeArrowheads="1"/>
          </p:cNvSpPr>
          <p:nvPr>
            <p:ph type="ftr" sz="quarter" idx="2"/>
          </p:nvPr>
        </p:nvSpPr>
        <p:spPr bwMode="auto">
          <a:xfrm>
            <a:off x="0" y="9119553"/>
            <a:ext cx="3169390" cy="480060"/>
          </a:xfrm>
          <a:prstGeom prst="rect">
            <a:avLst/>
          </a:prstGeom>
          <a:noFill/>
          <a:ln w="9525">
            <a:noFill/>
            <a:miter lim="800000"/>
            <a:headEnd/>
            <a:tailEnd/>
          </a:ln>
          <a:effectLst/>
        </p:spPr>
        <p:txBody>
          <a:bodyPr vert="horz" wrap="square" lIns="96652" tIns="48324" rIns="96652" bIns="48324" numCol="1" anchor="b" anchorCtr="0" compatLnSpc="1">
            <a:prstTxWarp prst="textNoShape">
              <a:avLst/>
            </a:prstTxWarp>
          </a:bodyPr>
          <a:lstStyle>
            <a:lvl1pPr defTabSz="966561">
              <a:defRPr sz="1400">
                <a:latin typeface="Arial" pitchFamily="34" charset="0"/>
                <a:ea typeface="+mn-ea"/>
                <a:cs typeface="Arial" pitchFamily="34" charset="0"/>
              </a:defRPr>
            </a:lvl1pPr>
          </a:lstStyle>
          <a:p>
            <a:pPr>
              <a:defRPr/>
            </a:pPr>
            <a:endParaRPr lang="en-US"/>
          </a:p>
        </p:txBody>
      </p:sp>
      <p:sp>
        <p:nvSpPr>
          <p:cNvPr id="12293" name="Rectangle 5"/>
          <p:cNvSpPr>
            <a:spLocks noGrp="1" noChangeArrowheads="1"/>
          </p:cNvSpPr>
          <p:nvPr>
            <p:ph type="sldNum" sz="quarter" idx="3"/>
          </p:nvPr>
        </p:nvSpPr>
        <p:spPr bwMode="auto">
          <a:xfrm>
            <a:off x="4144220" y="9119553"/>
            <a:ext cx="3169390" cy="480060"/>
          </a:xfrm>
          <a:prstGeom prst="rect">
            <a:avLst/>
          </a:prstGeom>
          <a:noFill/>
          <a:ln w="9525">
            <a:noFill/>
            <a:miter lim="800000"/>
            <a:headEnd/>
            <a:tailEnd/>
          </a:ln>
          <a:effectLst/>
        </p:spPr>
        <p:txBody>
          <a:bodyPr vert="horz" wrap="square" lIns="96652" tIns="48324" rIns="96652" bIns="48324" numCol="1" anchor="b" anchorCtr="0" compatLnSpc="1">
            <a:prstTxWarp prst="textNoShape">
              <a:avLst/>
            </a:prstTxWarp>
          </a:bodyPr>
          <a:lstStyle>
            <a:lvl1pPr algn="r" defTabSz="966561">
              <a:defRPr sz="1400"/>
            </a:lvl1pPr>
          </a:lstStyle>
          <a:p>
            <a:fld id="{63FC7023-CBC6-B44C-A2F9-B1E84590F1D7}" type="slidenum">
              <a:rPr lang="en-US"/>
              <a:pPr/>
              <a:t>‹#›</a:t>
            </a:fld>
            <a:endParaRPr lang="en-US"/>
          </a:p>
        </p:txBody>
      </p:sp>
    </p:spTree>
    <p:extLst>
      <p:ext uri="{BB962C8B-B14F-4D97-AF65-F5344CB8AC3E}">
        <p14:creationId xmlns:p14="http://schemas.microsoft.com/office/powerpoint/2010/main" val="39332301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1"/>
            <a:ext cx="3169390" cy="480060"/>
          </a:xfrm>
          <a:prstGeom prst="rect">
            <a:avLst/>
          </a:prstGeom>
          <a:noFill/>
          <a:ln w="9525">
            <a:noFill/>
            <a:miter lim="800000"/>
            <a:headEnd/>
            <a:tailEnd/>
          </a:ln>
          <a:effectLst/>
        </p:spPr>
        <p:txBody>
          <a:bodyPr vert="horz" wrap="square" lIns="96652" tIns="48324" rIns="96652" bIns="48324" numCol="1" anchor="t" anchorCtr="0" compatLnSpc="1">
            <a:prstTxWarp prst="textNoShape">
              <a:avLst/>
            </a:prstTxWarp>
          </a:bodyPr>
          <a:lstStyle>
            <a:lvl1pPr defTabSz="966561">
              <a:defRPr sz="1400">
                <a:latin typeface="Arial" pitchFamily="34" charset="0"/>
                <a:ea typeface="+mn-ea"/>
                <a:cs typeface="Arial" pitchFamily="34" charset="0"/>
              </a:defRPr>
            </a:lvl1pPr>
          </a:lstStyle>
          <a:p>
            <a:pPr>
              <a:defRPr/>
            </a:pPr>
            <a:endParaRPr lang="en-US"/>
          </a:p>
        </p:txBody>
      </p:sp>
      <p:sp>
        <p:nvSpPr>
          <p:cNvPr id="6147" name="Rectangle 3"/>
          <p:cNvSpPr>
            <a:spLocks noGrp="1" noChangeArrowheads="1"/>
          </p:cNvSpPr>
          <p:nvPr>
            <p:ph type="dt" idx="1"/>
          </p:nvPr>
        </p:nvSpPr>
        <p:spPr bwMode="auto">
          <a:xfrm>
            <a:off x="4144220" y="1"/>
            <a:ext cx="3169390" cy="480060"/>
          </a:xfrm>
          <a:prstGeom prst="rect">
            <a:avLst/>
          </a:prstGeom>
          <a:noFill/>
          <a:ln w="9525">
            <a:noFill/>
            <a:miter lim="800000"/>
            <a:headEnd/>
            <a:tailEnd/>
          </a:ln>
          <a:effectLst/>
        </p:spPr>
        <p:txBody>
          <a:bodyPr vert="horz" wrap="square" lIns="96652" tIns="48324" rIns="96652" bIns="48324" numCol="1" anchor="t" anchorCtr="0" compatLnSpc="1">
            <a:prstTxWarp prst="textNoShape">
              <a:avLst/>
            </a:prstTxWarp>
          </a:bodyPr>
          <a:lstStyle>
            <a:lvl1pPr algn="r" defTabSz="966561">
              <a:defRPr sz="1400">
                <a:latin typeface="Arial" pitchFamily="34" charset="0"/>
                <a:ea typeface="+mn-ea"/>
                <a:cs typeface="Arial" pitchFamily="34"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295400" y="719138"/>
            <a:ext cx="47244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149" name="Rectangle 5"/>
          <p:cNvSpPr>
            <a:spLocks noGrp="1" noChangeArrowheads="1"/>
          </p:cNvSpPr>
          <p:nvPr>
            <p:ph type="body" sz="quarter" idx="3"/>
          </p:nvPr>
        </p:nvSpPr>
        <p:spPr bwMode="auto">
          <a:xfrm>
            <a:off x="731520" y="4560571"/>
            <a:ext cx="5852160" cy="4320540"/>
          </a:xfrm>
          <a:prstGeom prst="rect">
            <a:avLst/>
          </a:prstGeom>
          <a:noFill/>
          <a:ln w="9525">
            <a:noFill/>
            <a:miter lim="800000"/>
            <a:headEnd/>
            <a:tailEnd/>
          </a:ln>
          <a:effectLst/>
        </p:spPr>
        <p:txBody>
          <a:bodyPr vert="horz" wrap="square" lIns="96652" tIns="48324" rIns="96652" bIns="4832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9119553"/>
            <a:ext cx="3169390" cy="480060"/>
          </a:xfrm>
          <a:prstGeom prst="rect">
            <a:avLst/>
          </a:prstGeom>
          <a:noFill/>
          <a:ln w="9525">
            <a:noFill/>
            <a:miter lim="800000"/>
            <a:headEnd/>
            <a:tailEnd/>
          </a:ln>
          <a:effectLst/>
        </p:spPr>
        <p:txBody>
          <a:bodyPr vert="horz" wrap="square" lIns="96652" tIns="48324" rIns="96652" bIns="48324" numCol="1" anchor="b" anchorCtr="0" compatLnSpc="1">
            <a:prstTxWarp prst="textNoShape">
              <a:avLst/>
            </a:prstTxWarp>
          </a:bodyPr>
          <a:lstStyle>
            <a:lvl1pPr defTabSz="966561">
              <a:defRPr sz="1400">
                <a:latin typeface="Arial" pitchFamily="34" charset="0"/>
                <a:ea typeface="+mn-ea"/>
                <a:cs typeface="Arial" pitchFamily="34" charset="0"/>
              </a:defRPr>
            </a:lvl1pPr>
          </a:lstStyle>
          <a:p>
            <a:pPr>
              <a:defRPr/>
            </a:pPr>
            <a:endParaRPr lang="en-US"/>
          </a:p>
        </p:txBody>
      </p:sp>
      <p:sp>
        <p:nvSpPr>
          <p:cNvPr id="6151" name="Rectangle 7"/>
          <p:cNvSpPr>
            <a:spLocks noGrp="1" noChangeArrowheads="1"/>
          </p:cNvSpPr>
          <p:nvPr>
            <p:ph type="sldNum" sz="quarter" idx="5"/>
          </p:nvPr>
        </p:nvSpPr>
        <p:spPr bwMode="auto">
          <a:xfrm>
            <a:off x="4144220" y="9119553"/>
            <a:ext cx="3169390" cy="480060"/>
          </a:xfrm>
          <a:prstGeom prst="rect">
            <a:avLst/>
          </a:prstGeom>
          <a:noFill/>
          <a:ln w="9525">
            <a:noFill/>
            <a:miter lim="800000"/>
            <a:headEnd/>
            <a:tailEnd/>
          </a:ln>
          <a:effectLst/>
        </p:spPr>
        <p:txBody>
          <a:bodyPr vert="horz" wrap="square" lIns="96652" tIns="48324" rIns="96652" bIns="48324" numCol="1" anchor="b" anchorCtr="0" compatLnSpc="1">
            <a:prstTxWarp prst="textNoShape">
              <a:avLst/>
            </a:prstTxWarp>
          </a:bodyPr>
          <a:lstStyle>
            <a:lvl1pPr algn="r" defTabSz="966561">
              <a:defRPr sz="1400"/>
            </a:lvl1pPr>
          </a:lstStyle>
          <a:p>
            <a:fld id="{B0122649-2D46-F94F-8E7D-821763FCF46A}" type="slidenum">
              <a:rPr lang="en-US"/>
              <a:pPr/>
              <a:t>‹#›</a:t>
            </a:fld>
            <a:endParaRPr lang="en-US"/>
          </a:p>
        </p:txBody>
      </p:sp>
    </p:spTree>
    <p:extLst>
      <p:ext uri="{BB962C8B-B14F-4D97-AF65-F5344CB8AC3E}">
        <p14:creationId xmlns:p14="http://schemas.microsoft.com/office/powerpoint/2010/main" val="373347818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ＭＳ Ｐゴシック" charset="0"/>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Arial" charset="0"/>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Arial" charset="0"/>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Arial" charset="0"/>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Arial" charset="0"/>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represents research unrelated to my employment. The views expressed are those of the author[s] and do not necessarily represent </a:t>
            </a:r>
          </a:p>
          <a:p>
            <a:endParaRPr lang="en-US" dirty="0" smtClean="0"/>
          </a:p>
          <a:p>
            <a:r>
              <a:rPr lang="en-US" dirty="0" smtClean="0"/>
              <a:t>those of the Director of the Consumer Financial Protection Bureau or other Bureau staff.</a:t>
            </a:r>
            <a:endParaRPr lang="en-US" dirty="0"/>
          </a:p>
        </p:txBody>
      </p:sp>
      <p:sp>
        <p:nvSpPr>
          <p:cNvPr id="4" name="Slide Number Placeholder 3"/>
          <p:cNvSpPr>
            <a:spLocks noGrp="1"/>
          </p:cNvSpPr>
          <p:nvPr>
            <p:ph type="sldNum" sz="quarter" idx="10"/>
          </p:nvPr>
        </p:nvSpPr>
        <p:spPr/>
        <p:txBody>
          <a:bodyPr/>
          <a:lstStyle/>
          <a:p>
            <a:fld id="{B0122649-2D46-F94F-8E7D-821763FCF46A}" type="slidenum">
              <a:rPr lang="en-US" smtClean="0"/>
              <a:pPr/>
              <a:t>1</a:t>
            </a:fld>
            <a:endParaRPr lang="en-US"/>
          </a:p>
        </p:txBody>
      </p:sp>
    </p:spTree>
    <p:extLst>
      <p:ext uri="{BB962C8B-B14F-4D97-AF65-F5344CB8AC3E}">
        <p14:creationId xmlns:p14="http://schemas.microsoft.com/office/powerpoint/2010/main" val="1576356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719138"/>
            <a:ext cx="4735513" cy="3606800"/>
          </a:xfrm>
        </p:spPr>
      </p:sp>
      <p:sp>
        <p:nvSpPr>
          <p:cNvPr id="3" name="Notes Placeholder 2"/>
          <p:cNvSpPr>
            <a:spLocks noGrp="1"/>
          </p:cNvSpPr>
          <p:nvPr>
            <p:ph type="body" idx="1"/>
          </p:nvPr>
        </p:nvSpPr>
        <p:spPr/>
        <p:txBody>
          <a:bodyPr/>
          <a:lstStyle/>
          <a:p>
            <a:pPr>
              <a:spcBef>
                <a:spcPts val="0"/>
              </a:spcBef>
            </a:pPr>
            <a:r>
              <a:rPr lang="en-US" dirty="0"/>
              <a:t>Another limitation of our results is that we don’t have participants across the entire lifespan. Remember, I didn’t have middle-aged participants and the older participants were only 66 on average, not *that* old. </a:t>
            </a:r>
          </a:p>
          <a:p>
            <a:pPr>
              <a:spcBef>
                <a:spcPts val="0"/>
              </a:spcBef>
            </a:pPr>
            <a:endParaRPr lang="en-US" dirty="0"/>
          </a:p>
          <a:p>
            <a:pPr>
              <a:spcBef>
                <a:spcPts val="0"/>
              </a:spcBef>
            </a:pPr>
            <a:r>
              <a:rPr lang="en-US" dirty="0"/>
              <a:t>Although I didn’t collect them, I CAN extrapolate and interpolate from what others know about fluid and crystallized intelligence changes over age. Plugging that into our model, [click] we get these inverse-U shaped curves. [pause] This happens because crystallized intelligence eventually plateaus after 60. </a:t>
            </a:r>
          </a:p>
          <a:p>
            <a:pPr>
              <a:spcBef>
                <a:spcPts val="0"/>
              </a:spcBef>
            </a:pPr>
            <a:endParaRPr lang="en-US" dirty="0"/>
          </a:p>
          <a:p>
            <a:pPr>
              <a:spcBef>
                <a:spcPts val="0"/>
              </a:spcBef>
            </a:pPr>
            <a:r>
              <a:rPr lang="en-US" dirty="0"/>
              <a:t>So this is good news for most of us. It means that middle age adults should actually be the best at decision-making, so we’re actually still approaching our decision-making peaks. The peak seems to be around thee mid 50s. This coincides with the average age of Fortune 500 CEO’s and US presidents.</a:t>
            </a:r>
          </a:p>
          <a:p>
            <a:pPr>
              <a:spcBef>
                <a:spcPts val="0"/>
              </a:spcBef>
            </a:pPr>
            <a:endParaRPr lang="en-US" dirty="0"/>
          </a:p>
          <a:p>
            <a:pPr>
              <a:spcBef>
                <a:spcPts val="0"/>
              </a:spcBef>
            </a:pPr>
            <a:r>
              <a:rPr lang="en-US" dirty="0"/>
              <a:t>This is also consistent with work by </a:t>
            </a:r>
            <a:r>
              <a:rPr lang="en-US" dirty="0" err="1"/>
              <a:t>Sumit</a:t>
            </a:r>
            <a:r>
              <a:rPr lang="en-US" dirty="0"/>
              <a:t> </a:t>
            </a:r>
            <a:r>
              <a:rPr lang="en-US" dirty="0" err="1"/>
              <a:t>Agarwal</a:t>
            </a:r>
            <a:r>
              <a:rPr lang="en-US" dirty="0"/>
              <a:t> and David Laibson (2010) showing that financial ability peaks in the mid-50’s, what they call the “Golden Age of Reason”.</a:t>
            </a:r>
          </a:p>
        </p:txBody>
      </p:sp>
      <p:sp>
        <p:nvSpPr>
          <p:cNvPr id="4" name="Slide Number Placeholder 3"/>
          <p:cNvSpPr>
            <a:spLocks noGrp="1"/>
          </p:cNvSpPr>
          <p:nvPr>
            <p:ph type="sldNum" sz="quarter" idx="10"/>
          </p:nvPr>
        </p:nvSpPr>
        <p:spPr/>
        <p:txBody>
          <a:bodyPr/>
          <a:lstStyle/>
          <a:p>
            <a:pPr>
              <a:defRPr/>
            </a:pPr>
            <a:fld id="{ED021B22-AD3F-4552-93F4-D1E81DDFEF7A}" type="slidenum">
              <a:rPr lang="en-US" smtClean="0"/>
              <a:pPr>
                <a:defRPr/>
              </a:pPr>
              <a:t>20</a:t>
            </a:fld>
            <a:endParaRPr lang="en-US"/>
          </a:p>
        </p:txBody>
      </p:sp>
    </p:spTree>
    <p:extLst>
      <p:ext uri="{BB962C8B-B14F-4D97-AF65-F5344CB8AC3E}">
        <p14:creationId xmlns:p14="http://schemas.microsoft.com/office/powerpoint/2010/main" val="1475467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“Savings for Dummies” </a:t>
            </a:r>
          </a:p>
        </p:txBody>
      </p:sp>
      <p:sp>
        <p:nvSpPr>
          <p:cNvPr id="4" name="Slide Number Placeholder 3"/>
          <p:cNvSpPr>
            <a:spLocks noGrp="1"/>
          </p:cNvSpPr>
          <p:nvPr>
            <p:ph type="sldNum" sz="quarter" idx="10"/>
          </p:nvPr>
        </p:nvSpPr>
        <p:spPr/>
        <p:txBody>
          <a:bodyPr/>
          <a:lstStyle/>
          <a:p>
            <a:fld id="{B0122649-2D46-F94F-8E7D-821763FCF46A}" type="slidenum">
              <a:rPr lang="en-US" smtClean="0"/>
              <a:pPr/>
              <a:t>21</a:t>
            </a:fld>
            <a:endParaRPr lang="en-US"/>
          </a:p>
        </p:txBody>
      </p:sp>
    </p:spTree>
    <p:extLst>
      <p:ext uri="{BB962C8B-B14F-4D97-AF65-F5344CB8AC3E}">
        <p14:creationId xmlns:p14="http://schemas.microsoft.com/office/powerpoint/2010/main" val="173608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690">
              <a:defRPr/>
            </a:pPr>
            <a:r>
              <a:rPr lang="en-US" baseline="0" dirty="0" smtClean="0"/>
              <a:t>.   Those over 55 control over 63% of wealth and 71% of financial assets.</a:t>
            </a:r>
            <a:endParaRPr lang="en-US" dirty="0" smtClean="0"/>
          </a:p>
          <a:p>
            <a:endParaRPr lang="en-US"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B0122649-2D46-F94F-8E7D-821763FCF46A}" type="slidenum">
              <a:rPr lang="en-US" smtClean="0"/>
              <a:pPr/>
              <a:t>3</a:t>
            </a:fld>
            <a:endParaRPr lang="en-US"/>
          </a:p>
        </p:txBody>
      </p:sp>
    </p:spTree>
    <p:extLst>
      <p:ext uri="{BB962C8B-B14F-4D97-AF65-F5344CB8AC3E}">
        <p14:creationId xmlns:p14="http://schemas.microsoft.com/office/powerpoint/2010/main" val="810210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122649-2D46-F94F-8E7D-821763FCF46A}" type="slidenum">
              <a:rPr lang="en-US" smtClean="0"/>
              <a:pPr/>
              <a:t>6</a:t>
            </a:fld>
            <a:endParaRPr lang="en-US"/>
          </a:p>
        </p:txBody>
      </p:sp>
    </p:spTree>
    <p:extLst>
      <p:ext uri="{BB962C8B-B14F-4D97-AF65-F5344CB8AC3E}">
        <p14:creationId xmlns:p14="http://schemas.microsoft.com/office/powerpoint/2010/main" val="1714461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690">
              <a:defRPr/>
            </a:pPr>
            <a:r>
              <a:rPr lang="en-US" dirty="0" smtClean="0"/>
              <a:t>Those</a:t>
            </a:r>
            <a:r>
              <a:rPr lang="en-US" baseline="0" dirty="0" smtClean="0"/>
              <a:t> over 65, who are reduced in GF by almost a full standard deviation, control 33% of the wealth in the US.   Those over 55 control over 63% of wealth and 71% of financial assets.</a:t>
            </a:r>
            <a:endParaRPr lang="en-US" dirty="0" smtClean="0"/>
          </a:p>
          <a:p>
            <a:endParaRPr lang="en-US" dirty="0"/>
          </a:p>
        </p:txBody>
      </p:sp>
      <p:sp>
        <p:nvSpPr>
          <p:cNvPr id="4" name="Slide Number Placeholder 3"/>
          <p:cNvSpPr>
            <a:spLocks noGrp="1"/>
          </p:cNvSpPr>
          <p:nvPr>
            <p:ph type="sldNum" sz="quarter" idx="10"/>
          </p:nvPr>
        </p:nvSpPr>
        <p:spPr/>
        <p:txBody>
          <a:bodyPr/>
          <a:lstStyle/>
          <a:p>
            <a:fld id="{B0122649-2D46-F94F-8E7D-821763FCF46A}" type="slidenum">
              <a:rPr lang="en-US" smtClean="0"/>
              <a:pPr/>
              <a:t>8</a:t>
            </a:fld>
            <a:endParaRPr lang="en-US"/>
          </a:p>
        </p:txBody>
      </p:sp>
    </p:spTree>
    <p:extLst>
      <p:ext uri="{BB962C8B-B14F-4D97-AF65-F5344CB8AC3E}">
        <p14:creationId xmlns:p14="http://schemas.microsoft.com/office/powerpoint/2010/main" val="1276209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Elders are regularly targeted.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28C3A5D-C446-3749-AC14-EF8A42493990}" type="slidenum">
              <a:rPr lang="en-US" smtClean="0"/>
              <a:t>9</a:t>
            </a:fld>
            <a:endParaRPr lang="en-US"/>
          </a:p>
        </p:txBody>
      </p:sp>
    </p:spTree>
    <p:extLst>
      <p:ext uri="{BB962C8B-B14F-4D97-AF65-F5344CB8AC3E}">
        <p14:creationId xmlns:p14="http://schemas.microsoft.com/office/powerpoint/2010/main" val="3765452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ea typeface="ＭＳ Ｐゴシック" pitchFamily="34" charset="-128"/>
                <a:cs typeface="Arial" pitchFamily="34" charset="0"/>
              </a:rPr>
              <a:t>Negative</a:t>
            </a:r>
            <a:r>
              <a:rPr lang="en-US" baseline="0" dirty="0" smtClean="0">
                <a:latin typeface="Arial" pitchFamily="34" charset="0"/>
                <a:ea typeface="ＭＳ Ｐゴシック" pitchFamily="34" charset="-128"/>
                <a:cs typeface="Arial" pitchFamily="34" charset="0"/>
              </a:rPr>
              <a:t> mediation also known as suppressor</a:t>
            </a:r>
          </a:p>
          <a:p>
            <a:endParaRPr lang="en-US" baseline="0" dirty="0" smtClean="0">
              <a:latin typeface="Arial" pitchFamily="34" charset="0"/>
              <a:ea typeface="ＭＳ Ｐゴシック" pitchFamily="34" charset="-128"/>
              <a:cs typeface="Arial" pitchFamily="34" charset="0"/>
            </a:endParaRPr>
          </a:p>
          <a:p>
            <a:r>
              <a:rPr lang="en-US" baseline="0" dirty="0" smtClean="0">
                <a:latin typeface="Arial" pitchFamily="34" charset="0"/>
                <a:ea typeface="ＭＳ Ｐゴシック" pitchFamily="34" charset="-128"/>
                <a:cs typeface="Arial" pitchFamily="34" charset="0"/>
              </a:rPr>
              <a:t>AKA Complementary/Competitive mediators</a:t>
            </a:r>
          </a:p>
          <a:p>
            <a:endParaRPr lang="en-US" baseline="0" dirty="0" smtClean="0">
              <a:latin typeface="Arial" pitchFamily="34" charset="0"/>
              <a:ea typeface="ＭＳ Ｐゴシック" pitchFamily="34" charset="-128"/>
              <a:cs typeface="Arial" pitchFamily="34" charset="0"/>
            </a:endParaRPr>
          </a:p>
          <a:p>
            <a:r>
              <a:rPr lang="en-US" baseline="0" dirty="0" smtClean="0">
                <a:latin typeface="Arial" pitchFamily="34" charset="0"/>
                <a:ea typeface="ＭＳ Ｐゴシック" pitchFamily="34" charset="-128"/>
                <a:cs typeface="Arial" pitchFamily="34" charset="0"/>
              </a:rPr>
              <a:t>Notice we don’t need a main effect of age!</a:t>
            </a:r>
            <a:endParaRPr lang="en-US" dirty="0" smtClean="0">
              <a:latin typeface="Arial" pitchFamily="34" charset="0"/>
              <a:ea typeface="ＭＳ Ｐゴシック" pitchFamily="34" charset="-128"/>
              <a:cs typeface="Arial" pitchFamily="34" charset="0"/>
            </a:endParaRP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441" eaLnBrk="0" hangingPunct="0">
              <a:defRPr sz="1900">
                <a:solidFill>
                  <a:schemeClr val="tx1"/>
                </a:solidFill>
                <a:latin typeface="Arial" pitchFamily="34" charset="0"/>
                <a:ea typeface="ＭＳ Ｐゴシック" pitchFamily="34" charset="-128"/>
              </a:defRPr>
            </a:lvl1pPr>
            <a:lvl2pPr marL="743906" indent="-286117" defTabSz="966441" eaLnBrk="0" hangingPunct="0">
              <a:defRPr sz="1900">
                <a:solidFill>
                  <a:schemeClr val="tx1"/>
                </a:solidFill>
                <a:latin typeface="Arial" pitchFamily="34" charset="0"/>
                <a:ea typeface="ＭＳ Ｐゴシック" pitchFamily="34" charset="-128"/>
              </a:defRPr>
            </a:lvl2pPr>
            <a:lvl3pPr marL="1144469" indent="-228894" defTabSz="966441" eaLnBrk="0" hangingPunct="0">
              <a:defRPr sz="1900">
                <a:solidFill>
                  <a:schemeClr val="tx1"/>
                </a:solidFill>
                <a:latin typeface="Arial" pitchFamily="34" charset="0"/>
                <a:ea typeface="ＭＳ Ｐゴシック" pitchFamily="34" charset="-128"/>
              </a:defRPr>
            </a:lvl3pPr>
            <a:lvl4pPr marL="1602258" indent="-228894" defTabSz="966441" eaLnBrk="0" hangingPunct="0">
              <a:defRPr sz="1900">
                <a:solidFill>
                  <a:schemeClr val="tx1"/>
                </a:solidFill>
                <a:latin typeface="Arial" pitchFamily="34" charset="0"/>
                <a:ea typeface="ＭＳ Ｐゴシック" pitchFamily="34" charset="-128"/>
              </a:defRPr>
            </a:lvl4pPr>
            <a:lvl5pPr marL="2060046" indent="-228894" defTabSz="966441" eaLnBrk="0" hangingPunct="0">
              <a:defRPr sz="1900">
                <a:solidFill>
                  <a:schemeClr val="tx1"/>
                </a:solidFill>
                <a:latin typeface="Arial" pitchFamily="34" charset="0"/>
                <a:ea typeface="ＭＳ Ｐゴシック" pitchFamily="34" charset="-128"/>
              </a:defRPr>
            </a:lvl5pPr>
            <a:lvl6pPr marL="2517834" indent="-228894" defTabSz="966441"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2975623" indent="-228894" defTabSz="966441"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3433409" indent="-228894" defTabSz="966441"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3891198" indent="-228894" defTabSz="966441"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eaLnBrk="1" hangingPunct="1"/>
            <a:fld id="{18C96FCB-385F-4D4F-9A46-664BA4962439}" type="slidenum">
              <a:rPr lang="en-US" sz="1400"/>
              <a:pPr eaLnBrk="1" hangingPunct="1"/>
              <a:t>12</a:t>
            </a:fld>
            <a:endParaRPr lang="en-US" sz="1400"/>
          </a:p>
        </p:txBody>
      </p:sp>
    </p:spTree>
    <p:extLst>
      <p:ext uri="{BB962C8B-B14F-4D97-AF65-F5344CB8AC3E}">
        <p14:creationId xmlns:p14="http://schemas.microsoft.com/office/powerpoint/2010/main" val="2814699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charset="0"/>
                <a:cs typeface="Arial" charset="0"/>
              </a:rPr>
              <a:t>SPECIFICALLY, 100’s of papers have shown that fluid intelligence declines steeply with age.</a:t>
            </a:r>
          </a:p>
          <a:p>
            <a:pPr defTabSz="915690">
              <a:defRPr/>
            </a:pPr>
            <a:endParaRPr lang="en-US" dirty="0">
              <a:latin typeface="Arial" charset="0"/>
              <a:cs typeface="Arial" charset="0"/>
            </a:endParaRPr>
          </a:p>
          <a:p>
            <a:pPr defTabSz="915690">
              <a:defRPr/>
            </a:pPr>
            <a:r>
              <a:rPr lang="en-US" dirty="0">
                <a:latin typeface="Arial" charset="0"/>
                <a:cs typeface="Arial" charset="0"/>
              </a:rPr>
              <a:t>Fluid intelligence is defined as … and seems critical for decision-making. For those unfamiliar with the term, it’s measured using domain-general tasks like Raven’s progressive matrices like the example shown here. Participants are asked to identify the missing element that completes the pattern. The patterns vary in difficulty, and this is an easy one. Any takers?</a:t>
            </a:r>
          </a:p>
          <a:p>
            <a:endParaRPr lang="en-US" dirty="0">
              <a:latin typeface="Arial" charset="0"/>
              <a:cs typeface="Arial" charset="0"/>
            </a:endParaRPr>
          </a:p>
          <a:p>
            <a:pPr defTabSz="915690">
              <a:defRPr/>
            </a:pPr>
            <a:r>
              <a:rPr lang="en-US" dirty="0">
                <a:latin typeface="Arial" charset="0"/>
                <a:cs typeface="Arial" charset="0"/>
              </a:rPr>
              <a:t>Using tasks like this, researchers have shown that 60 years-old have lost more than 1SD in fluid intelligence since their 20s ---- something I like to remind my coauthor, Eric, when we have disputes on the paper. </a:t>
            </a:r>
            <a:r>
              <a:rPr lang="en-US" baseline="0" dirty="0" smtClean="0">
                <a:latin typeface="Arial" pitchFamily="34" charset="0"/>
                <a:ea typeface="ＭＳ Ｐゴシック" pitchFamily="34" charset="-128"/>
                <a:cs typeface="Arial" pitchFamily="34" charset="0"/>
              </a:rPr>
              <a:t>(PAUSE FOR LAUGHS).</a:t>
            </a:r>
          </a:p>
          <a:p>
            <a:pPr defTabSz="915690">
              <a:defRPr/>
            </a:pPr>
            <a:endParaRPr lang="en-US" dirty="0">
              <a:latin typeface="Arial" charset="0"/>
              <a:cs typeface="Arial" charset="0"/>
            </a:endParaRPr>
          </a:p>
          <a:p>
            <a:pPr defTabSz="915690">
              <a:defRPr/>
            </a:pPr>
            <a:r>
              <a:rPr lang="en-US" dirty="0">
                <a:latin typeface="Arial" charset="0"/>
                <a:cs typeface="Arial" charset="0"/>
              </a:rPr>
              <a:t>BUT even people in their 20’s are suffering from cognitive decline. </a:t>
            </a:r>
            <a:r>
              <a:rPr lang="en-US" baseline="0" dirty="0" smtClean="0">
                <a:latin typeface="Arial" pitchFamily="34" charset="0"/>
                <a:ea typeface="ＭＳ Ｐゴシック" pitchFamily="34" charset="-128"/>
                <a:cs typeface="Arial" pitchFamily="34" charset="0"/>
              </a:rPr>
              <a:t>Heck, I’ve lost 1/20SD just working on this paper (PAUSE FOR LAUGHS)</a:t>
            </a: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561" eaLnBrk="0" hangingPunct="0">
              <a:defRPr sz="1900">
                <a:solidFill>
                  <a:schemeClr val="tx1"/>
                </a:solidFill>
                <a:latin typeface="Arial" pitchFamily="34" charset="0"/>
                <a:ea typeface="ＭＳ Ｐゴシック" pitchFamily="34" charset="-128"/>
              </a:defRPr>
            </a:lvl1pPr>
            <a:lvl2pPr marL="743999" indent="-286154" defTabSz="966561" eaLnBrk="0" hangingPunct="0">
              <a:defRPr sz="1900">
                <a:solidFill>
                  <a:schemeClr val="tx1"/>
                </a:solidFill>
                <a:latin typeface="Arial" pitchFamily="34" charset="0"/>
                <a:ea typeface="ＭＳ Ｐゴシック" pitchFamily="34" charset="-128"/>
              </a:defRPr>
            </a:lvl2pPr>
            <a:lvl3pPr marL="1144612" indent="-228922" defTabSz="966561" eaLnBrk="0" hangingPunct="0">
              <a:defRPr sz="1900">
                <a:solidFill>
                  <a:schemeClr val="tx1"/>
                </a:solidFill>
                <a:latin typeface="Arial" pitchFamily="34" charset="0"/>
                <a:ea typeface="ＭＳ Ｐゴシック" pitchFamily="34" charset="-128"/>
              </a:defRPr>
            </a:lvl3pPr>
            <a:lvl4pPr marL="1602458" indent="-228922" defTabSz="966561" eaLnBrk="0" hangingPunct="0">
              <a:defRPr sz="1900">
                <a:solidFill>
                  <a:schemeClr val="tx1"/>
                </a:solidFill>
                <a:latin typeface="Arial" pitchFamily="34" charset="0"/>
                <a:ea typeface="ＭＳ Ｐゴシック" pitchFamily="34" charset="-128"/>
              </a:defRPr>
            </a:lvl4pPr>
            <a:lvl5pPr marL="2060304" indent="-228922" defTabSz="966561" eaLnBrk="0" hangingPunct="0">
              <a:defRPr sz="1900">
                <a:solidFill>
                  <a:schemeClr val="tx1"/>
                </a:solidFill>
                <a:latin typeface="Arial" pitchFamily="34" charset="0"/>
                <a:ea typeface="ＭＳ Ｐゴシック" pitchFamily="34" charset="-128"/>
              </a:defRPr>
            </a:lvl5pPr>
            <a:lvl6pPr marL="2518149" indent="-228922" defTabSz="966561"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2975994" indent="-228922" defTabSz="966561"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3433839" indent="-228922" defTabSz="966561"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3891684" indent="-228922" defTabSz="966561"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eaLnBrk="1" hangingPunct="1"/>
            <a:fld id="{FB856ADD-B48E-4C09-AF80-883B93E54B29}" type="slidenum">
              <a:rPr lang="en-US" sz="1400"/>
              <a:pPr eaLnBrk="1" hangingPunct="1"/>
              <a:t>13</a:t>
            </a:fld>
            <a:endParaRPr lang="en-US" sz="14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ea typeface="ＭＳ Ｐゴシック" pitchFamily="34" charset="-128"/>
                <a:cs typeface="Arial" pitchFamily="34" charset="0"/>
              </a:rPr>
              <a:t>FOR EXAMPLE, perhaps experience.</a:t>
            </a:r>
          </a:p>
          <a:p>
            <a:endParaRPr lang="en-US" dirty="0" smtClean="0">
              <a:latin typeface="Arial" pitchFamily="34" charset="0"/>
              <a:ea typeface="ＭＳ Ｐゴシック" pitchFamily="34" charset="-128"/>
              <a:cs typeface="Arial" pitchFamily="34" charset="0"/>
            </a:endParaRPr>
          </a:p>
          <a:p>
            <a:r>
              <a:rPr lang="en-US" baseline="0" dirty="0" smtClean="0">
                <a:latin typeface="Arial" pitchFamily="34" charset="0"/>
                <a:ea typeface="ＭＳ Ｐゴシック" pitchFamily="34" charset="-128"/>
                <a:cs typeface="Arial" pitchFamily="34" charset="0"/>
              </a:rPr>
              <a:t>The standard measure of experience based knowledge that cognitive aging researchers use is c</a:t>
            </a:r>
            <a:r>
              <a:rPr lang="en-US" dirty="0" smtClean="0">
                <a:latin typeface="Arial" pitchFamily="34" charset="0"/>
                <a:ea typeface="ＭＳ Ｐゴシック" pitchFamily="34" charset="-128"/>
                <a:cs typeface="Arial" pitchFamily="34" charset="0"/>
              </a:rPr>
              <a:t>rystallized intelligence or </a:t>
            </a:r>
            <a:r>
              <a:rPr lang="en-US" dirty="0" err="1" smtClean="0">
                <a:latin typeface="Arial" pitchFamily="34" charset="0"/>
                <a:ea typeface="ＭＳ Ｐゴシック" pitchFamily="34" charset="-128"/>
                <a:cs typeface="Arial" pitchFamily="34" charset="0"/>
              </a:rPr>
              <a:t>Gc</a:t>
            </a:r>
            <a:r>
              <a:rPr lang="en-US" dirty="0" smtClean="0">
                <a:latin typeface="Arial" pitchFamily="34" charset="0"/>
                <a:ea typeface="ＭＳ Ｐゴシック" pitchFamily="34" charset="-128"/>
                <a:cs typeface="Arial" pitchFamily="34" charset="0"/>
              </a:rPr>
              <a:t>. It is measured,</a:t>
            </a:r>
            <a:r>
              <a:rPr lang="en-US" baseline="0" dirty="0" smtClean="0">
                <a:latin typeface="Arial" pitchFamily="34" charset="0"/>
                <a:ea typeface="ＭＳ Ｐゴシック" pitchFamily="34" charset="-128"/>
                <a:cs typeface="Arial" pitchFamily="34" charset="0"/>
              </a:rPr>
              <a:t> again in a domain-general fashion, using</a:t>
            </a:r>
            <a:r>
              <a:rPr lang="en-US" dirty="0" smtClean="0">
                <a:latin typeface="Arial" pitchFamily="34" charset="0"/>
                <a:ea typeface="ＭＳ Ｐゴシック" pitchFamily="34" charset="-128"/>
                <a:cs typeface="Arial" pitchFamily="34" charset="0"/>
              </a:rPr>
              <a:t> tests of vocabulary</a:t>
            </a:r>
            <a:r>
              <a:rPr lang="en-US" baseline="0" dirty="0" smtClean="0">
                <a:latin typeface="Arial" pitchFamily="34" charset="0"/>
                <a:ea typeface="ＭＳ Ｐゴシック" pitchFamily="34" charset="-128"/>
                <a:cs typeface="Arial" pitchFamily="34" charset="0"/>
              </a:rPr>
              <a:t> and general knowledge. In some sense, you can think of it as crossword puzzle ability, which it correlates highly with.</a:t>
            </a:r>
          </a:p>
          <a:p>
            <a:endParaRPr lang="en-US" baseline="0" dirty="0" smtClean="0">
              <a:latin typeface="Arial" pitchFamily="34" charset="0"/>
              <a:ea typeface="ＭＳ Ｐゴシック" pitchFamily="34" charset="-128"/>
              <a:cs typeface="Arial" pitchFamily="34" charset="0"/>
            </a:endParaRPr>
          </a:p>
          <a:p>
            <a:r>
              <a:rPr lang="en-US" baseline="0" dirty="0" smtClean="0">
                <a:latin typeface="Arial" pitchFamily="34" charset="0"/>
                <a:ea typeface="ＭＳ Ｐゴシック" pitchFamily="34" charset="-128"/>
                <a:cs typeface="Arial" pitchFamily="34" charset="0"/>
              </a:rPr>
              <a:t>Importantly, just as Gf decreases with age, </a:t>
            </a:r>
            <a:r>
              <a:rPr lang="en-US" baseline="0" dirty="0" err="1" smtClean="0">
                <a:latin typeface="Arial" pitchFamily="34" charset="0"/>
                <a:ea typeface="ＭＳ Ｐゴシック" pitchFamily="34" charset="-128"/>
                <a:cs typeface="Arial" pitchFamily="34" charset="0"/>
              </a:rPr>
              <a:t>Gc</a:t>
            </a:r>
            <a:r>
              <a:rPr lang="en-US" baseline="0" dirty="0" smtClean="0">
                <a:latin typeface="Arial" pitchFamily="34" charset="0"/>
                <a:ea typeface="ＭＳ Ｐゴシック" pitchFamily="34" charset="-128"/>
                <a:cs typeface="Arial" pitchFamily="34" charset="0"/>
              </a:rPr>
              <a:t> increases with age, at least until the 60’s, after which it plateaus</a:t>
            </a:r>
            <a:endParaRPr lang="en-US" dirty="0" smtClean="0">
              <a:latin typeface="Arial" pitchFamily="34" charset="0"/>
              <a:ea typeface="ＭＳ Ｐゴシック" pitchFamily="34" charset="-128"/>
              <a:cs typeface="Arial" pitchFamily="34" charset="0"/>
            </a:endParaRP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561" eaLnBrk="0" hangingPunct="0">
              <a:defRPr sz="1900">
                <a:solidFill>
                  <a:schemeClr val="tx1"/>
                </a:solidFill>
                <a:latin typeface="Arial" pitchFamily="34" charset="0"/>
                <a:ea typeface="ＭＳ Ｐゴシック" pitchFamily="34" charset="-128"/>
              </a:defRPr>
            </a:lvl1pPr>
            <a:lvl2pPr marL="743999" indent="-286154" defTabSz="966561" eaLnBrk="0" hangingPunct="0">
              <a:defRPr sz="1900">
                <a:solidFill>
                  <a:schemeClr val="tx1"/>
                </a:solidFill>
                <a:latin typeface="Arial" pitchFamily="34" charset="0"/>
                <a:ea typeface="ＭＳ Ｐゴシック" pitchFamily="34" charset="-128"/>
              </a:defRPr>
            </a:lvl2pPr>
            <a:lvl3pPr marL="1144612" indent="-228922" defTabSz="966561" eaLnBrk="0" hangingPunct="0">
              <a:defRPr sz="1900">
                <a:solidFill>
                  <a:schemeClr val="tx1"/>
                </a:solidFill>
                <a:latin typeface="Arial" pitchFamily="34" charset="0"/>
                <a:ea typeface="ＭＳ Ｐゴシック" pitchFamily="34" charset="-128"/>
              </a:defRPr>
            </a:lvl3pPr>
            <a:lvl4pPr marL="1602458" indent="-228922" defTabSz="966561" eaLnBrk="0" hangingPunct="0">
              <a:defRPr sz="1900">
                <a:solidFill>
                  <a:schemeClr val="tx1"/>
                </a:solidFill>
                <a:latin typeface="Arial" pitchFamily="34" charset="0"/>
                <a:ea typeface="ＭＳ Ｐゴシック" pitchFamily="34" charset="-128"/>
              </a:defRPr>
            </a:lvl4pPr>
            <a:lvl5pPr marL="2060304" indent="-228922" defTabSz="966561" eaLnBrk="0" hangingPunct="0">
              <a:defRPr sz="1900">
                <a:solidFill>
                  <a:schemeClr val="tx1"/>
                </a:solidFill>
                <a:latin typeface="Arial" pitchFamily="34" charset="0"/>
                <a:ea typeface="ＭＳ Ｐゴシック" pitchFamily="34" charset="-128"/>
              </a:defRPr>
            </a:lvl5pPr>
            <a:lvl6pPr marL="2518149" indent="-228922" defTabSz="966561"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2975994" indent="-228922" defTabSz="966561"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3433839" indent="-228922" defTabSz="966561"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3891684" indent="-228922" defTabSz="966561"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eaLnBrk="1" hangingPunct="1"/>
            <a:fld id="{FB856ADD-B48E-4C09-AF80-883B93E54B29}" type="slidenum">
              <a:rPr lang="en-US" sz="1400"/>
              <a:pPr eaLnBrk="1" hangingPunct="1"/>
              <a:t>14</a:t>
            </a:fld>
            <a:endParaRPr lang="en-US" sz="14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9"/>
            <a:r>
              <a:rPr lang="en-US" dirty="0" smtClean="0"/>
              <a:t>One standard deviation lower on both she would be just above subprime and cost her $77,741</a:t>
            </a:r>
            <a:r>
              <a:rPr lang="en-US" baseline="0" dirty="0" smtClean="0"/>
              <a:t> over the life of a loan.</a:t>
            </a:r>
            <a:endParaRPr lang="en-US" dirty="0" smtClean="0"/>
          </a:p>
          <a:p>
            <a:endParaRPr lang="en-US" dirty="0"/>
          </a:p>
        </p:txBody>
      </p:sp>
      <p:sp>
        <p:nvSpPr>
          <p:cNvPr id="4" name="Slide Number Placeholder 3"/>
          <p:cNvSpPr>
            <a:spLocks noGrp="1"/>
          </p:cNvSpPr>
          <p:nvPr>
            <p:ph type="sldNum" sz="quarter" idx="10"/>
          </p:nvPr>
        </p:nvSpPr>
        <p:spPr/>
        <p:txBody>
          <a:bodyPr/>
          <a:lstStyle/>
          <a:p>
            <a:fld id="{B0122649-2D46-F94F-8E7D-821763FCF46A}" type="slidenum">
              <a:rPr lang="en-US" smtClean="0"/>
              <a:pPr/>
              <a:t>18</a:t>
            </a:fld>
            <a:endParaRPr lang="en-US"/>
          </a:p>
        </p:txBody>
      </p:sp>
    </p:spTree>
    <p:extLst>
      <p:ext uri="{BB962C8B-B14F-4D97-AF65-F5344CB8AC3E}">
        <p14:creationId xmlns:p14="http://schemas.microsoft.com/office/powerpoint/2010/main" val="26063225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Skyline">
    <p:spTree>
      <p:nvGrpSpPr>
        <p:cNvPr id="1" name=""/>
        <p:cNvGrpSpPr/>
        <p:nvPr/>
      </p:nvGrpSpPr>
      <p:grpSpPr>
        <a:xfrm>
          <a:off x="0" y="0"/>
          <a:ext cx="0" cy="0"/>
          <a:chOff x="0" y="0"/>
          <a:chExt cx="0" cy="0"/>
        </a:xfrm>
      </p:grpSpPr>
      <p:pic>
        <p:nvPicPr>
          <p:cNvPr id="5" name="Picture 4" descr="option-city.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601200" cy="6800850"/>
          </a:xfrm>
          <a:prstGeom prst="rect">
            <a:avLst/>
          </a:prstGeom>
        </p:spPr>
      </p:pic>
      <p:pic>
        <p:nvPicPr>
          <p:cNvPr id="16" name="Picture 15"/>
          <p:cNvPicPr>
            <a:picLocks noChangeAspect="1"/>
          </p:cNvPicPr>
          <p:nvPr userDrawn="1"/>
        </p:nvPicPr>
        <p:blipFill>
          <a:blip r:embed="rId3">
            <a:alphaModFix amt="93000"/>
          </a:blip>
          <a:stretch>
            <a:fillRect/>
          </a:stretch>
        </p:blipFill>
        <p:spPr>
          <a:xfrm>
            <a:off x="228600" y="0"/>
            <a:ext cx="9144000" cy="914399"/>
          </a:xfrm>
          <a:prstGeom prst="rect">
            <a:avLst/>
          </a:prstGeom>
        </p:spPr>
      </p:pic>
      <p:sp>
        <p:nvSpPr>
          <p:cNvPr id="4" name="Rectangle 3"/>
          <p:cNvSpPr>
            <a:spLocks noChangeArrowheads="1"/>
          </p:cNvSpPr>
          <p:nvPr userDrawn="1"/>
        </p:nvSpPr>
        <p:spPr bwMode="auto">
          <a:xfrm>
            <a:off x="0" y="6705600"/>
            <a:ext cx="9601200" cy="609600"/>
          </a:xfrm>
          <a:prstGeom prst="rect">
            <a:avLst/>
          </a:prstGeom>
          <a:solidFill>
            <a:schemeClr val="bg1">
              <a:lumMod val="75000"/>
            </a:schemeClr>
          </a:solidFill>
          <a:ln w="9525">
            <a:noFill/>
            <a:miter lim="800000"/>
            <a:headEnd/>
            <a:tailEnd/>
          </a:ln>
          <a:extLst/>
        </p:spPr>
        <p:txBody>
          <a:bodyPr wrap="none" lIns="96661" tIns="48331" rIns="96661" bIns="48331" anchor="ctr"/>
          <a:lstStyle>
            <a:lvl1pPr defTabSz="966788" eaLnBrk="0" hangingPunct="0">
              <a:defRPr sz="1900">
                <a:solidFill>
                  <a:schemeClr val="tx1"/>
                </a:solidFill>
                <a:latin typeface="Arial" pitchFamily="34" charset="0"/>
                <a:ea typeface="ＭＳ Ｐゴシック" pitchFamily="34" charset="-128"/>
              </a:defRPr>
            </a:lvl1pPr>
            <a:lvl2pPr marL="742950" indent="-285750" defTabSz="966788" eaLnBrk="0" hangingPunct="0">
              <a:defRPr sz="1900">
                <a:solidFill>
                  <a:schemeClr val="tx1"/>
                </a:solidFill>
                <a:latin typeface="Arial" pitchFamily="34" charset="0"/>
                <a:ea typeface="ＭＳ Ｐゴシック" pitchFamily="34" charset="-128"/>
              </a:defRPr>
            </a:lvl2pPr>
            <a:lvl3pPr marL="1143000" indent="-228600" defTabSz="966788" eaLnBrk="0" hangingPunct="0">
              <a:defRPr sz="1900">
                <a:solidFill>
                  <a:schemeClr val="tx1"/>
                </a:solidFill>
                <a:latin typeface="Arial" pitchFamily="34" charset="0"/>
                <a:ea typeface="ＭＳ Ｐゴシック" pitchFamily="34" charset="-128"/>
              </a:defRPr>
            </a:lvl3pPr>
            <a:lvl4pPr marL="1600200" indent="-228600" defTabSz="966788" eaLnBrk="0" hangingPunct="0">
              <a:defRPr sz="1900">
                <a:solidFill>
                  <a:schemeClr val="tx1"/>
                </a:solidFill>
                <a:latin typeface="Arial" pitchFamily="34" charset="0"/>
                <a:ea typeface="ＭＳ Ｐゴシック" pitchFamily="34" charset="-128"/>
              </a:defRPr>
            </a:lvl4pPr>
            <a:lvl5pPr marL="2057400" indent="-228600" defTabSz="966788" eaLnBrk="0" hangingPunct="0">
              <a:defRPr sz="1900">
                <a:solidFill>
                  <a:schemeClr val="tx1"/>
                </a:solidFill>
                <a:latin typeface="Arial" pitchFamily="34" charset="0"/>
                <a:ea typeface="ＭＳ Ｐゴシック" pitchFamily="34" charset="-128"/>
              </a:defRPr>
            </a:lvl5pPr>
            <a:lvl6pPr marL="2514600" indent="-228600" defTabSz="966788"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2971800" indent="-228600" defTabSz="966788"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3429000" indent="-228600" defTabSz="966788"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3886200" indent="-228600" defTabSz="966788"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algn="ctr" eaLnBrk="1" hangingPunct="1">
              <a:defRPr/>
            </a:pPr>
            <a:endParaRPr lang="en-US" altLang="en-US" smtClean="0">
              <a:solidFill>
                <a:schemeClr val="bg1"/>
              </a:solidFill>
              <a:cs typeface="+mn-cs"/>
            </a:endParaRPr>
          </a:p>
        </p:txBody>
      </p:sp>
      <p:sp>
        <p:nvSpPr>
          <p:cNvPr id="3074" name="Rectangle 2"/>
          <p:cNvSpPr>
            <a:spLocks noGrp="1" noChangeArrowheads="1"/>
          </p:cNvSpPr>
          <p:nvPr userDrawn="1">
            <p:ph type="ctrTitle"/>
          </p:nvPr>
        </p:nvSpPr>
        <p:spPr>
          <a:xfrm>
            <a:off x="754063" y="911225"/>
            <a:ext cx="8161337" cy="1568450"/>
          </a:xfrm>
          <a:solidFill>
            <a:schemeClr val="bg1">
              <a:alpha val="71000"/>
            </a:schemeClr>
          </a:solidFill>
          <a:ln>
            <a:noFill/>
          </a:ln>
        </p:spPr>
        <p:txBody>
          <a:bodyPr lIns="274320"/>
          <a:lstStyle>
            <a:lvl1pPr>
              <a:defRPr sz="3600">
                <a:solidFill>
                  <a:srgbClr val="0081CC"/>
                </a:solidFill>
              </a:defRPr>
            </a:lvl1pPr>
          </a:lstStyle>
          <a:p>
            <a:pPr lvl="0"/>
            <a:r>
              <a:rPr lang="en-US" noProof="0" dirty="0" smtClean="0"/>
              <a:t>Click to edit Master title style</a:t>
            </a:r>
          </a:p>
        </p:txBody>
      </p:sp>
      <p:sp>
        <p:nvSpPr>
          <p:cNvPr id="3075" name="Rectangle 3"/>
          <p:cNvSpPr>
            <a:spLocks noGrp="1" noChangeArrowheads="1"/>
          </p:cNvSpPr>
          <p:nvPr userDrawn="1">
            <p:ph type="subTitle" idx="1"/>
          </p:nvPr>
        </p:nvSpPr>
        <p:spPr bwMode="gray">
          <a:xfrm>
            <a:off x="754063" y="4038600"/>
            <a:ext cx="6719887" cy="515526"/>
          </a:xfrm>
          <a:solidFill>
            <a:schemeClr val="bg1">
              <a:alpha val="70000"/>
            </a:schemeClr>
          </a:solidFill>
          <a:ln>
            <a:noFill/>
          </a:ln>
        </p:spPr>
        <p:txBody>
          <a:bodyPr lIns="274320" tIns="137160" bIns="137160">
            <a:spAutoFit/>
          </a:bodyPr>
          <a:lstStyle>
            <a:lvl1pPr marL="0" indent="0">
              <a:lnSpc>
                <a:spcPts val="1800"/>
              </a:lnSpc>
              <a:buFont typeface="Arial" pitchFamily="34" charset="0"/>
              <a:buNone/>
              <a:defRPr sz="1800">
                <a:solidFill>
                  <a:schemeClr val="tx1"/>
                </a:solidFill>
              </a:defRPr>
            </a:lvl1pPr>
          </a:lstStyle>
          <a:p>
            <a:pPr lvl="0"/>
            <a:r>
              <a:rPr lang="en-US" noProof="0" dirty="0" smtClean="0"/>
              <a:t>Click to edit Master subtitle style</a:t>
            </a:r>
          </a:p>
        </p:txBody>
      </p:sp>
      <p:pic>
        <p:nvPicPr>
          <p:cNvPr id="6" name="Picture 5" descr="CBS_Logo_lockup_HORIZONTAL_BW_728x90_0081cc.ai"/>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33400" y="42862"/>
            <a:ext cx="3429000" cy="642938"/>
          </a:xfrm>
          <a:prstGeom prst="rect">
            <a:avLst/>
          </a:prstGeom>
        </p:spPr>
      </p:pic>
      <p:sp>
        <p:nvSpPr>
          <p:cNvPr id="13" name="Text Placeholder 12"/>
          <p:cNvSpPr>
            <a:spLocks noGrp="1"/>
          </p:cNvSpPr>
          <p:nvPr>
            <p:ph type="body" sz="quarter" idx="10" hasCustomPrompt="1"/>
          </p:nvPr>
        </p:nvSpPr>
        <p:spPr>
          <a:xfrm>
            <a:off x="6781800" y="6705600"/>
            <a:ext cx="2438400" cy="304800"/>
          </a:xfrm>
          <a:noFill/>
        </p:spPr>
        <p:txBody>
          <a:bodyPr/>
          <a:lstStyle>
            <a:lvl1pPr marL="0" indent="0" algn="r">
              <a:buFontTx/>
              <a:buNone/>
              <a:defRPr sz="1400"/>
            </a:lvl1pPr>
          </a:lstStyle>
          <a:p>
            <a:pPr lvl="0"/>
            <a:r>
              <a:rPr lang="en-US" dirty="0" smtClean="0"/>
              <a:t>Click to add date</a:t>
            </a:r>
            <a:endParaRPr lang="en-US" dirty="0"/>
          </a:p>
        </p:txBody>
      </p:sp>
    </p:spTree>
    <p:extLst>
      <p:ext uri="{BB962C8B-B14F-4D97-AF65-F5344CB8AC3E}">
        <p14:creationId xmlns:p14="http://schemas.microsoft.com/office/powerpoint/2010/main" val="1767876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9A42C876-0507-C342-B16A-3C1CD8BF91AA}" type="slidenum">
              <a:rPr lang="en-US"/>
              <a:pPr/>
              <a:t>‹#›</a:t>
            </a:fld>
            <a:endParaRPr lang="en-US"/>
          </a:p>
        </p:txBody>
      </p:sp>
    </p:spTree>
    <p:extLst>
      <p:ext uri="{BB962C8B-B14F-4D97-AF65-F5344CB8AC3E}">
        <p14:creationId xmlns:p14="http://schemas.microsoft.com/office/powerpoint/2010/main" val="3853129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425" y="1143000"/>
            <a:ext cx="3159125" cy="3873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754438" y="1143000"/>
            <a:ext cx="5367337" cy="5391150"/>
          </a:xfrm>
        </p:spPr>
        <p:txBody>
          <a:bodyPr/>
          <a:lstStyle>
            <a:lvl1pPr>
              <a:defRPr sz="2400"/>
            </a:lvl1pPr>
            <a:lvl2pPr>
              <a:defRPr sz="1800"/>
            </a:lvl2pPr>
            <a:lvl3pPr>
              <a:defRPr sz="1600"/>
            </a:lvl3pPr>
            <a:lvl4pPr>
              <a:defRPr sz="1600"/>
            </a:lvl4pPr>
            <a:lvl5pPr>
              <a:defRPr sz="1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79425" y="1530350"/>
            <a:ext cx="3159125" cy="5003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49B63BFD-1F8E-CE4C-A4BD-8B46254A5CE9}" type="slidenum">
              <a:rPr lang="en-US"/>
              <a:pPr/>
              <a:t>‹#›</a:t>
            </a:fld>
            <a:endParaRPr lang="en-US"/>
          </a:p>
        </p:txBody>
      </p:sp>
    </p:spTree>
    <p:extLst>
      <p:ext uri="{BB962C8B-B14F-4D97-AF65-F5344CB8AC3E}">
        <p14:creationId xmlns:p14="http://schemas.microsoft.com/office/powerpoint/2010/main" val="1469203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1188" y="5121275"/>
            <a:ext cx="5761037" cy="603250"/>
          </a:xfrm>
        </p:spPr>
        <p:txBody>
          <a:bodyPr anchor="b"/>
          <a:lstStyle>
            <a:lvl1pPr algn="l">
              <a:defRPr sz="2000" b="1"/>
            </a:lvl1pPr>
          </a:lstStyle>
          <a:p>
            <a:r>
              <a:rPr lang="en-US" smtClean="0"/>
              <a:t>Click to edit Master title style</a:t>
            </a:r>
            <a:endParaRPr lang="en-US"/>
          </a:p>
        </p:txBody>
      </p:sp>
      <p:sp>
        <p:nvSpPr>
          <p:cNvPr id="4" name="Text Placeholder 3"/>
          <p:cNvSpPr>
            <a:spLocks noGrp="1"/>
          </p:cNvSpPr>
          <p:nvPr>
            <p:ph type="body" sz="half" idx="2"/>
          </p:nvPr>
        </p:nvSpPr>
        <p:spPr>
          <a:xfrm>
            <a:off x="1881188" y="5724525"/>
            <a:ext cx="5761037" cy="6762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CCAED9E5-F7E6-9B4A-8DB3-919213EF3248}" type="slidenum">
              <a:rPr lang="en-US"/>
              <a:pPr/>
              <a:t>‹#›</a:t>
            </a:fld>
            <a:endParaRPr lang="en-US"/>
          </a:p>
        </p:txBody>
      </p:sp>
      <p:sp>
        <p:nvSpPr>
          <p:cNvPr id="6" name="Rectangle 5"/>
          <p:cNvSpPr/>
          <p:nvPr userDrawn="1"/>
        </p:nvSpPr>
        <p:spPr bwMode="auto">
          <a:xfrm>
            <a:off x="0" y="0"/>
            <a:ext cx="9601200" cy="1752600"/>
          </a:xfrm>
          <a:prstGeom prst="rect">
            <a:avLst/>
          </a:prstGeom>
          <a:solidFill>
            <a:schemeClr val="bg1">
              <a:lumMod val="7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66788" rtl="0" eaLnBrk="1" fontAlgn="base" latinLnBrk="0" hangingPunct="1">
              <a:lnSpc>
                <a:spcPct val="100000"/>
              </a:lnSpc>
              <a:spcBef>
                <a:spcPct val="0"/>
              </a:spcBef>
              <a:spcAft>
                <a:spcPct val="0"/>
              </a:spcAft>
              <a:buClrTx/>
              <a:buSzTx/>
              <a:buFontTx/>
              <a:buNone/>
              <a:tabLst/>
            </a:pPr>
            <a:endParaRPr kumimoji="0" lang="en-US" sz="1900" b="0" i="0" u="none" strike="noStrike" cap="none" normalizeH="0" baseline="0" smtClean="0">
              <a:ln>
                <a:noFill/>
              </a:ln>
              <a:solidFill>
                <a:schemeClr val="tx1"/>
              </a:solidFill>
              <a:effectLst/>
              <a:latin typeface="Arial" pitchFamily="34" charset="0"/>
              <a:cs typeface="Arial" pitchFamily="34" charset="0"/>
            </a:endParaRPr>
          </a:p>
        </p:txBody>
      </p:sp>
      <p:sp>
        <p:nvSpPr>
          <p:cNvPr id="3" name="Picture Placeholder 2"/>
          <p:cNvSpPr>
            <a:spLocks noGrp="1"/>
          </p:cNvSpPr>
          <p:nvPr>
            <p:ph type="pic" idx="1"/>
          </p:nvPr>
        </p:nvSpPr>
        <p:spPr>
          <a:xfrm>
            <a:off x="762000" y="476261"/>
            <a:ext cx="7924800" cy="4567227"/>
          </a:xfrm>
        </p:spPr>
        <p:txBody>
          <a:bodyPr/>
          <a:lstStyle>
            <a:lvl1pPr marL="0" indent="0" algn="ctr">
              <a:buNone/>
              <a:defRPr sz="24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p>
        </p:txBody>
      </p:sp>
    </p:spTree>
    <p:extLst>
      <p:ext uri="{BB962C8B-B14F-4D97-AF65-F5344CB8AC3E}">
        <p14:creationId xmlns:p14="http://schemas.microsoft.com/office/powerpoint/2010/main" val="42464987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3ED8DFF7-2287-A84B-9B94-F8CAF988570E}" type="slidenum">
              <a:rPr lang="en-US"/>
              <a:pPr/>
              <a:t>‹#›</a:t>
            </a:fld>
            <a:endParaRPr lang="en-US"/>
          </a:p>
        </p:txBody>
      </p:sp>
    </p:spTree>
    <p:extLst>
      <p:ext uri="{BB962C8B-B14F-4D97-AF65-F5344CB8AC3E}">
        <p14:creationId xmlns:p14="http://schemas.microsoft.com/office/powerpoint/2010/main" val="1190795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3575" y="-133350"/>
            <a:ext cx="8640763"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79425" y="1287463"/>
            <a:ext cx="4122738" cy="5246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4563" y="1287463"/>
            <a:ext cx="4122737" cy="5246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68087197-7F9D-6D44-988F-0766E36451A5}" type="slidenum">
              <a:rPr lang="en-US"/>
              <a:pPr/>
              <a:t>‹#›</a:t>
            </a:fld>
            <a:endParaRPr lang="en-US"/>
          </a:p>
        </p:txBody>
      </p:sp>
    </p:spTree>
    <p:extLst>
      <p:ext uri="{BB962C8B-B14F-4D97-AF65-F5344CB8AC3E}">
        <p14:creationId xmlns:p14="http://schemas.microsoft.com/office/powerpoint/2010/main" val="1475864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80061" y="115147"/>
            <a:ext cx="8824436" cy="641942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7210901" y="6905413"/>
            <a:ext cx="2240280" cy="508000"/>
          </a:xfrm>
          <a:prstGeom prst="rect">
            <a:avLst/>
          </a:prstGeom>
        </p:spPr>
        <p:txBody>
          <a:bodyPr/>
          <a:lstStyle>
            <a:lvl1pPr>
              <a:defRPr/>
            </a:lvl1pPr>
          </a:lstStyle>
          <a:p>
            <a:fld id="{BD793ECB-4D13-4F14-B28B-7AC8527C7F35}" type="slidenum">
              <a:rPr lang="en-US"/>
              <a:pPr/>
              <a:t>‹#›</a:t>
            </a:fld>
            <a:endParaRPr lang="en-US"/>
          </a:p>
        </p:txBody>
      </p:sp>
      <p:sp>
        <p:nvSpPr>
          <p:cNvPr id="5" name="Rectangle 4"/>
          <p:cNvSpPr/>
          <p:nvPr userDrawn="1"/>
        </p:nvSpPr>
        <p:spPr bwMode="auto">
          <a:xfrm>
            <a:off x="0" y="-76200"/>
            <a:ext cx="9601200" cy="73914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66788" rtl="0" eaLnBrk="1" fontAlgn="base" latinLnBrk="0" hangingPunct="1">
              <a:lnSpc>
                <a:spcPct val="100000"/>
              </a:lnSpc>
              <a:spcBef>
                <a:spcPct val="0"/>
              </a:spcBef>
              <a:spcAft>
                <a:spcPct val="0"/>
              </a:spcAft>
              <a:buClrTx/>
              <a:buSzTx/>
              <a:buFontTx/>
              <a:buNone/>
              <a:tabLst/>
            </a:pPr>
            <a:endParaRPr kumimoji="0" lang="en-US" sz="19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17715246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Flatiron">
    <p:spTree>
      <p:nvGrpSpPr>
        <p:cNvPr id="1" name=""/>
        <p:cNvGrpSpPr/>
        <p:nvPr/>
      </p:nvGrpSpPr>
      <p:grpSpPr>
        <a:xfrm>
          <a:off x="0" y="0"/>
          <a:ext cx="0" cy="0"/>
          <a:chOff x="0" y="0"/>
          <a:chExt cx="0" cy="0"/>
        </a:xfrm>
      </p:grpSpPr>
      <p:pic>
        <p:nvPicPr>
          <p:cNvPr id="7" name="Picture 6" descr="option-flatiron.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601200" cy="6960870"/>
          </a:xfrm>
          <a:prstGeom prst="rect">
            <a:avLst/>
          </a:prstGeom>
        </p:spPr>
      </p:pic>
      <p:pic>
        <p:nvPicPr>
          <p:cNvPr id="16" name="Picture 15"/>
          <p:cNvPicPr>
            <a:picLocks noChangeAspect="1"/>
          </p:cNvPicPr>
          <p:nvPr userDrawn="1"/>
        </p:nvPicPr>
        <p:blipFill>
          <a:blip r:embed="rId3">
            <a:alphaModFix amt="93000"/>
          </a:blip>
          <a:stretch>
            <a:fillRect/>
          </a:stretch>
        </p:blipFill>
        <p:spPr>
          <a:xfrm>
            <a:off x="228600" y="0"/>
            <a:ext cx="9144000" cy="914399"/>
          </a:xfrm>
          <a:prstGeom prst="rect">
            <a:avLst/>
          </a:prstGeom>
        </p:spPr>
      </p:pic>
      <p:sp>
        <p:nvSpPr>
          <p:cNvPr id="4" name="Rectangle 3"/>
          <p:cNvSpPr>
            <a:spLocks noChangeArrowheads="1"/>
          </p:cNvSpPr>
          <p:nvPr userDrawn="1"/>
        </p:nvSpPr>
        <p:spPr bwMode="auto">
          <a:xfrm>
            <a:off x="0" y="6705600"/>
            <a:ext cx="9601200" cy="609600"/>
          </a:xfrm>
          <a:prstGeom prst="rect">
            <a:avLst/>
          </a:prstGeom>
          <a:solidFill>
            <a:schemeClr val="bg1">
              <a:lumMod val="75000"/>
            </a:schemeClr>
          </a:solidFill>
          <a:ln w="9525">
            <a:noFill/>
            <a:miter lim="800000"/>
            <a:headEnd/>
            <a:tailEnd/>
          </a:ln>
          <a:extLst/>
        </p:spPr>
        <p:txBody>
          <a:bodyPr wrap="none" lIns="96661" tIns="48331" rIns="96661" bIns="48331" anchor="ctr"/>
          <a:lstStyle>
            <a:lvl1pPr defTabSz="966788" eaLnBrk="0" hangingPunct="0">
              <a:defRPr sz="1900">
                <a:solidFill>
                  <a:schemeClr val="tx1"/>
                </a:solidFill>
                <a:latin typeface="Arial" pitchFamily="34" charset="0"/>
                <a:ea typeface="ＭＳ Ｐゴシック" pitchFamily="34" charset="-128"/>
              </a:defRPr>
            </a:lvl1pPr>
            <a:lvl2pPr marL="742950" indent="-285750" defTabSz="966788" eaLnBrk="0" hangingPunct="0">
              <a:defRPr sz="1900">
                <a:solidFill>
                  <a:schemeClr val="tx1"/>
                </a:solidFill>
                <a:latin typeface="Arial" pitchFamily="34" charset="0"/>
                <a:ea typeface="ＭＳ Ｐゴシック" pitchFamily="34" charset="-128"/>
              </a:defRPr>
            </a:lvl2pPr>
            <a:lvl3pPr marL="1143000" indent="-228600" defTabSz="966788" eaLnBrk="0" hangingPunct="0">
              <a:defRPr sz="1900">
                <a:solidFill>
                  <a:schemeClr val="tx1"/>
                </a:solidFill>
                <a:latin typeface="Arial" pitchFamily="34" charset="0"/>
                <a:ea typeface="ＭＳ Ｐゴシック" pitchFamily="34" charset="-128"/>
              </a:defRPr>
            </a:lvl3pPr>
            <a:lvl4pPr marL="1600200" indent="-228600" defTabSz="966788" eaLnBrk="0" hangingPunct="0">
              <a:defRPr sz="1900">
                <a:solidFill>
                  <a:schemeClr val="tx1"/>
                </a:solidFill>
                <a:latin typeface="Arial" pitchFamily="34" charset="0"/>
                <a:ea typeface="ＭＳ Ｐゴシック" pitchFamily="34" charset="-128"/>
              </a:defRPr>
            </a:lvl4pPr>
            <a:lvl5pPr marL="2057400" indent="-228600" defTabSz="966788" eaLnBrk="0" hangingPunct="0">
              <a:defRPr sz="1900">
                <a:solidFill>
                  <a:schemeClr val="tx1"/>
                </a:solidFill>
                <a:latin typeface="Arial" pitchFamily="34" charset="0"/>
                <a:ea typeface="ＭＳ Ｐゴシック" pitchFamily="34" charset="-128"/>
              </a:defRPr>
            </a:lvl5pPr>
            <a:lvl6pPr marL="2514600" indent="-228600" defTabSz="966788"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2971800" indent="-228600" defTabSz="966788"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3429000" indent="-228600" defTabSz="966788"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3886200" indent="-228600" defTabSz="966788"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algn="ctr" eaLnBrk="1" hangingPunct="1">
              <a:defRPr/>
            </a:pPr>
            <a:endParaRPr lang="en-US" altLang="en-US" smtClean="0">
              <a:solidFill>
                <a:schemeClr val="bg1"/>
              </a:solidFill>
              <a:cs typeface="+mn-cs"/>
            </a:endParaRPr>
          </a:p>
        </p:txBody>
      </p:sp>
      <p:sp>
        <p:nvSpPr>
          <p:cNvPr id="3074" name="Rectangle 2"/>
          <p:cNvSpPr>
            <a:spLocks noGrp="1" noChangeArrowheads="1"/>
          </p:cNvSpPr>
          <p:nvPr userDrawn="1">
            <p:ph type="ctrTitle"/>
          </p:nvPr>
        </p:nvSpPr>
        <p:spPr>
          <a:xfrm>
            <a:off x="754063" y="911225"/>
            <a:ext cx="8161337" cy="1568450"/>
          </a:xfrm>
          <a:solidFill>
            <a:schemeClr val="bg1">
              <a:alpha val="80000"/>
            </a:schemeClr>
          </a:solidFill>
          <a:ln>
            <a:noFill/>
          </a:ln>
        </p:spPr>
        <p:txBody>
          <a:bodyPr lIns="274320"/>
          <a:lstStyle>
            <a:lvl1pPr>
              <a:defRPr sz="3600">
                <a:solidFill>
                  <a:srgbClr val="0081CC"/>
                </a:solidFill>
              </a:defRPr>
            </a:lvl1pPr>
          </a:lstStyle>
          <a:p>
            <a:pPr lvl="0"/>
            <a:r>
              <a:rPr lang="en-US" noProof="0" dirty="0" smtClean="0"/>
              <a:t>Click to edit Master title style</a:t>
            </a:r>
          </a:p>
        </p:txBody>
      </p:sp>
      <p:sp>
        <p:nvSpPr>
          <p:cNvPr id="3075" name="Rectangle 3"/>
          <p:cNvSpPr>
            <a:spLocks noGrp="1" noChangeArrowheads="1"/>
          </p:cNvSpPr>
          <p:nvPr userDrawn="1">
            <p:ph type="subTitle" idx="1"/>
          </p:nvPr>
        </p:nvSpPr>
        <p:spPr bwMode="gray">
          <a:xfrm>
            <a:off x="754063" y="4038600"/>
            <a:ext cx="6719887" cy="515526"/>
          </a:xfrm>
          <a:solidFill>
            <a:schemeClr val="bg1">
              <a:alpha val="80000"/>
            </a:schemeClr>
          </a:solidFill>
          <a:ln>
            <a:noFill/>
          </a:ln>
        </p:spPr>
        <p:txBody>
          <a:bodyPr lIns="274320" tIns="137160" bIns="137160">
            <a:spAutoFit/>
          </a:bodyPr>
          <a:lstStyle>
            <a:lvl1pPr marL="0" indent="0">
              <a:lnSpc>
                <a:spcPts val="1800"/>
              </a:lnSpc>
              <a:buFont typeface="Arial" pitchFamily="34" charset="0"/>
              <a:buNone/>
              <a:defRPr sz="1800">
                <a:solidFill>
                  <a:schemeClr val="tx1"/>
                </a:solidFill>
              </a:defRPr>
            </a:lvl1pPr>
          </a:lstStyle>
          <a:p>
            <a:pPr lvl="0"/>
            <a:r>
              <a:rPr lang="en-US" noProof="0" dirty="0" smtClean="0"/>
              <a:t>Click to edit Master subtitle style</a:t>
            </a:r>
          </a:p>
        </p:txBody>
      </p:sp>
      <p:pic>
        <p:nvPicPr>
          <p:cNvPr id="6" name="Picture 5" descr="CBS_Logo_lockup_HORIZONTAL_BW_728x90_0081cc.ai"/>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33400" y="42862"/>
            <a:ext cx="3429000" cy="642938"/>
          </a:xfrm>
          <a:prstGeom prst="rect">
            <a:avLst/>
          </a:prstGeom>
        </p:spPr>
      </p:pic>
      <p:sp>
        <p:nvSpPr>
          <p:cNvPr id="13" name="Text Placeholder 12"/>
          <p:cNvSpPr>
            <a:spLocks noGrp="1"/>
          </p:cNvSpPr>
          <p:nvPr>
            <p:ph type="body" sz="quarter" idx="10" hasCustomPrompt="1"/>
          </p:nvPr>
        </p:nvSpPr>
        <p:spPr>
          <a:xfrm>
            <a:off x="6781800" y="6705600"/>
            <a:ext cx="2438400" cy="304800"/>
          </a:xfrm>
          <a:noFill/>
        </p:spPr>
        <p:txBody>
          <a:bodyPr/>
          <a:lstStyle>
            <a:lvl1pPr marL="0" indent="0" algn="r">
              <a:buFontTx/>
              <a:buNone/>
              <a:defRPr sz="1400"/>
            </a:lvl1pPr>
          </a:lstStyle>
          <a:p>
            <a:pPr lvl="0"/>
            <a:r>
              <a:rPr lang="en-US" dirty="0" smtClean="0"/>
              <a:t>Click to add date</a:t>
            </a:r>
            <a:endParaRPr lang="en-US" dirty="0"/>
          </a:p>
        </p:txBody>
      </p:sp>
    </p:spTree>
    <p:extLst>
      <p:ext uri="{BB962C8B-B14F-4D97-AF65-F5344CB8AC3E}">
        <p14:creationId xmlns:p14="http://schemas.microsoft.com/office/powerpoint/2010/main" val="3439433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Students">
    <p:spTree>
      <p:nvGrpSpPr>
        <p:cNvPr id="1" name=""/>
        <p:cNvGrpSpPr/>
        <p:nvPr/>
      </p:nvGrpSpPr>
      <p:grpSpPr>
        <a:xfrm>
          <a:off x="0" y="0"/>
          <a:ext cx="0" cy="0"/>
          <a:chOff x="0" y="0"/>
          <a:chExt cx="0" cy="0"/>
        </a:xfrm>
      </p:grpSpPr>
      <p:pic>
        <p:nvPicPr>
          <p:cNvPr id="2" name="Picture 1" descr="option-students.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601200" cy="6960870"/>
          </a:xfrm>
          <a:prstGeom prst="rect">
            <a:avLst/>
          </a:prstGeom>
        </p:spPr>
      </p:pic>
      <p:pic>
        <p:nvPicPr>
          <p:cNvPr id="16" name="Picture 15"/>
          <p:cNvPicPr>
            <a:picLocks noChangeAspect="1"/>
          </p:cNvPicPr>
          <p:nvPr userDrawn="1"/>
        </p:nvPicPr>
        <p:blipFill>
          <a:blip r:embed="rId3">
            <a:alphaModFix amt="93000"/>
          </a:blip>
          <a:stretch>
            <a:fillRect/>
          </a:stretch>
        </p:blipFill>
        <p:spPr>
          <a:xfrm>
            <a:off x="228600" y="0"/>
            <a:ext cx="9144000" cy="914399"/>
          </a:xfrm>
          <a:prstGeom prst="rect">
            <a:avLst/>
          </a:prstGeom>
        </p:spPr>
      </p:pic>
      <p:sp>
        <p:nvSpPr>
          <p:cNvPr id="4" name="Rectangle 3"/>
          <p:cNvSpPr>
            <a:spLocks noChangeArrowheads="1"/>
          </p:cNvSpPr>
          <p:nvPr userDrawn="1"/>
        </p:nvSpPr>
        <p:spPr bwMode="auto">
          <a:xfrm>
            <a:off x="0" y="6705600"/>
            <a:ext cx="9601200" cy="609600"/>
          </a:xfrm>
          <a:prstGeom prst="rect">
            <a:avLst/>
          </a:prstGeom>
          <a:solidFill>
            <a:schemeClr val="bg1">
              <a:lumMod val="75000"/>
            </a:schemeClr>
          </a:solidFill>
          <a:ln w="9525">
            <a:noFill/>
            <a:miter lim="800000"/>
            <a:headEnd/>
            <a:tailEnd/>
          </a:ln>
          <a:extLst/>
        </p:spPr>
        <p:txBody>
          <a:bodyPr wrap="none" lIns="96661" tIns="48331" rIns="96661" bIns="48331" anchor="ctr"/>
          <a:lstStyle>
            <a:lvl1pPr defTabSz="966788" eaLnBrk="0" hangingPunct="0">
              <a:defRPr sz="1900">
                <a:solidFill>
                  <a:schemeClr val="tx1"/>
                </a:solidFill>
                <a:latin typeface="Arial" pitchFamily="34" charset="0"/>
                <a:ea typeface="ＭＳ Ｐゴシック" pitchFamily="34" charset="-128"/>
              </a:defRPr>
            </a:lvl1pPr>
            <a:lvl2pPr marL="742950" indent="-285750" defTabSz="966788" eaLnBrk="0" hangingPunct="0">
              <a:defRPr sz="1900">
                <a:solidFill>
                  <a:schemeClr val="tx1"/>
                </a:solidFill>
                <a:latin typeface="Arial" pitchFamily="34" charset="0"/>
                <a:ea typeface="ＭＳ Ｐゴシック" pitchFamily="34" charset="-128"/>
              </a:defRPr>
            </a:lvl2pPr>
            <a:lvl3pPr marL="1143000" indent="-228600" defTabSz="966788" eaLnBrk="0" hangingPunct="0">
              <a:defRPr sz="1900">
                <a:solidFill>
                  <a:schemeClr val="tx1"/>
                </a:solidFill>
                <a:latin typeface="Arial" pitchFamily="34" charset="0"/>
                <a:ea typeface="ＭＳ Ｐゴシック" pitchFamily="34" charset="-128"/>
              </a:defRPr>
            </a:lvl3pPr>
            <a:lvl4pPr marL="1600200" indent="-228600" defTabSz="966788" eaLnBrk="0" hangingPunct="0">
              <a:defRPr sz="1900">
                <a:solidFill>
                  <a:schemeClr val="tx1"/>
                </a:solidFill>
                <a:latin typeface="Arial" pitchFamily="34" charset="0"/>
                <a:ea typeface="ＭＳ Ｐゴシック" pitchFamily="34" charset="-128"/>
              </a:defRPr>
            </a:lvl4pPr>
            <a:lvl5pPr marL="2057400" indent="-228600" defTabSz="966788" eaLnBrk="0" hangingPunct="0">
              <a:defRPr sz="1900">
                <a:solidFill>
                  <a:schemeClr val="tx1"/>
                </a:solidFill>
                <a:latin typeface="Arial" pitchFamily="34" charset="0"/>
                <a:ea typeface="ＭＳ Ｐゴシック" pitchFamily="34" charset="-128"/>
              </a:defRPr>
            </a:lvl5pPr>
            <a:lvl6pPr marL="2514600" indent="-228600" defTabSz="966788"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2971800" indent="-228600" defTabSz="966788"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3429000" indent="-228600" defTabSz="966788"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3886200" indent="-228600" defTabSz="966788"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algn="ctr" eaLnBrk="1" hangingPunct="1">
              <a:defRPr/>
            </a:pPr>
            <a:endParaRPr lang="en-US" altLang="en-US" smtClean="0">
              <a:solidFill>
                <a:schemeClr val="bg1"/>
              </a:solidFill>
              <a:cs typeface="+mn-cs"/>
            </a:endParaRPr>
          </a:p>
        </p:txBody>
      </p:sp>
      <p:sp>
        <p:nvSpPr>
          <p:cNvPr id="3074" name="Rectangle 2"/>
          <p:cNvSpPr>
            <a:spLocks noGrp="1" noChangeArrowheads="1"/>
          </p:cNvSpPr>
          <p:nvPr userDrawn="1">
            <p:ph type="ctrTitle"/>
          </p:nvPr>
        </p:nvSpPr>
        <p:spPr>
          <a:xfrm>
            <a:off x="754063" y="911225"/>
            <a:ext cx="8161337" cy="1568450"/>
          </a:xfrm>
          <a:solidFill>
            <a:schemeClr val="bg1">
              <a:alpha val="80000"/>
            </a:schemeClr>
          </a:solidFill>
          <a:ln>
            <a:noFill/>
          </a:ln>
        </p:spPr>
        <p:txBody>
          <a:bodyPr lIns="274320"/>
          <a:lstStyle>
            <a:lvl1pPr>
              <a:defRPr sz="3600">
                <a:solidFill>
                  <a:srgbClr val="0081CC"/>
                </a:solidFill>
              </a:defRPr>
            </a:lvl1pPr>
          </a:lstStyle>
          <a:p>
            <a:pPr lvl="0"/>
            <a:r>
              <a:rPr lang="en-US" noProof="0" dirty="0" smtClean="0"/>
              <a:t>Click to edit Master title style</a:t>
            </a:r>
          </a:p>
        </p:txBody>
      </p:sp>
      <p:sp>
        <p:nvSpPr>
          <p:cNvPr id="3075" name="Rectangle 3"/>
          <p:cNvSpPr>
            <a:spLocks noGrp="1" noChangeArrowheads="1"/>
          </p:cNvSpPr>
          <p:nvPr userDrawn="1">
            <p:ph type="subTitle" idx="1"/>
          </p:nvPr>
        </p:nvSpPr>
        <p:spPr bwMode="gray">
          <a:xfrm>
            <a:off x="754063" y="4038600"/>
            <a:ext cx="6719887" cy="515526"/>
          </a:xfrm>
          <a:solidFill>
            <a:schemeClr val="bg1">
              <a:alpha val="80000"/>
            </a:schemeClr>
          </a:solidFill>
          <a:ln>
            <a:noFill/>
          </a:ln>
        </p:spPr>
        <p:txBody>
          <a:bodyPr lIns="274320" tIns="137160" bIns="137160">
            <a:spAutoFit/>
          </a:bodyPr>
          <a:lstStyle>
            <a:lvl1pPr marL="0" indent="0">
              <a:lnSpc>
                <a:spcPts val="1800"/>
              </a:lnSpc>
              <a:buFont typeface="Arial" pitchFamily="34" charset="0"/>
              <a:buNone/>
              <a:defRPr sz="1800">
                <a:solidFill>
                  <a:schemeClr val="tx1"/>
                </a:solidFill>
              </a:defRPr>
            </a:lvl1pPr>
          </a:lstStyle>
          <a:p>
            <a:pPr lvl="0"/>
            <a:r>
              <a:rPr lang="en-US" noProof="0" dirty="0" smtClean="0"/>
              <a:t>Click to edit Master subtitle style</a:t>
            </a:r>
          </a:p>
        </p:txBody>
      </p:sp>
      <p:pic>
        <p:nvPicPr>
          <p:cNvPr id="6" name="Picture 5" descr="CBS_Logo_lockup_HORIZONTAL_BW_728x90_0081cc.ai"/>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33400" y="42862"/>
            <a:ext cx="3429000" cy="642938"/>
          </a:xfrm>
          <a:prstGeom prst="rect">
            <a:avLst/>
          </a:prstGeom>
        </p:spPr>
      </p:pic>
      <p:sp>
        <p:nvSpPr>
          <p:cNvPr id="13" name="Text Placeholder 12"/>
          <p:cNvSpPr>
            <a:spLocks noGrp="1"/>
          </p:cNvSpPr>
          <p:nvPr>
            <p:ph type="body" sz="quarter" idx="10" hasCustomPrompt="1"/>
          </p:nvPr>
        </p:nvSpPr>
        <p:spPr>
          <a:xfrm>
            <a:off x="6781800" y="6705600"/>
            <a:ext cx="2438400" cy="304800"/>
          </a:xfrm>
          <a:noFill/>
        </p:spPr>
        <p:txBody>
          <a:bodyPr/>
          <a:lstStyle>
            <a:lvl1pPr marL="0" indent="0" algn="r">
              <a:buFontTx/>
              <a:buNone/>
              <a:defRPr sz="1400"/>
            </a:lvl1pPr>
          </a:lstStyle>
          <a:p>
            <a:pPr lvl="0"/>
            <a:r>
              <a:rPr lang="en-US" dirty="0" smtClean="0"/>
              <a:t>Click to add date</a:t>
            </a:r>
            <a:endParaRPr lang="en-US" dirty="0"/>
          </a:p>
        </p:txBody>
      </p:sp>
    </p:spTree>
    <p:extLst>
      <p:ext uri="{BB962C8B-B14F-4D97-AF65-F5344CB8AC3E}">
        <p14:creationId xmlns:p14="http://schemas.microsoft.com/office/powerpoint/2010/main" val="2229328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solidFill>
            <a:schemeClr val="bg1"/>
          </a:solidFill>
          <a:ln>
            <a:noFill/>
          </a:ln>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AF1216FC-746C-494F-AFD0-2C0D9E77770D}" type="slidenum">
              <a:rPr lang="en-US"/>
              <a:pPr/>
              <a:t>‹#›</a:t>
            </a:fld>
            <a:endParaRPr lang="en-US"/>
          </a:p>
        </p:txBody>
      </p:sp>
    </p:spTree>
    <p:extLst>
      <p:ext uri="{BB962C8B-B14F-4D97-AF65-F5344CB8AC3E}">
        <p14:creationId xmlns:p14="http://schemas.microsoft.com/office/powerpoint/2010/main" val="1249252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Skyline">
    <p:spTree>
      <p:nvGrpSpPr>
        <p:cNvPr id="1" name=""/>
        <p:cNvGrpSpPr/>
        <p:nvPr/>
      </p:nvGrpSpPr>
      <p:grpSpPr>
        <a:xfrm>
          <a:off x="0" y="0"/>
          <a:ext cx="0" cy="0"/>
          <a:chOff x="0" y="0"/>
          <a:chExt cx="0" cy="0"/>
        </a:xfrm>
      </p:grpSpPr>
      <p:pic>
        <p:nvPicPr>
          <p:cNvPr id="6" name="Picture 5" descr="option-city.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71450"/>
            <a:ext cx="9601200" cy="6800850"/>
          </a:xfrm>
          <a:prstGeom prst="rect">
            <a:avLst/>
          </a:prstGeom>
        </p:spPr>
      </p:pic>
      <p:sp>
        <p:nvSpPr>
          <p:cNvPr id="2" name="Title 1"/>
          <p:cNvSpPr>
            <a:spLocks noGrp="1"/>
          </p:cNvSpPr>
          <p:nvPr>
            <p:ph type="title" hasCustomPrompt="1"/>
          </p:nvPr>
        </p:nvSpPr>
        <p:spPr>
          <a:xfrm>
            <a:off x="758825" y="4700588"/>
            <a:ext cx="8161338" cy="1452562"/>
          </a:xfrm>
          <a:solidFill>
            <a:schemeClr val="bg1">
              <a:alpha val="70000"/>
            </a:schemeClr>
          </a:solidFill>
        </p:spPr>
        <p:txBody>
          <a:bodyPr lIns="274320" anchor="t"/>
          <a:lstStyle>
            <a:lvl1pPr algn="l">
              <a:defRPr sz="4000" b="1" cap="all">
                <a:solidFill>
                  <a:schemeClr val="tx1"/>
                </a:solidFill>
              </a:defRPr>
            </a:lvl1pPr>
          </a:lstStyle>
          <a:p>
            <a:r>
              <a:rPr lang="en-US" dirty="0" smtClean="0"/>
              <a:t>Click to edit SECTION title</a:t>
            </a:r>
            <a:endParaRPr lang="en-US" dirty="0"/>
          </a:p>
        </p:txBody>
      </p:sp>
      <p:sp>
        <p:nvSpPr>
          <p:cNvPr id="3" name="Text Placeholder 2"/>
          <p:cNvSpPr>
            <a:spLocks noGrp="1"/>
          </p:cNvSpPr>
          <p:nvPr>
            <p:ph type="body" idx="1" hasCustomPrompt="1"/>
          </p:nvPr>
        </p:nvSpPr>
        <p:spPr>
          <a:xfrm>
            <a:off x="758825" y="3100388"/>
            <a:ext cx="8161338" cy="1600200"/>
          </a:xfrm>
          <a:solidFill>
            <a:schemeClr val="bg1">
              <a:alpha val="70000"/>
            </a:schemeClr>
          </a:solidFill>
        </p:spPr>
        <p:txBody>
          <a:bodyPr anchor="b"/>
          <a:lstStyle>
            <a:lvl1pPr marL="0" indent="0">
              <a:buNone/>
              <a:defRPr sz="2000">
                <a:solidFill>
                  <a:schemeClr val="bg2">
                    <a:lumMod val="75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Section Title subhead</a:t>
            </a:r>
          </a:p>
        </p:txBody>
      </p:sp>
      <p:sp>
        <p:nvSpPr>
          <p:cNvPr id="4" name="Rectangle 6"/>
          <p:cNvSpPr>
            <a:spLocks noGrp="1" noChangeArrowheads="1"/>
          </p:cNvSpPr>
          <p:nvPr>
            <p:ph type="sldNum" sz="quarter" idx="10"/>
          </p:nvPr>
        </p:nvSpPr>
        <p:spPr>
          <a:ln/>
        </p:spPr>
        <p:txBody>
          <a:bodyPr/>
          <a:lstStyle>
            <a:lvl1pPr>
              <a:defRPr/>
            </a:lvl1pPr>
          </a:lstStyle>
          <a:p>
            <a:fld id="{B1C2B866-CC4E-4F46-9921-B62243B9DD4D}" type="slidenum">
              <a:rPr lang="en-US"/>
              <a:pPr/>
              <a:t>‹#›</a:t>
            </a:fld>
            <a:endParaRPr lang="en-US"/>
          </a:p>
        </p:txBody>
      </p:sp>
    </p:spTree>
    <p:extLst>
      <p:ext uri="{BB962C8B-B14F-4D97-AF65-F5344CB8AC3E}">
        <p14:creationId xmlns:p14="http://schemas.microsoft.com/office/powerpoint/2010/main" val="2438013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Flatiron">
    <p:spTree>
      <p:nvGrpSpPr>
        <p:cNvPr id="1" name=""/>
        <p:cNvGrpSpPr/>
        <p:nvPr/>
      </p:nvGrpSpPr>
      <p:grpSpPr>
        <a:xfrm>
          <a:off x="0" y="0"/>
          <a:ext cx="0" cy="0"/>
          <a:chOff x="0" y="0"/>
          <a:chExt cx="0" cy="0"/>
        </a:xfrm>
      </p:grpSpPr>
      <p:pic>
        <p:nvPicPr>
          <p:cNvPr id="5" name="Picture 4" descr="option-flatiro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76200"/>
            <a:ext cx="9601200" cy="6705600"/>
          </a:xfrm>
          <a:prstGeom prst="rect">
            <a:avLst/>
          </a:prstGeom>
        </p:spPr>
      </p:pic>
      <p:sp>
        <p:nvSpPr>
          <p:cNvPr id="2" name="Title 1"/>
          <p:cNvSpPr>
            <a:spLocks noGrp="1"/>
          </p:cNvSpPr>
          <p:nvPr>
            <p:ph type="title" hasCustomPrompt="1"/>
          </p:nvPr>
        </p:nvSpPr>
        <p:spPr>
          <a:xfrm>
            <a:off x="758825" y="4700588"/>
            <a:ext cx="8161338" cy="1452562"/>
          </a:xfrm>
          <a:solidFill>
            <a:schemeClr val="bg1">
              <a:alpha val="70000"/>
            </a:schemeClr>
          </a:solidFill>
        </p:spPr>
        <p:txBody>
          <a:bodyPr lIns="274320" anchor="t"/>
          <a:lstStyle>
            <a:lvl1pPr algn="l">
              <a:defRPr sz="4000" b="1" cap="all">
                <a:solidFill>
                  <a:schemeClr val="tx1"/>
                </a:solidFill>
              </a:defRPr>
            </a:lvl1pPr>
          </a:lstStyle>
          <a:p>
            <a:r>
              <a:rPr lang="en-US" dirty="0" smtClean="0"/>
              <a:t>Click to SECTION TITLE</a:t>
            </a:r>
            <a:endParaRPr lang="en-US" dirty="0"/>
          </a:p>
        </p:txBody>
      </p:sp>
      <p:sp>
        <p:nvSpPr>
          <p:cNvPr id="3" name="Text Placeholder 2"/>
          <p:cNvSpPr>
            <a:spLocks noGrp="1"/>
          </p:cNvSpPr>
          <p:nvPr>
            <p:ph type="body" idx="1" hasCustomPrompt="1"/>
          </p:nvPr>
        </p:nvSpPr>
        <p:spPr>
          <a:xfrm>
            <a:off x="758825" y="3100388"/>
            <a:ext cx="8161338" cy="1600200"/>
          </a:xfrm>
          <a:solidFill>
            <a:schemeClr val="bg1">
              <a:alpha val="70000"/>
            </a:schemeClr>
          </a:solidFill>
        </p:spPr>
        <p:txBody>
          <a:bodyPr anchor="b"/>
          <a:lstStyle>
            <a:lvl1pPr marL="0" indent="0">
              <a:buNone/>
              <a:defRPr sz="2000">
                <a:solidFill>
                  <a:schemeClr val="bg2">
                    <a:lumMod val="75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Section Title subhead</a:t>
            </a:r>
          </a:p>
        </p:txBody>
      </p:sp>
      <p:sp>
        <p:nvSpPr>
          <p:cNvPr id="4" name="Rectangle 6"/>
          <p:cNvSpPr>
            <a:spLocks noGrp="1" noChangeArrowheads="1"/>
          </p:cNvSpPr>
          <p:nvPr>
            <p:ph type="sldNum" sz="quarter" idx="10"/>
          </p:nvPr>
        </p:nvSpPr>
        <p:spPr>
          <a:ln/>
        </p:spPr>
        <p:txBody>
          <a:bodyPr/>
          <a:lstStyle>
            <a:lvl1pPr>
              <a:defRPr/>
            </a:lvl1pPr>
          </a:lstStyle>
          <a:p>
            <a:fld id="{B1C2B866-CC4E-4F46-9921-B62243B9DD4D}" type="slidenum">
              <a:rPr lang="en-US"/>
              <a:pPr/>
              <a:t>‹#›</a:t>
            </a:fld>
            <a:endParaRPr lang="en-US"/>
          </a:p>
        </p:txBody>
      </p:sp>
    </p:spTree>
    <p:extLst>
      <p:ext uri="{BB962C8B-B14F-4D97-AF65-F5344CB8AC3E}">
        <p14:creationId xmlns:p14="http://schemas.microsoft.com/office/powerpoint/2010/main" val="1889741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Students">
    <p:spTree>
      <p:nvGrpSpPr>
        <p:cNvPr id="1" name=""/>
        <p:cNvGrpSpPr/>
        <p:nvPr/>
      </p:nvGrpSpPr>
      <p:grpSpPr>
        <a:xfrm>
          <a:off x="0" y="0"/>
          <a:ext cx="0" cy="0"/>
          <a:chOff x="0" y="0"/>
          <a:chExt cx="0" cy="0"/>
        </a:xfrm>
      </p:grpSpPr>
      <p:pic>
        <p:nvPicPr>
          <p:cNvPr id="6" name="Picture 5" descr="option-students.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76200"/>
            <a:ext cx="9601200" cy="6705600"/>
          </a:xfrm>
          <a:prstGeom prst="rect">
            <a:avLst/>
          </a:prstGeom>
        </p:spPr>
      </p:pic>
      <p:sp>
        <p:nvSpPr>
          <p:cNvPr id="2" name="Title 1"/>
          <p:cNvSpPr>
            <a:spLocks noGrp="1"/>
          </p:cNvSpPr>
          <p:nvPr>
            <p:ph type="title" hasCustomPrompt="1"/>
          </p:nvPr>
        </p:nvSpPr>
        <p:spPr>
          <a:xfrm>
            <a:off x="758825" y="4700588"/>
            <a:ext cx="8161338" cy="1452562"/>
          </a:xfrm>
          <a:solidFill>
            <a:schemeClr val="bg1">
              <a:alpha val="70000"/>
            </a:schemeClr>
          </a:solidFill>
        </p:spPr>
        <p:txBody>
          <a:bodyPr lIns="274320" anchor="t"/>
          <a:lstStyle>
            <a:lvl1pPr algn="l">
              <a:defRPr sz="4000" b="1" cap="all">
                <a:solidFill>
                  <a:schemeClr val="tx1"/>
                </a:solidFill>
              </a:defRPr>
            </a:lvl1pPr>
          </a:lstStyle>
          <a:p>
            <a:r>
              <a:rPr lang="en-US" dirty="0" smtClean="0"/>
              <a:t>Click to edit SECTION TITLE</a:t>
            </a:r>
            <a:endParaRPr lang="en-US" dirty="0"/>
          </a:p>
        </p:txBody>
      </p:sp>
      <p:sp>
        <p:nvSpPr>
          <p:cNvPr id="3" name="Text Placeholder 2"/>
          <p:cNvSpPr>
            <a:spLocks noGrp="1"/>
          </p:cNvSpPr>
          <p:nvPr>
            <p:ph type="body" idx="1" hasCustomPrompt="1"/>
          </p:nvPr>
        </p:nvSpPr>
        <p:spPr>
          <a:xfrm>
            <a:off x="758825" y="3100388"/>
            <a:ext cx="8161338" cy="1600200"/>
          </a:xfrm>
          <a:solidFill>
            <a:schemeClr val="bg1">
              <a:alpha val="70000"/>
            </a:schemeClr>
          </a:solidFill>
        </p:spPr>
        <p:txBody>
          <a:bodyPr anchor="b"/>
          <a:lstStyle>
            <a:lvl1pPr marL="0" indent="0">
              <a:buNone/>
              <a:defRPr sz="2000">
                <a:solidFill>
                  <a:schemeClr val="bg2">
                    <a:lumMod val="75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Section Title subhead</a:t>
            </a:r>
          </a:p>
        </p:txBody>
      </p:sp>
      <p:sp>
        <p:nvSpPr>
          <p:cNvPr id="4" name="Rectangle 6"/>
          <p:cNvSpPr>
            <a:spLocks noGrp="1" noChangeArrowheads="1"/>
          </p:cNvSpPr>
          <p:nvPr>
            <p:ph type="sldNum" sz="quarter" idx="10"/>
          </p:nvPr>
        </p:nvSpPr>
        <p:spPr>
          <a:ln/>
        </p:spPr>
        <p:txBody>
          <a:bodyPr/>
          <a:lstStyle>
            <a:lvl1pPr>
              <a:defRPr/>
            </a:lvl1pPr>
          </a:lstStyle>
          <a:p>
            <a:fld id="{B1C2B866-CC4E-4F46-9921-B62243B9DD4D}" type="slidenum">
              <a:rPr lang="en-US"/>
              <a:pPr/>
              <a:t>‹#›</a:t>
            </a:fld>
            <a:endParaRPr lang="en-US"/>
          </a:p>
        </p:txBody>
      </p:sp>
    </p:spTree>
    <p:extLst>
      <p:ext uri="{BB962C8B-B14F-4D97-AF65-F5344CB8AC3E}">
        <p14:creationId xmlns:p14="http://schemas.microsoft.com/office/powerpoint/2010/main" val="3478569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9425" y="1287463"/>
            <a:ext cx="4122738" cy="5246687"/>
          </a:xfrm>
        </p:spPr>
        <p:txBody>
          <a:bodyPr/>
          <a:lstStyle>
            <a:lvl1pPr>
              <a:defRPr sz="1800"/>
            </a:lvl1pPr>
            <a:lvl2pPr>
              <a:defRPr sz="16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54563" y="1287463"/>
            <a:ext cx="4122737" cy="5246687"/>
          </a:xfrm>
        </p:spPr>
        <p:txBody>
          <a:bodyPr/>
          <a:lstStyle>
            <a:lvl1pPr>
              <a:defRPr sz="1800"/>
            </a:lvl1pPr>
            <a:lvl2pPr>
              <a:defRPr sz="16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fld id="{2AB813E5-C13D-C645-B124-F58516A2CA93}" type="slidenum">
              <a:rPr lang="en-US"/>
              <a:pPr/>
              <a:t>‹#›</a:t>
            </a:fld>
            <a:endParaRPr lang="en-US"/>
          </a:p>
        </p:txBody>
      </p:sp>
    </p:spTree>
    <p:extLst>
      <p:ext uri="{BB962C8B-B14F-4D97-AF65-F5344CB8AC3E}">
        <p14:creationId xmlns:p14="http://schemas.microsoft.com/office/powerpoint/2010/main" val="2200246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fld id="{791E3B84-57BA-EE46-A32E-579F55107D3D}" type="slidenum">
              <a:rPr lang="en-US"/>
              <a:pPr/>
              <a:t>‹#›</a:t>
            </a:fld>
            <a:endParaRPr lang="en-US"/>
          </a:p>
        </p:txBody>
      </p:sp>
    </p:spTree>
    <p:extLst>
      <p:ext uri="{BB962C8B-B14F-4D97-AF65-F5344CB8AC3E}">
        <p14:creationId xmlns:p14="http://schemas.microsoft.com/office/powerpoint/2010/main" val="931802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bwMode="auto">
          <a:xfrm>
            <a:off x="0" y="0"/>
            <a:ext cx="9601200" cy="1752600"/>
          </a:xfrm>
          <a:prstGeom prst="rect">
            <a:avLst/>
          </a:prstGeom>
          <a:solidFill>
            <a:schemeClr val="bg1">
              <a:lumMod val="7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66788" rtl="0" eaLnBrk="1" fontAlgn="base" latinLnBrk="0" hangingPunct="1">
              <a:lnSpc>
                <a:spcPct val="100000"/>
              </a:lnSpc>
              <a:spcBef>
                <a:spcPct val="0"/>
              </a:spcBef>
              <a:spcAft>
                <a:spcPct val="0"/>
              </a:spcAft>
              <a:buClrTx/>
              <a:buSzTx/>
              <a:buFontTx/>
              <a:buNone/>
              <a:tabLst/>
            </a:pPr>
            <a:endParaRPr kumimoji="0" lang="en-US" sz="1900" b="0" i="0" u="none" strike="noStrike" cap="none" normalizeH="0" baseline="0" smtClean="0">
              <a:ln>
                <a:noFill/>
              </a:ln>
              <a:solidFill>
                <a:schemeClr val="tx1"/>
              </a:solidFill>
              <a:effectLst/>
              <a:latin typeface="Arial" pitchFamily="34" charset="0"/>
              <a:cs typeface="Arial" pitchFamily="34" charset="0"/>
            </a:endParaRPr>
          </a:p>
        </p:txBody>
      </p:sp>
      <p:pic>
        <p:nvPicPr>
          <p:cNvPr id="5" name="Picture 4"/>
          <p:cNvPicPr>
            <a:picLocks noChangeAspect="1"/>
          </p:cNvPicPr>
          <p:nvPr userDrawn="1"/>
        </p:nvPicPr>
        <p:blipFill>
          <a:blip r:embed="rId17"/>
          <a:stretch>
            <a:fillRect/>
          </a:stretch>
        </p:blipFill>
        <p:spPr>
          <a:xfrm>
            <a:off x="228600" y="0"/>
            <a:ext cx="9144000" cy="914399"/>
          </a:xfrm>
          <a:prstGeom prst="rect">
            <a:avLst/>
          </a:prstGeom>
        </p:spPr>
      </p:pic>
      <p:sp>
        <p:nvSpPr>
          <p:cNvPr id="1027" name="Rectangle 2"/>
          <p:cNvSpPr>
            <a:spLocks noGrp="1" noChangeArrowheads="1"/>
          </p:cNvSpPr>
          <p:nvPr userDrawn="1">
            <p:ph type="title"/>
          </p:nvPr>
        </p:nvSpPr>
        <p:spPr bwMode="auto">
          <a:xfrm>
            <a:off x="663575" y="-133350"/>
            <a:ext cx="864076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6661" tIns="48331" rIns="96661" bIns="48331" numCol="1" anchor="ctr" anchorCtr="0" compatLnSpc="1">
            <a:prstTxWarp prst="textNoShape">
              <a:avLst/>
            </a:prstTxWarp>
          </a:bodyPr>
          <a:lstStyle/>
          <a:p>
            <a:pPr lvl="0"/>
            <a:r>
              <a:rPr lang="en-US" smtClean="0"/>
              <a:t>Click to edit Master title style</a:t>
            </a:r>
            <a:endParaRPr lang="en-US"/>
          </a:p>
        </p:txBody>
      </p:sp>
      <p:sp>
        <p:nvSpPr>
          <p:cNvPr id="1028" name="Rectangle 3"/>
          <p:cNvSpPr>
            <a:spLocks noGrp="1" noChangeArrowheads="1"/>
          </p:cNvSpPr>
          <p:nvPr userDrawn="1">
            <p:ph type="body" idx="1"/>
          </p:nvPr>
        </p:nvSpPr>
        <p:spPr bwMode="auto">
          <a:xfrm>
            <a:off x="479425" y="1287463"/>
            <a:ext cx="8397875" cy="5246687"/>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274320" tIns="91440" rIns="274320" bIns="48331"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30" name="Rectangle 6"/>
          <p:cNvSpPr>
            <a:spLocks noGrp="1" noChangeArrowheads="1"/>
          </p:cNvSpPr>
          <p:nvPr userDrawn="1">
            <p:ph type="sldNum" sz="quarter" idx="4"/>
          </p:nvPr>
        </p:nvSpPr>
        <p:spPr bwMode="auto">
          <a:xfrm>
            <a:off x="7210425" y="6905625"/>
            <a:ext cx="2239963" cy="50800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vl1pPr>
          </a:lstStyle>
          <a:p>
            <a:fld id="{C4135911-32AA-4543-BC94-1A1C9EC12E7C}" type="slidenum">
              <a:rPr lang="en-US"/>
              <a:pPr/>
              <a:t>‹#›</a:t>
            </a:fld>
            <a:endParaRPr lang="en-US"/>
          </a:p>
        </p:txBody>
      </p:sp>
      <p:pic>
        <p:nvPicPr>
          <p:cNvPr id="8" name="Picture 7" descr="CBS_Logo_lockup_728x90_black.jpg"/>
          <p:cNvPicPr>
            <a:picLocks noChangeAspect="1"/>
          </p:cNvPicPr>
          <p:nvPr userDrawn="1"/>
        </p:nvPicPr>
        <p:blipFill>
          <a:blip r:embed="rId18" cstate="print">
            <a:extLst>
              <a:ext uri="{28A0092B-C50C-407E-A947-70E740481C1C}">
                <a14:useLocalDpi xmlns:a14="http://schemas.microsoft.com/office/drawing/2010/main"/>
              </a:ext>
            </a:extLst>
          </a:blip>
          <a:srcRect/>
          <a:stretch>
            <a:fillRect/>
          </a:stretch>
        </p:blipFill>
        <p:spPr bwMode="auto">
          <a:xfrm>
            <a:off x="480060" y="6744245"/>
            <a:ext cx="2309826" cy="342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userDrawn="1"/>
        </p:nvSpPr>
        <p:spPr>
          <a:xfrm>
            <a:off x="480061" y="6371425"/>
            <a:ext cx="8702489" cy="297661"/>
          </a:xfrm>
          <a:prstGeom prst="rect">
            <a:avLst/>
          </a:prstGeom>
          <a:noFill/>
        </p:spPr>
        <p:txBody>
          <a:bodyPr wrap="square" lIns="0" tIns="48331" rIns="0" bIns="48331" rtlCol="0">
            <a:spAutoFit/>
          </a:bodyPr>
          <a:lstStyle/>
          <a:p>
            <a:pPr marL="0" marR="0" indent="0" algn="l" defTabSz="483306" rtl="0" eaLnBrk="1" fontAlgn="auto" latinLnBrk="0" hangingPunct="1">
              <a:lnSpc>
                <a:spcPct val="100000"/>
              </a:lnSpc>
              <a:spcBef>
                <a:spcPts val="0"/>
              </a:spcBef>
              <a:spcAft>
                <a:spcPts val="0"/>
              </a:spcAft>
              <a:buClrTx/>
              <a:buSzTx/>
              <a:buFontTx/>
              <a:buNone/>
              <a:tabLst/>
              <a:defRPr/>
            </a:pPr>
            <a:r>
              <a:rPr lang="en-US" sz="1300" dirty="0" smtClean="0">
                <a:solidFill>
                  <a:schemeClr val="bg1">
                    <a:lumMod val="65000"/>
                  </a:schemeClr>
                </a:solidFill>
              </a:rPr>
              <a:t>…………………………………………………………………………………………………………………………………………</a:t>
            </a:r>
            <a:endParaRPr lang="en-US" sz="1300" dirty="0">
              <a:solidFill>
                <a:schemeClr val="bg1">
                  <a:lumMod val="65000"/>
                </a:schemeClr>
              </a:solidFill>
            </a:endParaRPr>
          </a:p>
        </p:txBody>
      </p:sp>
    </p:spTree>
  </p:cSld>
  <p:clrMap bg1="lt1" tx1="dk1" bg2="lt2" tx2="dk2" accent1="accent1" accent2="accent2" accent3="accent3" accent4="accent4" accent5="accent5" accent6="accent6" hlink="hlink" folHlink="folHlink"/>
  <p:sldLayoutIdLst>
    <p:sldLayoutId id="2147483959" r:id="rId1"/>
    <p:sldLayoutId id="2147483960" r:id="rId2"/>
    <p:sldLayoutId id="2147483962" r:id="rId3"/>
    <p:sldLayoutId id="2147483948" r:id="rId4"/>
    <p:sldLayoutId id="2147483949" r:id="rId5"/>
    <p:sldLayoutId id="2147483961" r:id="rId6"/>
    <p:sldLayoutId id="2147483963" r:id="rId7"/>
    <p:sldLayoutId id="2147483950" r:id="rId8"/>
    <p:sldLayoutId id="2147483952" r:id="rId9"/>
    <p:sldLayoutId id="2147483953" r:id="rId10"/>
    <p:sldLayoutId id="2147483954" r:id="rId11"/>
    <p:sldLayoutId id="2147483955" r:id="rId12"/>
    <p:sldLayoutId id="2147483956" r:id="rId13"/>
    <p:sldLayoutId id="2147483958" r:id="rId14"/>
    <p:sldLayoutId id="2147483966" r:id="rId15"/>
  </p:sldLayoutIdLst>
  <p:timing>
    <p:tnLst>
      <p:par>
        <p:cTn id="1" dur="indefinite" restart="never" nodeType="tmRoot"/>
      </p:par>
    </p:tnLst>
  </p:timing>
  <p:hf sldNum="0" hdr="0" ftr="0"/>
  <p:txStyles>
    <p:titleStyle>
      <a:lvl1pPr algn="l" defTabSz="966788" rtl="0" eaLnBrk="1" fontAlgn="base" hangingPunct="1">
        <a:spcBef>
          <a:spcPct val="0"/>
        </a:spcBef>
        <a:spcAft>
          <a:spcPct val="0"/>
        </a:spcAft>
        <a:defRPr sz="2100" b="1">
          <a:solidFill>
            <a:schemeClr val="bg1"/>
          </a:solidFill>
          <a:latin typeface="+mj-lt"/>
          <a:ea typeface="ＭＳ Ｐゴシック" charset="0"/>
          <a:cs typeface="+mj-cs"/>
        </a:defRPr>
      </a:lvl1pPr>
      <a:lvl2pPr algn="l" defTabSz="966788" rtl="0" eaLnBrk="1" fontAlgn="base" hangingPunct="1">
        <a:spcBef>
          <a:spcPct val="0"/>
        </a:spcBef>
        <a:spcAft>
          <a:spcPct val="0"/>
        </a:spcAft>
        <a:defRPr sz="2100" b="1">
          <a:solidFill>
            <a:schemeClr val="bg1"/>
          </a:solidFill>
          <a:latin typeface="Arial" pitchFamily="34" charset="0"/>
          <a:ea typeface="ＭＳ Ｐゴシック" charset="0"/>
          <a:cs typeface="Arial" pitchFamily="34" charset="0"/>
        </a:defRPr>
      </a:lvl2pPr>
      <a:lvl3pPr algn="l" defTabSz="966788" rtl="0" eaLnBrk="1" fontAlgn="base" hangingPunct="1">
        <a:spcBef>
          <a:spcPct val="0"/>
        </a:spcBef>
        <a:spcAft>
          <a:spcPct val="0"/>
        </a:spcAft>
        <a:defRPr sz="2100" b="1">
          <a:solidFill>
            <a:schemeClr val="bg1"/>
          </a:solidFill>
          <a:latin typeface="Arial" pitchFamily="34" charset="0"/>
          <a:ea typeface="ＭＳ Ｐゴシック" charset="0"/>
          <a:cs typeface="Arial" pitchFamily="34" charset="0"/>
        </a:defRPr>
      </a:lvl3pPr>
      <a:lvl4pPr algn="l" defTabSz="966788" rtl="0" eaLnBrk="1" fontAlgn="base" hangingPunct="1">
        <a:spcBef>
          <a:spcPct val="0"/>
        </a:spcBef>
        <a:spcAft>
          <a:spcPct val="0"/>
        </a:spcAft>
        <a:defRPr sz="2100" b="1">
          <a:solidFill>
            <a:schemeClr val="bg1"/>
          </a:solidFill>
          <a:latin typeface="Arial" pitchFamily="34" charset="0"/>
          <a:ea typeface="ＭＳ Ｐゴシック" charset="0"/>
          <a:cs typeface="Arial" pitchFamily="34" charset="0"/>
        </a:defRPr>
      </a:lvl4pPr>
      <a:lvl5pPr algn="l" defTabSz="966788" rtl="0" eaLnBrk="1" fontAlgn="base" hangingPunct="1">
        <a:spcBef>
          <a:spcPct val="0"/>
        </a:spcBef>
        <a:spcAft>
          <a:spcPct val="0"/>
        </a:spcAft>
        <a:defRPr sz="2100" b="1">
          <a:solidFill>
            <a:schemeClr val="bg1"/>
          </a:solidFill>
          <a:latin typeface="Arial" pitchFamily="34" charset="0"/>
          <a:ea typeface="ＭＳ Ｐゴシック" charset="0"/>
          <a:cs typeface="Arial" pitchFamily="34" charset="0"/>
        </a:defRPr>
      </a:lvl5pPr>
      <a:lvl6pPr marL="457200" algn="l" defTabSz="966788" rtl="0" eaLnBrk="1" fontAlgn="base" hangingPunct="1">
        <a:spcBef>
          <a:spcPct val="0"/>
        </a:spcBef>
        <a:spcAft>
          <a:spcPct val="0"/>
        </a:spcAft>
        <a:defRPr sz="2100" b="1">
          <a:solidFill>
            <a:schemeClr val="bg1"/>
          </a:solidFill>
          <a:latin typeface="Arial" pitchFamily="34" charset="0"/>
          <a:cs typeface="Arial" pitchFamily="34" charset="0"/>
        </a:defRPr>
      </a:lvl6pPr>
      <a:lvl7pPr marL="914400" algn="l" defTabSz="966788" rtl="0" eaLnBrk="1" fontAlgn="base" hangingPunct="1">
        <a:spcBef>
          <a:spcPct val="0"/>
        </a:spcBef>
        <a:spcAft>
          <a:spcPct val="0"/>
        </a:spcAft>
        <a:defRPr sz="2100" b="1">
          <a:solidFill>
            <a:schemeClr val="bg1"/>
          </a:solidFill>
          <a:latin typeface="Arial" pitchFamily="34" charset="0"/>
          <a:cs typeface="Arial" pitchFamily="34" charset="0"/>
        </a:defRPr>
      </a:lvl7pPr>
      <a:lvl8pPr marL="1371600" algn="l" defTabSz="966788" rtl="0" eaLnBrk="1" fontAlgn="base" hangingPunct="1">
        <a:spcBef>
          <a:spcPct val="0"/>
        </a:spcBef>
        <a:spcAft>
          <a:spcPct val="0"/>
        </a:spcAft>
        <a:defRPr sz="2100" b="1">
          <a:solidFill>
            <a:schemeClr val="bg1"/>
          </a:solidFill>
          <a:latin typeface="Arial" pitchFamily="34" charset="0"/>
          <a:cs typeface="Arial" pitchFamily="34" charset="0"/>
        </a:defRPr>
      </a:lvl8pPr>
      <a:lvl9pPr marL="1828800" algn="l" defTabSz="966788" rtl="0" eaLnBrk="1" fontAlgn="base" hangingPunct="1">
        <a:spcBef>
          <a:spcPct val="0"/>
        </a:spcBef>
        <a:spcAft>
          <a:spcPct val="0"/>
        </a:spcAft>
        <a:defRPr sz="2100" b="1">
          <a:solidFill>
            <a:schemeClr val="bg1"/>
          </a:solidFill>
          <a:latin typeface="Arial" pitchFamily="34" charset="0"/>
          <a:cs typeface="Arial" pitchFamily="34" charset="0"/>
        </a:defRPr>
      </a:lvl9pPr>
    </p:titleStyle>
    <p:bodyStyle>
      <a:lvl1pPr marL="184150" indent="-184150" algn="l" defTabSz="966788" rtl="0" eaLnBrk="1" fontAlgn="base" hangingPunct="1">
        <a:lnSpc>
          <a:spcPts val="2600"/>
        </a:lnSpc>
        <a:spcBef>
          <a:spcPts val="1263"/>
        </a:spcBef>
        <a:spcAft>
          <a:spcPct val="0"/>
        </a:spcAft>
        <a:buSzPct val="75000"/>
        <a:buFont typeface="Arial" charset="0"/>
        <a:buChar char="●"/>
        <a:defRPr>
          <a:solidFill>
            <a:schemeClr val="tx2">
              <a:lumMod val="85000"/>
              <a:lumOff val="15000"/>
            </a:schemeClr>
          </a:solidFill>
          <a:latin typeface="+mn-lt"/>
          <a:ea typeface="ＭＳ Ｐゴシック" charset="0"/>
          <a:cs typeface="+mn-cs"/>
        </a:defRPr>
      </a:lvl1pPr>
      <a:lvl2pPr marL="536575" indent="-231775" algn="l" defTabSz="966788" rtl="0" eaLnBrk="1" fontAlgn="base" hangingPunct="1">
        <a:lnSpc>
          <a:spcPts val="2600"/>
        </a:lnSpc>
        <a:spcBef>
          <a:spcPts val="1900"/>
        </a:spcBef>
        <a:spcAft>
          <a:spcPct val="0"/>
        </a:spcAft>
        <a:buChar char="–"/>
        <a:defRPr sz="1600">
          <a:solidFill>
            <a:schemeClr val="tx2">
              <a:lumMod val="85000"/>
              <a:lumOff val="15000"/>
            </a:schemeClr>
          </a:solidFill>
          <a:latin typeface="+mn-lt"/>
          <a:ea typeface="Arial" charset="0"/>
          <a:cs typeface="+mn-cs"/>
        </a:defRPr>
      </a:lvl2pPr>
      <a:lvl3pPr marL="827088" indent="-169863" algn="l" defTabSz="966788" rtl="0" eaLnBrk="1" fontAlgn="base" hangingPunct="1">
        <a:lnSpc>
          <a:spcPts val="2600"/>
        </a:lnSpc>
        <a:spcBef>
          <a:spcPts val="1900"/>
        </a:spcBef>
        <a:spcAft>
          <a:spcPct val="0"/>
        </a:spcAft>
        <a:buChar char="•"/>
        <a:defRPr sz="1600">
          <a:solidFill>
            <a:schemeClr val="tx2">
              <a:lumMod val="85000"/>
              <a:lumOff val="15000"/>
            </a:schemeClr>
          </a:solidFill>
          <a:latin typeface="+mn-lt"/>
          <a:ea typeface="Arial" charset="0"/>
          <a:cs typeface="+mn-cs"/>
        </a:defRPr>
      </a:lvl3pPr>
      <a:lvl4pPr marL="1189038" indent="-241300" algn="l" defTabSz="966788" rtl="0" eaLnBrk="1" fontAlgn="base" hangingPunct="1">
        <a:lnSpc>
          <a:spcPts val="2600"/>
        </a:lnSpc>
        <a:spcBef>
          <a:spcPts val="1900"/>
        </a:spcBef>
        <a:spcAft>
          <a:spcPct val="0"/>
        </a:spcAft>
        <a:buChar char="–"/>
        <a:defRPr sz="1400">
          <a:solidFill>
            <a:schemeClr val="tx2">
              <a:lumMod val="85000"/>
              <a:lumOff val="15000"/>
            </a:schemeClr>
          </a:solidFill>
          <a:latin typeface="+mn-lt"/>
          <a:ea typeface="Arial" charset="0"/>
          <a:cs typeface="+mn-cs"/>
        </a:defRPr>
      </a:lvl4pPr>
      <a:lvl5pPr marL="1552575" indent="-241300" algn="l" defTabSz="966788" rtl="0" eaLnBrk="1" fontAlgn="base" hangingPunct="1">
        <a:lnSpc>
          <a:spcPts val="2600"/>
        </a:lnSpc>
        <a:spcBef>
          <a:spcPts val="1900"/>
        </a:spcBef>
        <a:spcAft>
          <a:spcPct val="0"/>
        </a:spcAft>
        <a:buChar char="»"/>
        <a:defRPr sz="1200">
          <a:solidFill>
            <a:schemeClr val="tx2">
              <a:lumMod val="85000"/>
              <a:lumOff val="15000"/>
            </a:schemeClr>
          </a:solidFill>
          <a:latin typeface="+mn-lt"/>
          <a:ea typeface="Arial" charset="0"/>
          <a:cs typeface="+mn-cs"/>
        </a:defRPr>
      </a:lvl5pPr>
      <a:lvl6pPr marL="2009775" indent="-241300" algn="l" defTabSz="966788" rtl="0" eaLnBrk="1" fontAlgn="base" hangingPunct="1">
        <a:lnSpc>
          <a:spcPts val="2600"/>
        </a:lnSpc>
        <a:spcBef>
          <a:spcPts val="1900"/>
        </a:spcBef>
        <a:spcAft>
          <a:spcPct val="0"/>
        </a:spcAft>
        <a:buChar char="»"/>
        <a:defRPr>
          <a:solidFill>
            <a:schemeClr val="tx1"/>
          </a:solidFill>
          <a:latin typeface="+mn-lt"/>
          <a:cs typeface="+mn-cs"/>
        </a:defRPr>
      </a:lvl6pPr>
      <a:lvl7pPr marL="2466975" indent="-241300" algn="l" defTabSz="966788" rtl="0" eaLnBrk="1" fontAlgn="base" hangingPunct="1">
        <a:lnSpc>
          <a:spcPts val="2600"/>
        </a:lnSpc>
        <a:spcBef>
          <a:spcPts val="1900"/>
        </a:spcBef>
        <a:spcAft>
          <a:spcPct val="0"/>
        </a:spcAft>
        <a:buChar char="»"/>
        <a:defRPr>
          <a:solidFill>
            <a:schemeClr val="tx1"/>
          </a:solidFill>
          <a:latin typeface="+mn-lt"/>
          <a:cs typeface="+mn-cs"/>
        </a:defRPr>
      </a:lvl7pPr>
      <a:lvl8pPr marL="2924175" indent="-241300" algn="l" defTabSz="966788" rtl="0" eaLnBrk="1" fontAlgn="base" hangingPunct="1">
        <a:lnSpc>
          <a:spcPts val="2600"/>
        </a:lnSpc>
        <a:spcBef>
          <a:spcPts val="1900"/>
        </a:spcBef>
        <a:spcAft>
          <a:spcPct val="0"/>
        </a:spcAft>
        <a:buChar char="»"/>
        <a:defRPr>
          <a:solidFill>
            <a:schemeClr val="tx1"/>
          </a:solidFill>
          <a:latin typeface="+mn-lt"/>
          <a:cs typeface="+mn-cs"/>
        </a:defRPr>
      </a:lvl8pPr>
      <a:lvl9pPr marL="3381375" indent="-241300" algn="l" defTabSz="966788" rtl="0" eaLnBrk="1" fontAlgn="base" hangingPunct="1">
        <a:lnSpc>
          <a:spcPts val="2600"/>
        </a:lnSpc>
        <a:spcBef>
          <a:spcPts val="1900"/>
        </a:spcBef>
        <a:spcAft>
          <a:spcPct val="0"/>
        </a:spcAft>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25.png"/><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emf"/><Relationship Id="rId1" Type="http://schemas.openxmlformats.org/officeDocument/2006/relationships/slideLayout" Target="../slideLayouts/slideLayout15.xml"/><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4063" y="911225"/>
            <a:ext cx="8161337" cy="1222375"/>
          </a:xfrm>
          <a:solidFill>
            <a:schemeClr val="bg1">
              <a:alpha val="84000"/>
            </a:schemeClr>
          </a:solidFill>
          <a:ln>
            <a:noFill/>
          </a:ln>
        </p:spPr>
        <p:txBody>
          <a:bodyPr anchor="ctr"/>
          <a:lstStyle/>
          <a:p>
            <a:r>
              <a:rPr lang="en-US" dirty="0"/>
              <a:t>Consumer Finance </a:t>
            </a:r>
            <a:r>
              <a:rPr lang="en-US" dirty="0" smtClean="0"/>
              <a:t>Across </a:t>
            </a:r>
            <a:r>
              <a:rPr lang="en-US" dirty="0"/>
              <a:t>the </a:t>
            </a:r>
            <a:r>
              <a:rPr lang="en-US" dirty="0" smtClean="0"/>
              <a:t>Lifespan</a:t>
            </a:r>
            <a:endParaRPr lang="en-US" dirty="0"/>
          </a:p>
        </p:txBody>
      </p:sp>
      <p:sp>
        <p:nvSpPr>
          <p:cNvPr id="3" name="Subtitle 2"/>
          <p:cNvSpPr>
            <a:spLocks noGrp="1"/>
          </p:cNvSpPr>
          <p:nvPr>
            <p:ph type="subTitle" idx="1"/>
          </p:nvPr>
        </p:nvSpPr>
        <p:spPr>
          <a:xfrm>
            <a:off x="754063" y="4038600"/>
            <a:ext cx="6561137" cy="1301125"/>
          </a:xfrm>
          <a:solidFill>
            <a:schemeClr val="bg1">
              <a:alpha val="83000"/>
            </a:schemeClr>
          </a:solidFill>
        </p:spPr>
        <p:txBody>
          <a:bodyPr/>
          <a:lstStyle/>
          <a:p>
            <a:r>
              <a:rPr lang="en-US" dirty="0"/>
              <a:t>Eric J. Johnson</a:t>
            </a:r>
          </a:p>
          <a:p>
            <a:r>
              <a:rPr lang="en-US" dirty="0"/>
              <a:t>Marketing </a:t>
            </a:r>
            <a:r>
              <a:rPr lang="en-US" dirty="0" smtClean="0"/>
              <a:t>Division, the </a:t>
            </a:r>
            <a:r>
              <a:rPr lang="en-US" dirty="0"/>
              <a:t>Center for Decision Sciences</a:t>
            </a:r>
          </a:p>
          <a:p>
            <a:r>
              <a:rPr lang="en-US" dirty="0"/>
              <a:t>and the Consumer Financial Protection Bureau</a:t>
            </a:r>
          </a:p>
        </p:txBody>
      </p:sp>
      <p:sp>
        <p:nvSpPr>
          <p:cNvPr id="4" name="Text Placeholder 3"/>
          <p:cNvSpPr>
            <a:spLocks noGrp="1"/>
          </p:cNvSpPr>
          <p:nvPr>
            <p:ph type="body" sz="quarter" idx="10"/>
          </p:nvPr>
        </p:nvSpPr>
        <p:spPr>
          <a:xfrm>
            <a:off x="5638800" y="6705600"/>
            <a:ext cx="3581400" cy="381000"/>
          </a:xfrm>
        </p:spPr>
        <p:txBody>
          <a:bodyPr/>
          <a:lstStyle/>
          <a:p>
            <a:r>
              <a:rPr lang="en-US" dirty="0" smtClean="0"/>
              <a:t>FRB Atlanta July 23, 2014</a:t>
            </a:r>
            <a:endParaRPr lang="en-US" dirty="0"/>
          </a:p>
        </p:txBody>
      </p:sp>
      <p:pic>
        <p:nvPicPr>
          <p:cNvPr id="5" name="Picture 4"/>
          <p:cNvPicPr>
            <a:picLocks noChangeAspect="1"/>
          </p:cNvPicPr>
          <p:nvPr/>
        </p:nvPicPr>
        <p:blipFill>
          <a:blip r:embed="rId3"/>
          <a:stretch>
            <a:fillRect/>
          </a:stretch>
        </p:blipFill>
        <p:spPr>
          <a:xfrm>
            <a:off x="6858000" y="228600"/>
            <a:ext cx="2413000" cy="607855"/>
          </a:xfrm>
          <a:prstGeom prst="rect">
            <a:avLst/>
          </a:prstGeom>
          <a:solidFill>
            <a:schemeClr val="bg1">
              <a:alpha val="62000"/>
            </a:schemeClr>
          </a:solidFill>
        </p:spPr>
      </p:pic>
      <p:sp>
        <p:nvSpPr>
          <p:cNvPr id="6" name="Rectangle 5"/>
          <p:cNvSpPr>
            <a:spLocks noGrp="1" noChangeArrowheads="1"/>
          </p:cNvSpPr>
          <p:nvPr/>
        </p:nvSpPr>
        <p:spPr bwMode="gray">
          <a:xfrm>
            <a:off x="228600" y="6324600"/>
            <a:ext cx="8839200" cy="994926"/>
          </a:xfrm>
          <a:prstGeom prst="rect">
            <a:avLst/>
          </a:prstGeom>
          <a:noFill/>
          <a:ln w="9525">
            <a:noFill/>
            <a:miter lim="800000"/>
            <a:headEnd/>
            <a:tailEnd/>
          </a:ln>
        </p:spPr>
        <p:txBody>
          <a:bodyPr vert="horz" wrap="square" lIns="91432" tIns="45716" rIns="91432" bIns="45716" numCol="1" anchor="t" anchorCtr="0" compatLnSpc="1">
            <a:prstTxWarp prst="textNoShape">
              <a:avLst/>
            </a:prstTxWarp>
            <a:normAutofit fontScale="47500" lnSpcReduction="20000"/>
          </a:bodyPr>
          <a:lstStyle>
            <a:lvl1pPr marL="0" indent="0" algn="l" rtl="0" eaLnBrk="1" fontAlgn="base" hangingPunct="1">
              <a:lnSpc>
                <a:spcPts val="1700"/>
              </a:lnSpc>
              <a:spcBef>
                <a:spcPts val="1200"/>
              </a:spcBef>
              <a:spcAft>
                <a:spcPct val="0"/>
              </a:spcAft>
              <a:buSzPct val="75000"/>
              <a:buFont typeface="Arial" pitchFamily="-107" charset="0"/>
              <a:buNone/>
              <a:defRPr sz="2000">
                <a:solidFill>
                  <a:schemeClr val="bg1"/>
                </a:solidFill>
                <a:latin typeface="+mn-lt"/>
                <a:ea typeface="+mn-ea"/>
                <a:cs typeface="+mn-cs"/>
              </a:defRPr>
            </a:lvl1pPr>
            <a:lvl2pPr marL="508000" indent="-219075" algn="l" rtl="0" eaLnBrk="1" fontAlgn="base" hangingPunct="1">
              <a:lnSpc>
                <a:spcPts val="2463"/>
              </a:lnSpc>
              <a:spcBef>
                <a:spcPts val="1800"/>
              </a:spcBef>
              <a:spcAft>
                <a:spcPct val="0"/>
              </a:spcAft>
              <a:buChar char="–"/>
              <a:defRPr sz="2800">
                <a:solidFill>
                  <a:schemeClr val="tx1"/>
                </a:solidFill>
                <a:latin typeface="+mn-lt"/>
                <a:ea typeface="+mn-ea"/>
                <a:cs typeface="+mn-cs"/>
              </a:defRPr>
            </a:lvl2pPr>
            <a:lvl3pPr marL="782638" indent="-160338" algn="l" rtl="0" eaLnBrk="1" fontAlgn="base" hangingPunct="1">
              <a:lnSpc>
                <a:spcPts val="2463"/>
              </a:lnSpc>
              <a:spcBef>
                <a:spcPts val="1800"/>
              </a:spcBef>
              <a:spcAft>
                <a:spcPct val="0"/>
              </a:spcAft>
              <a:buChar char="•"/>
              <a:defRPr sz="2800">
                <a:solidFill>
                  <a:schemeClr val="tx1"/>
                </a:solidFill>
                <a:latin typeface="+mn-lt"/>
                <a:ea typeface="+mn-ea"/>
                <a:cs typeface="+mn-cs"/>
              </a:defRPr>
            </a:lvl3pPr>
            <a:lvl4pPr marL="1123950" indent="-227013" algn="l" rtl="0" eaLnBrk="1" fontAlgn="base" hangingPunct="1">
              <a:lnSpc>
                <a:spcPts val="2463"/>
              </a:lnSpc>
              <a:spcBef>
                <a:spcPts val="1800"/>
              </a:spcBef>
              <a:spcAft>
                <a:spcPct val="0"/>
              </a:spcAft>
              <a:buChar char="–"/>
              <a:defRPr sz="2800">
                <a:solidFill>
                  <a:schemeClr val="tx1"/>
                </a:solidFill>
                <a:latin typeface="+mn-lt"/>
                <a:ea typeface="+mn-ea"/>
                <a:cs typeface="+mn-cs"/>
              </a:defRPr>
            </a:lvl4pPr>
            <a:lvl5pPr marL="1468438" indent="-228600" algn="l" rtl="0" eaLnBrk="1" fontAlgn="base" hangingPunct="1">
              <a:lnSpc>
                <a:spcPts val="2463"/>
              </a:lnSpc>
              <a:spcBef>
                <a:spcPts val="1800"/>
              </a:spcBef>
              <a:spcAft>
                <a:spcPct val="0"/>
              </a:spcAft>
              <a:buChar char="»"/>
              <a:defRPr sz="2800">
                <a:solidFill>
                  <a:schemeClr val="tx1"/>
                </a:solidFill>
                <a:latin typeface="+mn-lt"/>
                <a:ea typeface="+mn-ea"/>
                <a:cs typeface="+mn-cs"/>
              </a:defRPr>
            </a:lvl5pPr>
            <a:lvl6pPr marL="1925638" indent="-228600" algn="l" rtl="0" eaLnBrk="1" fontAlgn="base" hangingPunct="1">
              <a:lnSpc>
                <a:spcPts val="2463"/>
              </a:lnSpc>
              <a:spcBef>
                <a:spcPts val="1800"/>
              </a:spcBef>
              <a:spcAft>
                <a:spcPct val="0"/>
              </a:spcAft>
              <a:buChar char="»"/>
              <a:defRPr sz="2800">
                <a:solidFill>
                  <a:schemeClr val="tx1"/>
                </a:solidFill>
                <a:latin typeface="+mn-lt"/>
                <a:ea typeface="+mn-ea"/>
                <a:cs typeface="+mn-cs"/>
              </a:defRPr>
            </a:lvl6pPr>
            <a:lvl7pPr marL="2382838" indent="-228600" algn="l" rtl="0" eaLnBrk="1" fontAlgn="base" hangingPunct="1">
              <a:lnSpc>
                <a:spcPts val="2463"/>
              </a:lnSpc>
              <a:spcBef>
                <a:spcPts val="1800"/>
              </a:spcBef>
              <a:spcAft>
                <a:spcPct val="0"/>
              </a:spcAft>
              <a:buChar char="»"/>
              <a:defRPr sz="2800">
                <a:solidFill>
                  <a:schemeClr val="tx1"/>
                </a:solidFill>
                <a:latin typeface="+mn-lt"/>
                <a:ea typeface="+mn-ea"/>
                <a:cs typeface="+mn-cs"/>
              </a:defRPr>
            </a:lvl7pPr>
            <a:lvl8pPr marL="2840038" indent="-228600" algn="l" rtl="0" eaLnBrk="1" fontAlgn="base" hangingPunct="1">
              <a:lnSpc>
                <a:spcPts val="2463"/>
              </a:lnSpc>
              <a:spcBef>
                <a:spcPts val="1800"/>
              </a:spcBef>
              <a:spcAft>
                <a:spcPct val="0"/>
              </a:spcAft>
              <a:buChar char="»"/>
              <a:defRPr sz="2800">
                <a:solidFill>
                  <a:schemeClr val="tx1"/>
                </a:solidFill>
                <a:latin typeface="+mn-lt"/>
                <a:ea typeface="+mn-ea"/>
                <a:cs typeface="+mn-cs"/>
              </a:defRPr>
            </a:lvl8pPr>
            <a:lvl9pPr marL="3297238" indent="-228600" algn="l" rtl="0" eaLnBrk="1" fontAlgn="base" hangingPunct="1">
              <a:lnSpc>
                <a:spcPts val="2463"/>
              </a:lnSpc>
              <a:spcBef>
                <a:spcPts val="1800"/>
              </a:spcBef>
              <a:spcAft>
                <a:spcPct val="0"/>
              </a:spcAft>
              <a:buChar char="»"/>
              <a:defRPr sz="2800">
                <a:solidFill>
                  <a:schemeClr val="tx1"/>
                </a:solidFill>
                <a:latin typeface="+mn-lt"/>
                <a:ea typeface="+mn-ea"/>
                <a:cs typeface="+mn-cs"/>
              </a:defRPr>
            </a:lvl9pPr>
          </a:lstStyle>
          <a:p>
            <a:pPr eaLnBrk="1" hangingPunct="1">
              <a:lnSpc>
                <a:spcPct val="100000"/>
              </a:lnSpc>
              <a:spcBef>
                <a:spcPts val="0"/>
              </a:spcBef>
              <a:buFont typeface="Arial" pitchFamily="-110" charset="0"/>
              <a:buNone/>
            </a:pPr>
            <a:endParaRPr lang="en-US" sz="3300" dirty="0"/>
          </a:p>
          <a:p>
            <a:pPr eaLnBrk="1" hangingPunct="1">
              <a:lnSpc>
                <a:spcPct val="100000"/>
              </a:lnSpc>
              <a:buFont typeface="Arial" pitchFamily="-110" charset="0"/>
              <a:buNone/>
            </a:pPr>
            <a:endParaRPr lang="en-US" sz="1800" dirty="0">
              <a:solidFill>
                <a:schemeClr val="tx1"/>
              </a:solidFill>
            </a:endParaRPr>
          </a:p>
          <a:p>
            <a:pPr>
              <a:lnSpc>
                <a:spcPct val="100000"/>
              </a:lnSpc>
              <a:spcBef>
                <a:spcPts val="0"/>
              </a:spcBef>
            </a:pPr>
            <a:r>
              <a:rPr lang="en-US" sz="1600" dirty="0">
                <a:solidFill>
                  <a:schemeClr val="tx1"/>
                </a:solidFill>
              </a:rPr>
              <a:t>Supported by NSF Grant SES-0352062, National Institute for Aging  </a:t>
            </a:r>
            <a:endParaRPr lang="en-US" sz="1600" dirty="0" smtClean="0">
              <a:solidFill>
                <a:schemeClr val="tx1"/>
              </a:solidFill>
            </a:endParaRPr>
          </a:p>
          <a:p>
            <a:pPr>
              <a:lnSpc>
                <a:spcPct val="100000"/>
              </a:lnSpc>
              <a:spcBef>
                <a:spcPts val="0"/>
              </a:spcBef>
            </a:pPr>
            <a:r>
              <a:rPr lang="en-US" sz="1600" dirty="0" smtClean="0">
                <a:solidFill>
                  <a:schemeClr val="tx1"/>
                </a:solidFill>
              </a:rPr>
              <a:t>with </a:t>
            </a:r>
            <a:r>
              <a:rPr lang="en-US" sz="1600" dirty="0">
                <a:solidFill>
                  <a:schemeClr val="tx1"/>
                </a:solidFill>
              </a:rPr>
              <a:t>support from the Social Security Administration</a:t>
            </a:r>
          </a:p>
          <a:p>
            <a:pPr>
              <a:lnSpc>
                <a:spcPct val="100000"/>
              </a:lnSpc>
              <a:spcBef>
                <a:spcPts val="0"/>
              </a:spcBef>
            </a:pPr>
            <a:r>
              <a:rPr lang="en-US" sz="1600" dirty="0">
                <a:solidFill>
                  <a:schemeClr val="tx1"/>
                </a:solidFill>
              </a:rPr>
              <a:t>The Russell Sage and the Alfred P. Sloan Foundation</a:t>
            </a:r>
          </a:p>
          <a:p>
            <a:pPr>
              <a:lnSpc>
                <a:spcPct val="100000"/>
              </a:lnSpc>
              <a:spcBef>
                <a:spcPts val="0"/>
              </a:spcBef>
            </a:pPr>
            <a:r>
              <a:rPr lang="en-US" sz="1600" dirty="0">
                <a:solidFill>
                  <a:schemeClr val="tx1"/>
                </a:solidFill>
              </a:rPr>
              <a:t>The National Endowment for  Financial Education.</a:t>
            </a:r>
          </a:p>
          <a:p>
            <a:pPr eaLnBrk="1" hangingPunct="1">
              <a:lnSpc>
                <a:spcPct val="90000"/>
              </a:lnSpc>
              <a:buFont typeface="Arial" pitchFamily="-110" charset="0"/>
              <a:buNone/>
            </a:pPr>
            <a:endParaRPr lang="en-US" sz="1500" dirty="0"/>
          </a:p>
        </p:txBody>
      </p:sp>
    </p:spTree>
    <p:extLst>
      <p:ext uri="{BB962C8B-B14F-4D97-AF65-F5344CB8AC3E}">
        <p14:creationId xmlns:p14="http://schemas.microsoft.com/office/powerpoint/2010/main" val="2450731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76200"/>
            <a:ext cx="9601200" cy="73914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66788" rtl="0" eaLnBrk="1" fontAlgn="base" latinLnBrk="0" hangingPunct="1">
              <a:lnSpc>
                <a:spcPct val="100000"/>
              </a:lnSpc>
              <a:spcBef>
                <a:spcPct val="0"/>
              </a:spcBef>
              <a:spcAft>
                <a:spcPct val="0"/>
              </a:spcAft>
              <a:buClrTx/>
              <a:buSzTx/>
              <a:buFontTx/>
              <a:buNone/>
              <a:tabLst/>
            </a:pPr>
            <a:endParaRPr kumimoji="0" lang="en-US" sz="1900" b="0" i="0" u="none" strike="noStrike" cap="none" normalizeH="0" baseline="0" smtClean="0">
              <a:ln>
                <a:noFill/>
              </a:ln>
              <a:solidFill>
                <a:schemeClr val="tx1"/>
              </a:solidFill>
              <a:effectLst/>
              <a:latin typeface="Arial" pitchFamily="34" charset="0"/>
              <a:cs typeface="Arial" pitchFamily="34" charset="0"/>
            </a:endParaRPr>
          </a:p>
        </p:txBody>
      </p:sp>
      <p:pic>
        <p:nvPicPr>
          <p:cNvPr id="5" name="Picture 4"/>
          <p:cNvPicPr>
            <a:picLocks noChangeAspect="1"/>
          </p:cNvPicPr>
          <p:nvPr/>
        </p:nvPicPr>
        <p:blipFill rotWithShape="1">
          <a:blip r:embed="rId2"/>
          <a:srcRect b="2088"/>
          <a:stretch/>
        </p:blipFill>
        <p:spPr>
          <a:xfrm>
            <a:off x="990600" y="-76200"/>
            <a:ext cx="7924800" cy="7327564"/>
          </a:xfrm>
          <a:prstGeom prst="rect">
            <a:avLst/>
          </a:prstGeom>
        </p:spPr>
      </p:pic>
    </p:spTree>
    <p:extLst>
      <p:ext uri="{BB962C8B-B14F-4D97-AF65-F5344CB8AC3E}">
        <p14:creationId xmlns:p14="http://schemas.microsoft.com/office/powerpoint/2010/main" val="26767619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33350"/>
            <a:ext cx="9296400" cy="1219200"/>
          </a:xfrm>
        </p:spPr>
        <p:txBody>
          <a:bodyPr/>
          <a:lstStyle/>
          <a:p>
            <a:r>
              <a:rPr lang="en-US" sz="3500" dirty="0" smtClean="0"/>
              <a:t>Can Crystallized Intelligence Compensate?</a:t>
            </a:r>
            <a:endParaRPr lang="en-US" sz="3500" dirty="0"/>
          </a:p>
        </p:txBody>
      </p:sp>
      <p:sp>
        <p:nvSpPr>
          <p:cNvPr id="3" name="Content Placeholder 2"/>
          <p:cNvSpPr>
            <a:spLocks noGrp="1"/>
          </p:cNvSpPr>
          <p:nvPr>
            <p:ph idx="1"/>
          </p:nvPr>
        </p:nvSpPr>
        <p:spPr>
          <a:xfrm>
            <a:off x="381000" y="1752601"/>
            <a:ext cx="5159375" cy="4267200"/>
          </a:xfrm>
        </p:spPr>
        <p:txBody>
          <a:bodyPr/>
          <a:lstStyle/>
          <a:p>
            <a:pPr>
              <a:lnSpc>
                <a:spcPct val="100000"/>
              </a:lnSpc>
              <a:spcBef>
                <a:spcPts val="0"/>
              </a:spcBef>
            </a:pPr>
            <a:r>
              <a:rPr lang="en-US" sz="3000" dirty="0" smtClean="0"/>
              <a:t>Crystallized intelligence is what we learn about the world, usually through experience and instruction</a:t>
            </a:r>
          </a:p>
          <a:p>
            <a:pPr>
              <a:lnSpc>
                <a:spcPct val="100000"/>
              </a:lnSpc>
              <a:spcBef>
                <a:spcPts val="0"/>
              </a:spcBef>
            </a:pPr>
            <a:r>
              <a:rPr lang="en-US" sz="3000" dirty="0" smtClean="0"/>
              <a:t>Not determined only by IQ</a:t>
            </a:r>
          </a:p>
          <a:p>
            <a:pPr>
              <a:lnSpc>
                <a:spcPct val="100000"/>
              </a:lnSpc>
              <a:spcBef>
                <a:spcPts val="0"/>
              </a:spcBef>
            </a:pPr>
            <a:r>
              <a:rPr lang="en-US" sz="3000" dirty="0" err="1" smtClean="0"/>
              <a:t>Cattell</a:t>
            </a:r>
            <a:r>
              <a:rPr lang="en-US" sz="3000" dirty="0" smtClean="0"/>
              <a:t> saw this as intellectual capital</a:t>
            </a:r>
            <a:endParaRPr lang="en-US" sz="3000" dirty="0"/>
          </a:p>
        </p:txBody>
      </p:sp>
      <p:pic>
        <p:nvPicPr>
          <p:cNvPr id="4" name="Picture 3"/>
          <p:cNvPicPr>
            <a:picLocks noChangeAspect="1"/>
          </p:cNvPicPr>
          <p:nvPr/>
        </p:nvPicPr>
        <p:blipFill>
          <a:blip r:embed="rId2"/>
          <a:stretch>
            <a:fillRect/>
          </a:stretch>
        </p:blipFill>
        <p:spPr>
          <a:xfrm>
            <a:off x="6172200" y="1143000"/>
            <a:ext cx="2032000" cy="2781300"/>
          </a:xfrm>
          <a:prstGeom prst="rect">
            <a:avLst/>
          </a:prstGeom>
        </p:spPr>
      </p:pic>
      <p:pic>
        <p:nvPicPr>
          <p:cNvPr id="5" name="Picture 4"/>
          <p:cNvPicPr>
            <a:picLocks noChangeAspect="1"/>
          </p:cNvPicPr>
          <p:nvPr/>
        </p:nvPicPr>
        <p:blipFill>
          <a:blip r:embed="rId3"/>
          <a:stretch>
            <a:fillRect/>
          </a:stretch>
        </p:blipFill>
        <p:spPr>
          <a:xfrm>
            <a:off x="6096000" y="4114800"/>
            <a:ext cx="2239351" cy="2239351"/>
          </a:xfrm>
          <a:prstGeom prst="rect">
            <a:avLst/>
          </a:prstGeom>
        </p:spPr>
      </p:pic>
    </p:spTree>
    <p:extLst>
      <p:ext uri="{BB962C8B-B14F-4D97-AF65-F5344CB8AC3E}">
        <p14:creationId xmlns:p14="http://schemas.microsoft.com/office/powerpoint/2010/main" val="14722860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6" name="Oval 24"/>
          <p:cNvSpPr>
            <a:spLocks noChangeArrowheads="1"/>
          </p:cNvSpPr>
          <p:nvPr/>
        </p:nvSpPr>
        <p:spPr bwMode="auto">
          <a:xfrm>
            <a:off x="5625736" y="3383096"/>
            <a:ext cx="2989875" cy="1211892"/>
          </a:xfrm>
          <a:prstGeom prst="ellipse">
            <a:avLst/>
          </a:prstGeom>
          <a:solidFill>
            <a:srgbClr val="FFFFFF"/>
          </a:solidFill>
          <a:ln w="25400">
            <a:solidFill>
              <a:srgbClr val="000000"/>
            </a:solidFill>
            <a:round/>
            <a:headEnd/>
            <a:tailEnd/>
          </a:ln>
        </p:spPr>
        <p:txBody>
          <a:bodyPr vert="horz" wrap="square" lIns="0" tIns="0" rIns="0" bIns="0" numCol="1" anchor="t" anchorCtr="0" compatLnSpc="1">
            <a:prstTxWarp prst="textNoShape">
              <a:avLst/>
            </a:prstTxWarp>
            <a:spAutoFit/>
          </a:bodyPr>
          <a:lstStyle/>
          <a:p>
            <a:pPr algn="ctr" defTabSz="914319"/>
            <a:r>
              <a:rPr lang="en-US" sz="2700" b="1" dirty="0">
                <a:latin typeface="Calibri" pitchFamily="34" charset="0"/>
                <a:ea typeface="MS Mincho" pitchFamily="49" charset="-128"/>
                <a:cs typeface="Calibri" pitchFamily="34" charset="0"/>
              </a:rPr>
              <a:t>Decision performance</a:t>
            </a:r>
            <a:endParaRPr lang="en-US" sz="3600" dirty="0">
              <a:latin typeface="Arial" pitchFamily="34" charset="0"/>
              <a:cs typeface="Arial" pitchFamily="34" charset="0"/>
            </a:endParaRPr>
          </a:p>
        </p:txBody>
      </p:sp>
      <p:sp>
        <p:nvSpPr>
          <p:cNvPr id="30722" name="Slide Number Placeholder 3"/>
          <p:cNvSpPr>
            <a:spLocks noGrp="1"/>
          </p:cNvSpPr>
          <p:nvPr>
            <p:ph type="sldNum" sz="quarter" idx="10"/>
          </p:nvPr>
        </p:nvSpPr>
        <p:spPr>
          <a:xfrm>
            <a:off x="7194551" y="6921500"/>
            <a:ext cx="2239963" cy="50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Arial" pitchFamily="34" charset="0"/>
                <a:ea typeface="ＭＳ Ｐゴシック" pitchFamily="34" charset="-128"/>
              </a:defRPr>
            </a:lvl1pPr>
            <a:lvl2pPr marL="742883" indent="-285725" eaLnBrk="0" hangingPunct="0">
              <a:defRPr sz="1900">
                <a:solidFill>
                  <a:schemeClr val="tx1"/>
                </a:solidFill>
                <a:latin typeface="Arial" pitchFamily="34" charset="0"/>
                <a:ea typeface="ＭＳ Ｐゴシック" pitchFamily="34" charset="-128"/>
              </a:defRPr>
            </a:lvl2pPr>
            <a:lvl3pPr marL="1142898" indent="-228580" eaLnBrk="0" hangingPunct="0">
              <a:defRPr sz="1900">
                <a:solidFill>
                  <a:schemeClr val="tx1"/>
                </a:solidFill>
                <a:latin typeface="Arial" pitchFamily="34" charset="0"/>
                <a:ea typeface="ＭＳ Ｐゴシック" pitchFamily="34" charset="-128"/>
              </a:defRPr>
            </a:lvl3pPr>
            <a:lvl4pPr marL="1600057" indent="-228580" eaLnBrk="0" hangingPunct="0">
              <a:defRPr sz="1900">
                <a:solidFill>
                  <a:schemeClr val="tx1"/>
                </a:solidFill>
                <a:latin typeface="Arial" pitchFamily="34" charset="0"/>
                <a:ea typeface="ＭＳ Ｐゴシック" pitchFamily="34" charset="-128"/>
              </a:defRPr>
            </a:lvl4pPr>
            <a:lvl5pPr marL="2057217" indent="-228580" eaLnBrk="0" hangingPunct="0">
              <a:defRPr sz="1900">
                <a:solidFill>
                  <a:schemeClr val="tx1"/>
                </a:solidFill>
                <a:latin typeface="Arial" pitchFamily="34" charset="0"/>
                <a:ea typeface="ＭＳ Ｐゴシック" pitchFamily="34" charset="-128"/>
              </a:defRPr>
            </a:lvl5pPr>
            <a:lvl6pPr marL="2514376" indent="-22858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2971536" indent="-22858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3428694" indent="-22858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3885854" indent="-22858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eaLnBrk="1" hangingPunct="1"/>
            <a:fld id="{A13AD6AA-3B14-45F2-B9E1-5DD7A6B4DEF4}" type="slidenum">
              <a:rPr lang="en-US" sz="1000"/>
              <a:pPr eaLnBrk="1" hangingPunct="1"/>
              <a:t>12</a:t>
            </a:fld>
            <a:endParaRPr lang="en-US" sz="1000"/>
          </a:p>
        </p:txBody>
      </p:sp>
      <p:sp>
        <p:nvSpPr>
          <p:cNvPr id="30" name="Rectangle 47"/>
          <p:cNvSpPr>
            <a:spLocks noChangeArrowheads="1"/>
          </p:cNvSpPr>
          <p:nvPr/>
        </p:nvSpPr>
        <p:spPr bwMode="auto">
          <a:xfrm>
            <a:off x="0" y="-194314"/>
            <a:ext cx="183409" cy="388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2" tIns="45716" rIns="91432" bIns="45716" numCol="1" anchor="ctr" anchorCtr="0" compatLnSpc="1">
            <a:prstTxWarp prst="textNoShape">
              <a:avLst/>
            </a:prstTxWarp>
            <a:spAutoFit/>
          </a:bodyPr>
          <a:lstStyle/>
          <a:p>
            <a:endParaRPr lang="en-US"/>
          </a:p>
        </p:txBody>
      </p:sp>
      <p:sp>
        <p:nvSpPr>
          <p:cNvPr id="25" name="Title 1"/>
          <p:cNvSpPr txBox="1">
            <a:spLocks/>
          </p:cNvSpPr>
          <p:nvPr/>
        </p:nvSpPr>
        <p:spPr bwMode="auto">
          <a:xfrm>
            <a:off x="279919" y="2"/>
            <a:ext cx="9192695" cy="860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53" tIns="48326" rIns="96653" bIns="48326" numCol="1" anchor="ctr" anchorCtr="0" compatLnSpc="1">
            <a:prstTxWarp prst="textNoShape">
              <a:avLst/>
            </a:prstTxWarp>
          </a:bodyPr>
          <a:lstStyle>
            <a:lvl1pPr algn="l" defTabSz="966788" rtl="0" eaLnBrk="0" fontAlgn="base" hangingPunct="0">
              <a:spcBef>
                <a:spcPct val="0"/>
              </a:spcBef>
              <a:spcAft>
                <a:spcPct val="0"/>
              </a:spcAft>
              <a:defRPr sz="2100" b="1">
                <a:solidFill>
                  <a:schemeClr val="bg1"/>
                </a:solidFill>
                <a:latin typeface="+mj-lt"/>
                <a:ea typeface="ＭＳ Ｐゴシック" charset="0"/>
                <a:cs typeface="Arial" pitchFamily="-106" charset="0"/>
              </a:defRPr>
            </a:lvl1pPr>
            <a:lvl2pPr algn="l" defTabSz="966788" rtl="0" eaLnBrk="0" fontAlgn="base" hangingPunct="0">
              <a:spcBef>
                <a:spcPct val="0"/>
              </a:spcBef>
              <a:spcAft>
                <a:spcPct val="0"/>
              </a:spcAft>
              <a:defRPr sz="2100" b="1">
                <a:solidFill>
                  <a:schemeClr val="bg1"/>
                </a:solidFill>
                <a:latin typeface="Arial" charset="0"/>
                <a:ea typeface="ＭＳ Ｐゴシック" charset="0"/>
                <a:cs typeface="Arial" charset="0"/>
              </a:defRPr>
            </a:lvl2pPr>
            <a:lvl3pPr algn="l" defTabSz="966788" rtl="0" eaLnBrk="0" fontAlgn="base" hangingPunct="0">
              <a:spcBef>
                <a:spcPct val="0"/>
              </a:spcBef>
              <a:spcAft>
                <a:spcPct val="0"/>
              </a:spcAft>
              <a:defRPr sz="2100" b="1">
                <a:solidFill>
                  <a:schemeClr val="bg1"/>
                </a:solidFill>
                <a:latin typeface="Arial" charset="0"/>
                <a:ea typeface="ＭＳ Ｐゴシック" charset="0"/>
                <a:cs typeface="Arial" charset="0"/>
              </a:defRPr>
            </a:lvl3pPr>
            <a:lvl4pPr algn="l" defTabSz="966788" rtl="0" eaLnBrk="0" fontAlgn="base" hangingPunct="0">
              <a:spcBef>
                <a:spcPct val="0"/>
              </a:spcBef>
              <a:spcAft>
                <a:spcPct val="0"/>
              </a:spcAft>
              <a:defRPr sz="2100" b="1">
                <a:solidFill>
                  <a:schemeClr val="bg1"/>
                </a:solidFill>
                <a:latin typeface="Arial" charset="0"/>
                <a:ea typeface="ＭＳ Ｐゴシック" charset="0"/>
                <a:cs typeface="Arial" charset="0"/>
              </a:defRPr>
            </a:lvl4pPr>
            <a:lvl5pPr algn="l" defTabSz="966788" rtl="0" eaLnBrk="0" fontAlgn="base" hangingPunct="0">
              <a:spcBef>
                <a:spcPct val="0"/>
              </a:spcBef>
              <a:spcAft>
                <a:spcPct val="0"/>
              </a:spcAft>
              <a:defRPr sz="2100" b="1">
                <a:solidFill>
                  <a:schemeClr val="bg1"/>
                </a:solidFill>
                <a:latin typeface="Arial" charset="0"/>
                <a:ea typeface="ＭＳ Ｐゴシック" charset="0"/>
                <a:cs typeface="Arial" charset="0"/>
              </a:defRPr>
            </a:lvl5pPr>
            <a:lvl6pPr marL="457200" algn="l" defTabSz="966788" rtl="0" fontAlgn="base">
              <a:spcBef>
                <a:spcPct val="0"/>
              </a:spcBef>
              <a:spcAft>
                <a:spcPct val="0"/>
              </a:spcAft>
              <a:defRPr sz="2100" b="1">
                <a:solidFill>
                  <a:schemeClr val="bg1"/>
                </a:solidFill>
                <a:latin typeface="Arial" charset="0"/>
                <a:cs typeface="Arial" charset="0"/>
              </a:defRPr>
            </a:lvl6pPr>
            <a:lvl7pPr marL="914400" algn="l" defTabSz="966788" rtl="0" fontAlgn="base">
              <a:spcBef>
                <a:spcPct val="0"/>
              </a:spcBef>
              <a:spcAft>
                <a:spcPct val="0"/>
              </a:spcAft>
              <a:defRPr sz="2100" b="1">
                <a:solidFill>
                  <a:schemeClr val="bg1"/>
                </a:solidFill>
                <a:latin typeface="Arial" charset="0"/>
                <a:cs typeface="Arial" charset="0"/>
              </a:defRPr>
            </a:lvl7pPr>
            <a:lvl8pPr marL="1371600" algn="l" defTabSz="966788" rtl="0" fontAlgn="base">
              <a:spcBef>
                <a:spcPct val="0"/>
              </a:spcBef>
              <a:spcAft>
                <a:spcPct val="0"/>
              </a:spcAft>
              <a:defRPr sz="2100" b="1">
                <a:solidFill>
                  <a:schemeClr val="bg1"/>
                </a:solidFill>
                <a:latin typeface="Arial" charset="0"/>
                <a:cs typeface="Arial" charset="0"/>
              </a:defRPr>
            </a:lvl8pPr>
            <a:lvl9pPr marL="1828800" algn="l" defTabSz="966788" rtl="0" fontAlgn="base">
              <a:spcBef>
                <a:spcPct val="0"/>
              </a:spcBef>
              <a:spcAft>
                <a:spcPct val="0"/>
              </a:spcAft>
              <a:defRPr sz="2100" b="1">
                <a:solidFill>
                  <a:schemeClr val="bg1"/>
                </a:solidFill>
                <a:latin typeface="Arial" charset="0"/>
                <a:cs typeface="Arial" charset="0"/>
              </a:defRPr>
            </a:lvl9pPr>
          </a:lstStyle>
          <a:p>
            <a:pPr eaLnBrk="1" hangingPunct="1"/>
            <a:r>
              <a:rPr lang="en-US" sz="2700" b="0" dirty="0">
                <a:latin typeface="Helvetica" charset="0"/>
              </a:rPr>
              <a:t>Compensating Cognitive Competencies </a:t>
            </a:r>
            <a:r>
              <a:rPr lang="en-US" sz="2000" b="0" dirty="0">
                <a:latin typeface="Helvetica" charset="0"/>
              </a:rPr>
              <a:t>(CCC) </a:t>
            </a:r>
            <a:r>
              <a:rPr lang="en-US" sz="2700" b="0" dirty="0">
                <a:latin typeface="Helvetica" charset="0"/>
              </a:rPr>
              <a:t>Hypothesis</a:t>
            </a:r>
          </a:p>
        </p:txBody>
      </p:sp>
      <p:sp>
        <p:nvSpPr>
          <p:cNvPr id="30728" name="Rectangle 11"/>
          <p:cNvSpPr>
            <a:spLocks noChangeArrowheads="1"/>
          </p:cNvSpPr>
          <p:nvPr/>
        </p:nvSpPr>
        <p:spPr bwMode="auto">
          <a:xfrm>
            <a:off x="208721" y="3766018"/>
            <a:ext cx="907446" cy="445878"/>
          </a:xfrm>
          <a:prstGeom prst="rect">
            <a:avLst/>
          </a:prstGeom>
          <a:solidFill>
            <a:srgbClr val="FFFFFF"/>
          </a:solidFill>
          <a:ln w="25400">
            <a:solidFill>
              <a:srgbClr val="000000"/>
            </a:solidFill>
            <a:miter lim="800000"/>
            <a:headEnd/>
            <a:tailEnd/>
          </a:ln>
        </p:spPr>
        <p:txBody>
          <a:bodyPr vert="horz" wrap="square" lIns="91432" tIns="0" rIns="91432" bIns="0" numCol="1" anchor="t" anchorCtr="0" compatLnSpc="1">
            <a:prstTxWarp prst="textNoShape">
              <a:avLst/>
            </a:prstTxWarp>
          </a:bodyPr>
          <a:lstStyle/>
          <a:p>
            <a:pPr algn="ctr" defTabSz="914319"/>
            <a:r>
              <a:rPr lang="en-US" sz="2700" b="1">
                <a:latin typeface="Calibri" pitchFamily="34" charset="0"/>
                <a:ea typeface="MS Mincho" pitchFamily="49" charset="-128"/>
                <a:cs typeface="Calibri" pitchFamily="34" charset="0"/>
              </a:rPr>
              <a:t>Age</a:t>
            </a:r>
            <a:endParaRPr lang="en-US" sz="3600">
              <a:latin typeface="Arial" pitchFamily="34" charset="0"/>
              <a:cs typeface="Arial" pitchFamily="34" charset="0"/>
            </a:endParaRPr>
          </a:p>
        </p:txBody>
      </p:sp>
      <p:sp>
        <p:nvSpPr>
          <p:cNvPr id="2" name="Right Arrow 1"/>
          <p:cNvSpPr/>
          <p:nvPr/>
        </p:nvSpPr>
        <p:spPr bwMode="auto">
          <a:xfrm>
            <a:off x="1245779" y="3811726"/>
            <a:ext cx="4141229" cy="285293"/>
          </a:xfrm>
          <a:prstGeom prst="rightArrow">
            <a:avLst/>
          </a:prstGeom>
          <a:solidFill>
            <a:schemeClr val="bg1">
              <a:lumMod val="75000"/>
              <a:alpha val="42000"/>
            </a:schemeClr>
          </a:soli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2" tIns="45716" rIns="91432" bIns="45716" numCol="1" rtlCol="0" anchor="t" anchorCtr="0" compatLnSpc="1">
            <a:prstTxWarp prst="textNoShape">
              <a:avLst/>
            </a:prstTxWarp>
          </a:bodyPr>
          <a:lstStyle/>
          <a:p>
            <a:pPr defTabSz="966702"/>
            <a:endParaRPr lang="en-US">
              <a:solidFill>
                <a:schemeClr val="tx1"/>
              </a:solidFill>
              <a:latin typeface="Arial" charset="0"/>
              <a:cs typeface="Arial" charset="0"/>
            </a:endParaRPr>
          </a:p>
        </p:txBody>
      </p:sp>
      <p:sp>
        <p:nvSpPr>
          <p:cNvPr id="30720" name="Oval 3"/>
          <p:cNvSpPr>
            <a:spLocks noChangeArrowheads="1"/>
          </p:cNvSpPr>
          <p:nvPr/>
        </p:nvSpPr>
        <p:spPr bwMode="auto">
          <a:xfrm>
            <a:off x="1600200" y="1066800"/>
            <a:ext cx="3289513" cy="1050415"/>
          </a:xfrm>
          <a:prstGeom prst="ellipse">
            <a:avLst/>
          </a:prstGeom>
          <a:solidFill>
            <a:srgbClr val="FFFFFF"/>
          </a:solidFill>
          <a:ln w="25400">
            <a:solidFill>
              <a:srgbClr val="000000"/>
            </a:solidFill>
            <a:round/>
            <a:headEnd/>
            <a:tailEnd/>
          </a:ln>
        </p:spPr>
        <p:txBody>
          <a:bodyPr vert="horz" wrap="square" lIns="0" tIns="0" rIns="0" bIns="0" numCol="1" anchor="t" anchorCtr="0" compatLnSpc="1">
            <a:prstTxWarp prst="textNoShape">
              <a:avLst/>
            </a:prstTxWarp>
          </a:bodyPr>
          <a:lstStyle/>
          <a:p>
            <a:pPr algn="ctr" defTabSz="914319"/>
            <a:r>
              <a:rPr lang="en-US" sz="2400" b="1" dirty="0" smtClean="0">
                <a:latin typeface="Calibri" pitchFamily="34" charset="0"/>
                <a:ea typeface="MS Mincho" pitchFamily="49" charset="-128"/>
                <a:cs typeface="Calibri" pitchFamily="34" charset="0"/>
              </a:rPr>
              <a:t>Crystallized Intelligence</a:t>
            </a:r>
            <a:endParaRPr lang="en-US" sz="3200" dirty="0">
              <a:latin typeface="Arial" pitchFamily="34" charset="0"/>
              <a:cs typeface="Arial" pitchFamily="34" charset="0"/>
            </a:endParaRPr>
          </a:p>
        </p:txBody>
      </p:sp>
      <p:sp>
        <p:nvSpPr>
          <p:cNvPr id="30721" name="Straight Arrow Connector 8"/>
          <p:cNvSpPr>
            <a:spLocks noChangeShapeType="1"/>
          </p:cNvSpPr>
          <p:nvPr/>
        </p:nvSpPr>
        <p:spPr bwMode="auto">
          <a:xfrm>
            <a:off x="1245779" y="3954372"/>
            <a:ext cx="4141229" cy="0"/>
          </a:xfrm>
          <a:prstGeom prst="straightConnector1">
            <a:avLst/>
          </a:prstGeom>
          <a:noFill/>
          <a:ln w="38100">
            <a:solidFill>
              <a:srgbClr val="000000"/>
            </a:solidFill>
            <a:round/>
            <a:headEnd/>
            <a:tailEnd type="arrow" w="med" len="med"/>
          </a:ln>
        </p:spPr>
        <p:txBody>
          <a:bodyPr vert="horz" wrap="square" lIns="91432" tIns="45716" rIns="91432" bIns="45716" numCol="1" anchor="t" anchorCtr="0" compatLnSpc="1">
            <a:prstTxWarp prst="textNoShape">
              <a:avLst/>
            </a:prstTxWarp>
          </a:bodyPr>
          <a:lstStyle/>
          <a:p>
            <a:endParaRPr lang="en-US" sz="3600"/>
          </a:p>
        </p:txBody>
      </p:sp>
      <p:sp>
        <p:nvSpPr>
          <p:cNvPr id="30726" name="Straight Arrow Connector 9"/>
          <p:cNvSpPr>
            <a:spLocks noChangeShapeType="1"/>
          </p:cNvSpPr>
          <p:nvPr/>
        </p:nvSpPr>
        <p:spPr bwMode="auto">
          <a:xfrm flipV="1">
            <a:off x="1269004" y="2129980"/>
            <a:ext cx="1793035" cy="1598263"/>
          </a:xfrm>
          <a:prstGeom prst="straightConnector1">
            <a:avLst/>
          </a:prstGeom>
          <a:noFill/>
          <a:ln w="38100">
            <a:solidFill>
              <a:srgbClr val="000000"/>
            </a:solidFill>
            <a:round/>
            <a:headEnd/>
            <a:tailEnd type="arrow" w="med" len="med"/>
          </a:ln>
        </p:spPr>
        <p:txBody>
          <a:bodyPr vert="horz" wrap="square" lIns="91432" tIns="45716" rIns="91432" bIns="45716" numCol="1" anchor="t" anchorCtr="0" compatLnSpc="1">
            <a:prstTxWarp prst="textNoShape">
              <a:avLst/>
            </a:prstTxWarp>
          </a:bodyPr>
          <a:lstStyle/>
          <a:p>
            <a:endParaRPr lang="en-US" sz="3600"/>
          </a:p>
        </p:txBody>
      </p:sp>
      <p:sp>
        <p:nvSpPr>
          <p:cNvPr id="30727" name="Straight Arrow Connector 10"/>
          <p:cNvSpPr>
            <a:spLocks noChangeShapeType="1"/>
          </p:cNvSpPr>
          <p:nvPr/>
        </p:nvSpPr>
        <p:spPr bwMode="auto">
          <a:xfrm>
            <a:off x="3599607" y="2129979"/>
            <a:ext cx="1756662" cy="1580324"/>
          </a:xfrm>
          <a:prstGeom prst="straightConnector1">
            <a:avLst/>
          </a:prstGeom>
          <a:noFill/>
          <a:ln w="38100">
            <a:solidFill>
              <a:srgbClr val="000000"/>
            </a:solidFill>
            <a:round/>
            <a:headEnd/>
            <a:tailEnd type="arrow" w="med" len="med"/>
          </a:ln>
        </p:spPr>
        <p:txBody>
          <a:bodyPr vert="horz" wrap="square" lIns="91432" tIns="45716" rIns="91432" bIns="45716" numCol="1" anchor="t" anchorCtr="0" compatLnSpc="1">
            <a:prstTxWarp prst="textNoShape">
              <a:avLst/>
            </a:prstTxWarp>
          </a:bodyPr>
          <a:lstStyle/>
          <a:p>
            <a:endParaRPr lang="en-US" sz="3600"/>
          </a:p>
        </p:txBody>
      </p:sp>
      <p:sp>
        <p:nvSpPr>
          <p:cNvPr id="30729" name="Rectangle 13"/>
          <p:cNvSpPr>
            <a:spLocks noChangeArrowheads="1"/>
          </p:cNvSpPr>
          <p:nvPr/>
        </p:nvSpPr>
        <p:spPr bwMode="auto">
          <a:xfrm>
            <a:off x="1490485" y="2330064"/>
            <a:ext cx="797986" cy="639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bodyPr>
          <a:lstStyle/>
          <a:p>
            <a:pPr defTabSz="914319"/>
            <a:endParaRPr lang="en-US" sz="3600" dirty="0">
              <a:latin typeface="Arial" pitchFamily="34" charset="0"/>
              <a:cs typeface="Arial" pitchFamily="34" charset="0"/>
            </a:endParaRPr>
          </a:p>
        </p:txBody>
      </p:sp>
      <p:sp>
        <p:nvSpPr>
          <p:cNvPr id="30734" name="Rectangle 15"/>
          <p:cNvSpPr>
            <a:spLocks noChangeArrowheads="1"/>
          </p:cNvSpPr>
          <p:nvPr/>
        </p:nvSpPr>
        <p:spPr bwMode="auto">
          <a:xfrm>
            <a:off x="2867713" y="3383097"/>
            <a:ext cx="424694" cy="506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bodyPr>
          <a:lstStyle/>
          <a:p>
            <a:pPr defTabSz="914319"/>
            <a:r>
              <a:rPr lang="en-US" sz="2400" b="1" dirty="0">
                <a:latin typeface="Calibri" pitchFamily="34" charset="0"/>
                <a:ea typeface="MS Mincho" pitchFamily="49" charset="-128"/>
                <a:cs typeface="Calibri" pitchFamily="34" charset="0"/>
              </a:rPr>
              <a:t>c</a:t>
            </a:r>
            <a:endParaRPr lang="en-US" sz="3600" dirty="0">
              <a:latin typeface="Arial" pitchFamily="34" charset="0"/>
              <a:cs typeface="Arial" pitchFamily="34" charset="0"/>
            </a:endParaRPr>
          </a:p>
        </p:txBody>
      </p:sp>
      <p:sp>
        <p:nvSpPr>
          <p:cNvPr id="30735" name="Straight Arrow Connector 18"/>
          <p:cNvSpPr>
            <a:spLocks noChangeShapeType="1"/>
          </p:cNvSpPr>
          <p:nvPr/>
        </p:nvSpPr>
        <p:spPr bwMode="auto">
          <a:xfrm>
            <a:off x="1257391" y="4154458"/>
            <a:ext cx="1794743" cy="1663291"/>
          </a:xfrm>
          <a:prstGeom prst="straightConnector1">
            <a:avLst/>
          </a:prstGeom>
          <a:noFill/>
          <a:ln w="38100">
            <a:solidFill>
              <a:srgbClr val="000000"/>
            </a:solidFill>
            <a:round/>
            <a:headEnd/>
            <a:tailEnd type="arrow" w="med" len="med"/>
          </a:ln>
        </p:spPr>
        <p:txBody>
          <a:bodyPr vert="horz" wrap="square" lIns="91432" tIns="45716" rIns="91432" bIns="45716" numCol="1" anchor="t" anchorCtr="0" compatLnSpc="1">
            <a:prstTxWarp prst="textNoShape">
              <a:avLst/>
            </a:prstTxWarp>
          </a:bodyPr>
          <a:lstStyle/>
          <a:p>
            <a:endParaRPr lang="en-US" sz="3600"/>
          </a:p>
        </p:txBody>
      </p:sp>
      <p:sp>
        <p:nvSpPr>
          <p:cNvPr id="30736" name="Straight Arrow Connector 19"/>
          <p:cNvSpPr>
            <a:spLocks noChangeShapeType="1"/>
          </p:cNvSpPr>
          <p:nvPr/>
        </p:nvSpPr>
        <p:spPr bwMode="auto">
          <a:xfrm flipV="1">
            <a:off x="3424745" y="4166187"/>
            <a:ext cx="1928111" cy="1619306"/>
          </a:xfrm>
          <a:prstGeom prst="straightConnector1">
            <a:avLst/>
          </a:prstGeom>
          <a:noFill/>
          <a:ln w="38100">
            <a:solidFill>
              <a:srgbClr val="000000"/>
            </a:solidFill>
            <a:round/>
            <a:headEnd/>
            <a:tailEnd type="arrow" w="med" len="med"/>
          </a:ln>
        </p:spPr>
        <p:txBody>
          <a:bodyPr vert="horz" wrap="square" lIns="91432" tIns="45716" rIns="91432" bIns="45716" numCol="1" anchor="t" anchorCtr="0" compatLnSpc="1">
            <a:prstTxWarp prst="textNoShape">
              <a:avLst/>
            </a:prstTxWarp>
          </a:bodyPr>
          <a:lstStyle/>
          <a:p>
            <a:endParaRPr lang="en-US" sz="3600"/>
          </a:p>
        </p:txBody>
      </p:sp>
      <p:sp>
        <p:nvSpPr>
          <p:cNvPr id="30745" name="Oval 23"/>
          <p:cNvSpPr>
            <a:spLocks noChangeArrowheads="1"/>
          </p:cNvSpPr>
          <p:nvPr/>
        </p:nvSpPr>
        <p:spPr bwMode="auto">
          <a:xfrm>
            <a:off x="1968286" y="5778766"/>
            <a:ext cx="2756113" cy="1003034"/>
          </a:xfrm>
          <a:prstGeom prst="ellipse">
            <a:avLst/>
          </a:prstGeom>
          <a:solidFill>
            <a:srgbClr val="FFFFFF"/>
          </a:solidFill>
          <a:ln w="25400">
            <a:solidFill>
              <a:srgbClr val="000000"/>
            </a:solidFill>
            <a:round/>
            <a:headEnd/>
            <a:tailEnd/>
          </a:ln>
        </p:spPr>
        <p:txBody>
          <a:bodyPr vert="horz" wrap="square" lIns="0" tIns="0" rIns="0" bIns="0" numCol="1" anchor="t" anchorCtr="0" compatLnSpc="1">
            <a:prstTxWarp prst="textNoShape">
              <a:avLst/>
            </a:prstTxWarp>
          </a:bodyPr>
          <a:lstStyle/>
          <a:p>
            <a:pPr algn="ctr" defTabSz="914319"/>
            <a:r>
              <a:rPr lang="en-US" sz="2400" b="1" dirty="0" smtClean="0">
                <a:latin typeface="Calibri" pitchFamily="34" charset="0"/>
                <a:ea typeface="MS Mincho" pitchFamily="49" charset="-128"/>
                <a:cs typeface="Calibri" pitchFamily="34" charset="0"/>
              </a:rPr>
              <a:t>Fluid Intelligence</a:t>
            </a:r>
            <a:endParaRPr lang="en-US" sz="3200" dirty="0">
              <a:latin typeface="Arial" pitchFamily="34" charset="0"/>
              <a:cs typeface="Arial" pitchFamily="34" charset="0"/>
            </a:endParaRPr>
          </a:p>
        </p:txBody>
      </p:sp>
      <p:grpSp>
        <p:nvGrpSpPr>
          <p:cNvPr id="6" name="Group 5"/>
          <p:cNvGrpSpPr/>
          <p:nvPr/>
        </p:nvGrpSpPr>
        <p:grpSpPr>
          <a:xfrm>
            <a:off x="5486400" y="1905000"/>
            <a:ext cx="4114800" cy="1600200"/>
            <a:chOff x="5486400" y="1905000"/>
            <a:chExt cx="4114800" cy="1600200"/>
          </a:xfrm>
        </p:grpSpPr>
        <p:sp>
          <p:nvSpPr>
            <p:cNvPr id="30744" name="TextBox 10"/>
            <p:cNvSpPr txBox="1">
              <a:spLocks noChangeArrowheads="1"/>
            </p:cNvSpPr>
            <p:nvPr/>
          </p:nvSpPr>
          <p:spPr bwMode="auto">
            <a:xfrm>
              <a:off x="5486400" y="2209800"/>
              <a:ext cx="3108960" cy="716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bodyPr>
            <a:lstStyle/>
            <a:p>
              <a:pPr lvl="0" algn="ctr"/>
              <a:r>
                <a:rPr lang="en-US" sz="2700" dirty="0" smtClean="0">
                  <a:latin typeface="Calibri" pitchFamily="34" charset="0"/>
                  <a:ea typeface="MS Mincho" pitchFamily="49" charset="-128"/>
                  <a:cs typeface="Calibri" pitchFamily="34" charset="0"/>
                </a:rPr>
                <a:t>Positive Effect of Age</a:t>
              </a:r>
              <a:endParaRPr lang="en-US" sz="3600" dirty="0">
                <a:latin typeface="Arial" pitchFamily="34" charset="0"/>
                <a:cs typeface="Arial" pitchFamily="34" charset="0"/>
              </a:endParaRPr>
            </a:p>
          </p:txBody>
        </p:sp>
        <p:sp>
          <p:nvSpPr>
            <p:cNvPr id="5" name="Up Arrow 4"/>
            <p:cNvSpPr/>
            <p:nvPr/>
          </p:nvSpPr>
          <p:spPr bwMode="auto">
            <a:xfrm>
              <a:off x="8763000" y="1905000"/>
              <a:ext cx="838200" cy="1600200"/>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66788" rtl="0" eaLnBrk="1" fontAlgn="base" latinLnBrk="0" hangingPunct="1">
                <a:lnSpc>
                  <a:spcPct val="100000"/>
                </a:lnSpc>
                <a:spcBef>
                  <a:spcPct val="0"/>
                </a:spcBef>
                <a:spcAft>
                  <a:spcPct val="0"/>
                </a:spcAft>
                <a:buClrTx/>
                <a:buSzTx/>
                <a:buFontTx/>
                <a:buNone/>
                <a:tabLst/>
              </a:pPr>
              <a:endParaRPr kumimoji="0" lang="en-US" sz="19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7" name="Group 6"/>
          <p:cNvGrpSpPr/>
          <p:nvPr/>
        </p:nvGrpSpPr>
        <p:grpSpPr>
          <a:xfrm>
            <a:off x="5562600" y="4572000"/>
            <a:ext cx="4038600" cy="1600200"/>
            <a:chOff x="5562600" y="4572000"/>
            <a:chExt cx="4038600" cy="1600200"/>
          </a:xfrm>
        </p:grpSpPr>
        <p:sp>
          <p:nvSpPr>
            <p:cNvPr id="30743" name="TextBox 10"/>
            <p:cNvSpPr txBox="1">
              <a:spLocks noChangeArrowheads="1"/>
            </p:cNvSpPr>
            <p:nvPr/>
          </p:nvSpPr>
          <p:spPr bwMode="auto">
            <a:xfrm>
              <a:off x="5562600" y="4724400"/>
              <a:ext cx="3108960" cy="1053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bodyPr>
            <a:lstStyle/>
            <a:p>
              <a:pPr lvl="0" algn="ctr"/>
              <a:r>
                <a:rPr lang="en-US" sz="2700" dirty="0" smtClean="0">
                  <a:latin typeface="Calibri" pitchFamily="34" charset="0"/>
                  <a:ea typeface="MS Mincho" pitchFamily="49" charset="-128"/>
                  <a:cs typeface="Calibri" pitchFamily="34" charset="0"/>
                </a:rPr>
                <a:t>Negative Effect of Age</a:t>
              </a:r>
              <a:endParaRPr lang="en-US" sz="3600" dirty="0">
                <a:latin typeface="Arial" pitchFamily="34" charset="0"/>
                <a:cs typeface="Arial" pitchFamily="34" charset="0"/>
              </a:endParaRPr>
            </a:p>
          </p:txBody>
        </p:sp>
        <p:sp>
          <p:nvSpPr>
            <p:cNvPr id="26" name="Up Arrow 25"/>
            <p:cNvSpPr/>
            <p:nvPr/>
          </p:nvSpPr>
          <p:spPr bwMode="auto">
            <a:xfrm rot="10800000">
              <a:off x="8763000" y="4572000"/>
              <a:ext cx="838200" cy="1600200"/>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66788" rtl="0" eaLnBrk="1" fontAlgn="base" latinLnBrk="0" hangingPunct="1">
                <a:lnSpc>
                  <a:spcPct val="100000"/>
                </a:lnSpc>
                <a:spcBef>
                  <a:spcPct val="0"/>
                </a:spcBef>
                <a:spcAft>
                  <a:spcPct val="0"/>
                </a:spcAft>
                <a:buClrTx/>
                <a:buSzTx/>
                <a:buFontTx/>
                <a:buNone/>
                <a:tabLst/>
              </a:pPr>
              <a:endParaRPr kumimoji="0" lang="en-US" sz="1900" b="0" i="0" u="none" strike="noStrike" cap="none" normalizeH="0" baseline="0" smtClean="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37006412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4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7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nodePh="1">
                                  <p:stCondLst>
                                    <p:cond delay="0"/>
                                  </p:stCondLst>
                                  <p:endCondLst>
                                    <p:cond evt="begin" delay="0">
                                      <p:tn val="25"/>
                                    </p:cond>
                                  </p:endCondLst>
                                  <p:childTnLst>
                                    <p:set>
                                      <p:cBhvr>
                                        <p:cTn id="26" dur="1" fill="hold">
                                          <p:stCondLst>
                                            <p:cond delay="0"/>
                                          </p:stCondLst>
                                        </p:cTn>
                                        <p:tgtEl>
                                          <p:spTgt spid="307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dissolv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dissolve">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 grpId="0" animBg="1"/>
      <p:bldP spid="30721" grpId="0" animBg="1"/>
      <p:bldP spid="30726" grpId="0" animBg="1"/>
      <p:bldP spid="30727" grpId="0" animBg="1"/>
      <p:bldP spid="30729" grpId="0"/>
      <p:bldP spid="30735" grpId="0" animBg="1"/>
      <p:bldP spid="30736" grpId="0" animBg="1"/>
      <p:bldP spid="307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211138" y="1402077"/>
            <a:ext cx="3460750" cy="529402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anchor="ctr"/>
          <a:lstStyle/>
          <a:p>
            <a:pPr algn="ctr">
              <a:defRPr/>
            </a:pPr>
            <a:endParaRPr lang="en-US">
              <a:solidFill>
                <a:srgbClr val="FFFFFF"/>
              </a:solidFill>
              <a:latin typeface="Helvetica" charset="0"/>
              <a:ea typeface="ＭＳ Ｐゴシック" pitchFamily="34" charset="-128"/>
            </a:endParaRPr>
          </a:p>
        </p:txBody>
      </p:sp>
      <p:sp>
        <p:nvSpPr>
          <p:cNvPr id="29" name="Down Arrow 28"/>
          <p:cNvSpPr>
            <a:spLocks noChangeArrowheads="1"/>
          </p:cNvSpPr>
          <p:nvPr/>
        </p:nvSpPr>
        <p:spPr bwMode="auto">
          <a:xfrm>
            <a:off x="214313" y="2230545"/>
            <a:ext cx="3473450" cy="2112855"/>
          </a:xfrm>
          <a:prstGeom prst="downArrow">
            <a:avLst>
              <a:gd name="adj1" fmla="val 50000"/>
              <a:gd name="adj2" fmla="val 50000"/>
            </a:avLst>
          </a:prstGeom>
          <a:solidFill>
            <a:schemeClr val="accent5">
              <a:lumMod val="50000"/>
              <a:alpha val="20000"/>
            </a:schemeClr>
          </a:solidFill>
          <a:ln w="9525">
            <a:solidFill>
              <a:srgbClr val="800000">
                <a:alpha val="20000"/>
              </a:srgbClr>
            </a:solidFill>
            <a:round/>
            <a:headEnd/>
            <a:tailEnd/>
          </a:ln>
        </p:spPr>
        <p:txBody>
          <a:bodyPr/>
          <a:lstStyle/>
          <a:p>
            <a:pPr defTabSz="966788"/>
            <a:endParaRPr lang="en-US"/>
          </a:p>
        </p:txBody>
      </p:sp>
      <p:sp>
        <p:nvSpPr>
          <p:cNvPr id="20" name="TextBox 12"/>
          <p:cNvSpPr txBox="1">
            <a:spLocks noChangeArrowheads="1"/>
          </p:cNvSpPr>
          <p:nvPr/>
        </p:nvSpPr>
        <p:spPr bwMode="auto">
          <a:xfrm>
            <a:off x="211138" y="990600"/>
            <a:ext cx="32178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900">
                <a:solidFill>
                  <a:schemeClr val="tx1"/>
                </a:solidFill>
                <a:latin typeface="Arial" pitchFamily="34" charset="0"/>
                <a:ea typeface="ＭＳ Ｐゴシック" pitchFamily="34" charset="-128"/>
              </a:defRPr>
            </a:lvl1pPr>
            <a:lvl2pPr marL="742950" indent="-285750" eaLnBrk="0" hangingPunct="0">
              <a:defRPr sz="1900">
                <a:solidFill>
                  <a:schemeClr val="tx1"/>
                </a:solidFill>
                <a:latin typeface="Arial" pitchFamily="34" charset="0"/>
                <a:ea typeface="ＭＳ Ｐゴシック" pitchFamily="34" charset="-128"/>
              </a:defRPr>
            </a:lvl2pPr>
            <a:lvl3pPr marL="1143000" indent="-228600" eaLnBrk="0" hangingPunct="0">
              <a:defRPr sz="1900">
                <a:solidFill>
                  <a:schemeClr val="tx1"/>
                </a:solidFill>
                <a:latin typeface="Arial" pitchFamily="34" charset="0"/>
                <a:ea typeface="ＭＳ Ｐゴシック" pitchFamily="34" charset="-128"/>
              </a:defRPr>
            </a:lvl3pPr>
            <a:lvl4pPr marL="1600200" indent="-228600" eaLnBrk="0" hangingPunct="0">
              <a:defRPr sz="1900">
                <a:solidFill>
                  <a:schemeClr val="tx1"/>
                </a:solidFill>
                <a:latin typeface="Arial" pitchFamily="34" charset="0"/>
                <a:ea typeface="ＭＳ Ｐゴシック" pitchFamily="34" charset="-128"/>
              </a:defRPr>
            </a:lvl4pPr>
            <a:lvl5pPr marL="2057400" indent="-228600" eaLnBrk="0" hangingPunct="0">
              <a:defRPr sz="19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eaLnBrk="1" hangingPunct="1"/>
            <a:r>
              <a:rPr lang="en-US" sz="2400" b="1" dirty="0" smtClean="0">
                <a:latin typeface="Helvetica" charset="0"/>
              </a:rPr>
              <a:t>Changes with age…</a:t>
            </a:r>
            <a:endParaRPr lang="en-US" sz="2400" dirty="0">
              <a:latin typeface="Helvetica" charset="0"/>
            </a:endParaRPr>
          </a:p>
        </p:txBody>
      </p:sp>
      <p:sp>
        <p:nvSpPr>
          <p:cNvPr id="21" name="Title 1"/>
          <p:cNvSpPr txBox="1">
            <a:spLocks/>
          </p:cNvSpPr>
          <p:nvPr/>
        </p:nvSpPr>
        <p:spPr bwMode="auto">
          <a:xfrm>
            <a:off x="279918" y="0"/>
            <a:ext cx="9192695" cy="860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61" tIns="48331" rIns="96661" bIns="48331" numCol="1" anchor="ctr" anchorCtr="0" compatLnSpc="1">
            <a:prstTxWarp prst="textNoShape">
              <a:avLst/>
            </a:prstTxWarp>
          </a:bodyPr>
          <a:lstStyle>
            <a:lvl1pPr algn="l" defTabSz="966788" rtl="0" eaLnBrk="0" fontAlgn="base" hangingPunct="0">
              <a:spcBef>
                <a:spcPct val="0"/>
              </a:spcBef>
              <a:spcAft>
                <a:spcPct val="0"/>
              </a:spcAft>
              <a:defRPr sz="2100" b="1">
                <a:solidFill>
                  <a:schemeClr val="bg1"/>
                </a:solidFill>
                <a:latin typeface="+mj-lt"/>
                <a:ea typeface="ＭＳ Ｐゴシック" charset="0"/>
                <a:cs typeface="Arial" pitchFamily="-106" charset="0"/>
              </a:defRPr>
            </a:lvl1pPr>
            <a:lvl2pPr algn="l" defTabSz="966788" rtl="0" eaLnBrk="0" fontAlgn="base" hangingPunct="0">
              <a:spcBef>
                <a:spcPct val="0"/>
              </a:spcBef>
              <a:spcAft>
                <a:spcPct val="0"/>
              </a:spcAft>
              <a:defRPr sz="2100" b="1">
                <a:solidFill>
                  <a:schemeClr val="bg1"/>
                </a:solidFill>
                <a:latin typeface="Arial" charset="0"/>
                <a:ea typeface="ＭＳ Ｐゴシック" charset="0"/>
                <a:cs typeface="Arial" charset="0"/>
              </a:defRPr>
            </a:lvl2pPr>
            <a:lvl3pPr algn="l" defTabSz="966788" rtl="0" eaLnBrk="0" fontAlgn="base" hangingPunct="0">
              <a:spcBef>
                <a:spcPct val="0"/>
              </a:spcBef>
              <a:spcAft>
                <a:spcPct val="0"/>
              </a:spcAft>
              <a:defRPr sz="2100" b="1">
                <a:solidFill>
                  <a:schemeClr val="bg1"/>
                </a:solidFill>
                <a:latin typeface="Arial" charset="0"/>
                <a:ea typeface="ＭＳ Ｐゴシック" charset="0"/>
                <a:cs typeface="Arial" charset="0"/>
              </a:defRPr>
            </a:lvl3pPr>
            <a:lvl4pPr algn="l" defTabSz="966788" rtl="0" eaLnBrk="0" fontAlgn="base" hangingPunct="0">
              <a:spcBef>
                <a:spcPct val="0"/>
              </a:spcBef>
              <a:spcAft>
                <a:spcPct val="0"/>
              </a:spcAft>
              <a:defRPr sz="2100" b="1">
                <a:solidFill>
                  <a:schemeClr val="bg1"/>
                </a:solidFill>
                <a:latin typeface="Arial" charset="0"/>
                <a:ea typeface="ＭＳ Ｐゴシック" charset="0"/>
                <a:cs typeface="Arial" charset="0"/>
              </a:defRPr>
            </a:lvl4pPr>
            <a:lvl5pPr algn="l" defTabSz="966788" rtl="0" eaLnBrk="0" fontAlgn="base" hangingPunct="0">
              <a:spcBef>
                <a:spcPct val="0"/>
              </a:spcBef>
              <a:spcAft>
                <a:spcPct val="0"/>
              </a:spcAft>
              <a:defRPr sz="2100" b="1">
                <a:solidFill>
                  <a:schemeClr val="bg1"/>
                </a:solidFill>
                <a:latin typeface="Arial" charset="0"/>
                <a:ea typeface="ＭＳ Ｐゴシック" charset="0"/>
                <a:cs typeface="Arial" charset="0"/>
              </a:defRPr>
            </a:lvl5pPr>
            <a:lvl6pPr marL="457200" algn="l" defTabSz="966788" rtl="0" fontAlgn="base">
              <a:spcBef>
                <a:spcPct val="0"/>
              </a:spcBef>
              <a:spcAft>
                <a:spcPct val="0"/>
              </a:spcAft>
              <a:defRPr sz="2100" b="1">
                <a:solidFill>
                  <a:schemeClr val="bg1"/>
                </a:solidFill>
                <a:latin typeface="Arial" charset="0"/>
                <a:cs typeface="Arial" charset="0"/>
              </a:defRPr>
            </a:lvl6pPr>
            <a:lvl7pPr marL="914400" algn="l" defTabSz="966788" rtl="0" fontAlgn="base">
              <a:spcBef>
                <a:spcPct val="0"/>
              </a:spcBef>
              <a:spcAft>
                <a:spcPct val="0"/>
              </a:spcAft>
              <a:defRPr sz="2100" b="1">
                <a:solidFill>
                  <a:schemeClr val="bg1"/>
                </a:solidFill>
                <a:latin typeface="Arial" charset="0"/>
                <a:cs typeface="Arial" charset="0"/>
              </a:defRPr>
            </a:lvl7pPr>
            <a:lvl8pPr marL="1371600" algn="l" defTabSz="966788" rtl="0" fontAlgn="base">
              <a:spcBef>
                <a:spcPct val="0"/>
              </a:spcBef>
              <a:spcAft>
                <a:spcPct val="0"/>
              </a:spcAft>
              <a:defRPr sz="2100" b="1">
                <a:solidFill>
                  <a:schemeClr val="bg1"/>
                </a:solidFill>
                <a:latin typeface="Arial" charset="0"/>
                <a:cs typeface="Arial" charset="0"/>
              </a:defRPr>
            </a:lvl8pPr>
            <a:lvl9pPr marL="1828800" algn="l" defTabSz="966788" rtl="0" fontAlgn="base">
              <a:spcBef>
                <a:spcPct val="0"/>
              </a:spcBef>
              <a:spcAft>
                <a:spcPct val="0"/>
              </a:spcAft>
              <a:defRPr sz="2100" b="1">
                <a:solidFill>
                  <a:schemeClr val="bg1"/>
                </a:solidFill>
                <a:latin typeface="Arial" charset="0"/>
                <a:cs typeface="Arial" charset="0"/>
              </a:defRPr>
            </a:lvl9pPr>
          </a:lstStyle>
          <a:p>
            <a:r>
              <a:rPr lang="en-US" sz="3500" b="0" dirty="0" smtClean="0">
                <a:latin typeface="Helvetica" charset="0"/>
                <a:ea typeface="ＭＳ Ｐゴシック" pitchFamily="34" charset="-128"/>
                <a:cs typeface="Arial" pitchFamily="34" charset="0"/>
              </a:rPr>
              <a:t>Fluid intelligence declines with age</a:t>
            </a:r>
            <a:endParaRPr lang="en-US" sz="3500" b="0" dirty="0" smtClean="0">
              <a:ea typeface="ＭＳ Ｐゴシック" pitchFamily="34" charset="-128"/>
              <a:cs typeface="Arial" pitchFamily="34" charset="0"/>
            </a:endParaRPr>
          </a:p>
        </p:txBody>
      </p:sp>
      <p:grpSp>
        <p:nvGrpSpPr>
          <p:cNvPr id="5" name="Group 4"/>
          <p:cNvGrpSpPr/>
          <p:nvPr/>
        </p:nvGrpSpPr>
        <p:grpSpPr>
          <a:xfrm>
            <a:off x="3825357" y="2615264"/>
            <a:ext cx="5676900" cy="4106907"/>
            <a:chOff x="3825357" y="1474742"/>
            <a:chExt cx="5676900" cy="4106907"/>
          </a:xfrm>
        </p:grpSpPr>
        <p:pic>
          <p:nvPicPr>
            <p:cNvPr id="56323" name="Picture 3"/>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t="3756"/>
            <a:stretch/>
          </p:blipFill>
          <p:spPr bwMode="auto">
            <a:xfrm>
              <a:off x="3825357" y="1474742"/>
              <a:ext cx="5676900" cy="4106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056229" y="5278576"/>
              <a:ext cx="1280928" cy="276999"/>
            </a:xfrm>
            <a:prstGeom prst="rect">
              <a:avLst/>
            </a:prstGeom>
            <a:noFill/>
          </p:spPr>
          <p:txBody>
            <a:bodyPr wrap="none" rtlCol="0">
              <a:spAutoFit/>
            </a:bodyPr>
            <a:lstStyle/>
            <a:p>
              <a:r>
                <a:rPr lang="en-US" sz="1200" dirty="0" smtClean="0"/>
                <a:t>Salthouse, 2010</a:t>
              </a:r>
              <a:endParaRPr lang="en-US" sz="1200" dirty="0"/>
            </a:p>
          </p:txBody>
        </p:sp>
      </p:grpSp>
      <p:sp>
        <p:nvSpPr>
          <p:cNvPr id="30" name="TextBox 5"/>
          <p:cNvSpPr txBox="1">
            <a:spLocks noChangeArrowheads="1"/>
          </p:cNvSpPr>
          <p:nvPr>
            <p:custDataLst>
              <p:tags r:id="rId2"/>
            </p:custDataLst>
          </p:nvPr>
        </p:nvSpPr>
        <p:spPr bwMode="auto">
          <a:xfrm>
            <a:off x="271463" y="2230545"/>
            <a:ext cx="34194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900">
                <a:solidFill>
                  <a:schemeClr val="tx1"/>
                </a:solidFill>
                <a:latin typeface="Arial" pitchFamily="34" charset="0"/>
                <a:ea typeface="ＭＳ Ｐゴシック" pitchFamily="34" charset="-128"/>
              </a:defRPr>
            </a:lvl1pPr>
            <a:lvl2pPr marL="742950" indent="-285750" eaLnBrk="0" hangingPunct="0">
              <a:defRPr sz="1900">
                <a:solidFill>
                  <a:schemeClr val="tx1"/>
                </a:solidFill>
                <a:latin typeface="Arial" pitchFamily="34" charset="0"/>
                <a:ea typeface="ＭＳ Ｐゴシック" pitchFamily="34" charset="-128"/>
              </a:defRPr>
            </a:lvl2pPr>
            <a:lvl3pPr marL="1143000" indent="-228600" eaLnBrk="0" hangingPunct="0">
              <a:defRPr sz="1900">
                <a:solidFill>
                  <a:schemeClr val="tx1"/>
                </a:solidFill>
                <a:latin typeface="Arial" pitchFamily="34" charset="0"/>
                <a:ea typeface="ＭＳ Ｐゴシック" pitchFamily="34" charset="-128"/>
              </a:defRPr>
            </a:lvl3pPr>
            <a:lvl4pPr marL="1600200" indent="-228600" eaLnBrk="0" hangingPunct="0">
              <a:defRPr sz="1900">
                <a:solidFill>
                  <a:schemeClr val="tx1"/>
                </a:solidFill>
                <a:latin typeface="Arial" pitchFamily="34" charset="0"/>
                <a:ea typeface="ＭＳ Ｐゴシック" pitchFamily="34" charset="-128"/>
              </a:defRPr>
            </a:lvl4pPr>
            <a:lvl5pPr marL="2057400" indent="-228600" eaLnBrk="0" hangingPunct="0">
              <a:defRPr sz="19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algn="ctr" eaLnBrk="1" hangingPunct="1"/>
            <a:r>
              <a:rPr lang="en-US" sz="2200" b="1" dirty="0" smtClean="0">
                <a:latin typeface="Helvetica" charset="0"/>
              </a:rPr>
              <a:t>Fluid </a:t>
            </a:r>
          </a:p>
          <a:p>
            <a:pPr algn="ctr" eaLnBrk="1" hangingPunct="1"/>
            <a:r>
              <a:rPr lang="en-US" sz="2200" b="1" dirty="0" smtClean="0">
                <a:latin typeface="Helvetica" charset="0"/>
              </a:rPr>
              <a:t>intelligence</a:t>
            </a:r>
            <a:endParaRPr lang="en-US" sz="2200" dirty="0">
              <a:latin typeface="Helvetica" charset="0"/>
            </a:endParaRPr>
          </a:p>
        </p:txBody>
      </p:sp>
      <p:sp>
        <p:nvSpPr>
          <p:cNvPr id="13" name="TextBox 12"/>
          <p:cNvSpPr txBox="1">
            <a:spLocks noChangeArrowheads="1"/>
          </p:cNvSpPr>
          <p:nvPr/>
        </p:nvSpPr>
        <p:spPr bwMode="auto">
          <a:xfrm>
            <a:off x="3990457" y="1371414"/>
            <a:ext cx="53467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900">
                <a:solidFill>
                  <a:schemeClr val="tx1"/>
                </a:solidFill>
                <a:latin typeface="Arial" pitchFamily="34" charset="0"/>
                <a:ea typeface="ＭＳ Ｐゴシック" pitchFamily="34" charset="-128"/>
              </a:defRPr>
            </a:lvl1pPr>
            <a:lvl2pPr marL="742950" indent="-285750" eaLnBrk="0" hangingPunct="0">
              <a:defRPr sz="1900">
                <a:solidFill>
                  <a:schemeClr val="tx1"/>
                </a:solidFill>
                <a:latin typeface="Arial" pitchFamily="34" charset="0"/>
                <a:ea typeface="ＭＳ Ｐゴシック" pitchFamily="34" charset="-128"/>
              </a:defRPr>
            </a:lvl2pPr>
            <a:lvl3pPr marL="1143000" indent="-228600" eaLnBrk="0" hangingPunct="0">
              <a:defRPr sz="1900">
                <a:solidFill>
                  <a:schemeClr val="tx1"/>
                </a:solidFill>
                <a:latin typeface="Arial" pitchFamily="34" charset="0"/>
                <a:ea typeface="ＭＳ Ｐゴシック" pitchFamily="34" charset="-128"/>
              </a:defRPr>
            </a:lvl3pPr>
            <a:lvl4pPr marL="1600200" indent="-228600" eaLnBrk="0" hangingPunct="0">
              <a:defRPr sz="1900">
                <a:solidFill>
                  <a:schemeClr val="tx1"/>
                </a:solidFill>
                <a:latin typeface="Arial" pitchFamily="34" charset="0"/>
                <a:ea typeface="ＭＳ Ｐゴシック" pitchFamily="34" charset="-128"/>
              </a:defRPr>
            </a:lvl4pPr>
            <a:lvl5pPr marL="2057400" indent="-228600" eaLnBrk="0" hangingPunct="0">
              <a:defRPr sz="19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eaLnBrk="1" hangingPunct="1"/>
            <a:r>
              <a:rPr lang="en-US" sz="2000" b="1" dirty="0" smtClean="0">
                <a:latin typeface="Helvetica" charset="0"/>
              </a:rPr>
              <a:t>Fluid intelligence </a:t>
            </a:r>
            <a:r>
              <a:rPr lang="en-US" sz="2000" dirty="0" smtClean="0">
                <a:latin typeface="Helvetica" charset="0"/>
              </a:rPr>
              <a:t>(</a:t>
            </a:r>
            <a:r>
              <a:rPr lang="en-US" sz="2000" b="1" dirty="0" smtClean="0">
                <a:latin typeface="Calibri" pitchFamily="34" charset="0"/>
                <a:ea typeface="MS Mincho" pitchFamily="49" charset="-128"/>
                <a:cs typeface="Calibri" pitchFamily="34" charset="0"/>
              </a:rPr>
              <a:t>G</a:t>
            </a:r>
            <a:r>
              <a:rPr lang="en-US" sz="2000" b="1" baseline="-30000" dirty="0" smtClean="0">
                <a:latin typeface="Calibri" pitchFamily="34" charset="0"/>
                <a:ea typeface="MS Mincho" pitchFamily="49" charset="-128"/>
                <a:cs typeface="Calibri" pitchFamily="34" charset="0"/>
              </a:rPr>
              <a:t>f</a:t>
            </a:r>
            <a:r>
              <a:rPr lang="en-US" sz="2000" dirty="0" smtClean="0">
                <a:latin typeface="Helvetica" charset="0"/>
              </a:rPr>
              <a:t>) is the ability to generate and transform information on the fly</a:t>
            </a:r>
          </a:p>
          <a:p>
            <a:pPr eaLnBrk="1" hangingPunct="1"/>
            <a:r>
              <a:rPr lang="en-US" sz="2000" dirty="0">
                <a:latin typeface="Helvetica" charset="0"/>
              </a:rPr>
              <a:t> </a:t>
            </a:r>
            <a:r>
              <a:rPr lang="en-US" sz="2000" dirty="0" smtClean="0">
                <a:latin typeface="Helvetica" charset="0"/>
              </a:rPr>
              <a:t>   - Seems critical for decision making!</a:t>
            </a:r>
            <a:endParaRPr lang="en-US" sz="1400" dirty="0">
              <a:latin typeface="Helvetica" charset="0"/>
            </a:endParaRPr>
          </a:p>
        </p:txBody>
      </p:sp>
      <p:pic>
        <p:nvPicPr>
          <p:cNvPr id="11" name="Picture 3"/>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t="3137" b="16776"/>
          <a:stretch/>
        </p:blipFill>
        <p:spPr bwMode="auto">
          <a:xfrm>
            <a:off x="3671888" y="1406974"/>
            <a:ext cx="5929312" cy="5296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5726365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211138" y="1452265"/>
            <a:ext cx="3460750" cy="512665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anchor="ctr"/>
          <a:lstStyle/>
          <a:p>
            <a:pPr algn="ctr">
              <a:defRPr/>
            </a:pPr>
            <a:endParaRPr lang="en-US">
              <a:solidFill>
                <a:srgbClr val="FFFFFF"/>
              </a:solidFill>
              <a:latin typeface="Helvetica" charset="0"/>
              <a:ea typeface="ＭＳ Ｐゴシック" pitchFamily="34" charset="-128"/>
            </a:endParaRPr>
          </a:p>
        </p:txBody>
      </p:sp>
      <p:sp>
        <p:nvSpPr>
          <p:cNvPr id="9218" name="Slide Number Placeholder 3"/>
          <p:cNvSpPr>
            <a:spLocks noGrp="1"/>
          </p:cNvSpPr>
          <p:nvPr>
            <p:ph type="sldNum" sz="quarter" idx="10"/>
          </p:nvPr>
        </p:nvSpPr>
        <p:spPr>
          <a:xfrm>
            <a:off x="7194550" y="6905625"/>
            <a:ext cx="2239963" cy="50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Arial" pitchFamily="34" charset="0"/>
                <a:ea typeface="ＭＳ Ｐゴシック" pitchFamily="34" charset="-128"/>
              </a:defRPr>
            </a:lvl1pPr>
            <a:lvl2pPr marL="742950" indent="-285750" eaLnBrk="0" hangingPunct="0">
              <a:defRPr sz="1900">
                <a:solidFill>
                  <a:schemeClr val="tx1"/>
                </a:solidFill>
                <a:latin typeface="Arial" pitchFamily="34" charset="0"/>
                <a:ea typeface="ＭＳ Ｐゴシック" pitchFamily="34" charset="-128"/>
              </a:defRPr>
            </a:lvl2pPr>
            <a:lvl3pPr marL="1143000" indent="-228600" eaLnBrk="0" hangingPunct="0">
              <a:defRPr sz="1900">
                <a:solidFill>
                  <a:schemeClr val="tx1"/>
                </a:solidFill>
                <a:latin typeface="Arial" pitchFamily="34" charset="0"/>
                <a:ea typeface="ＭＳ Ｐゴシック" pitchFamily="34" charset="-128"/>
              </a:defRPr>
            </a:lvl3pPr>
            <a:lvl4pPr marL="1600200" indent="-228600" eaLnBrk="0" hangingPunct="0">
              <a:defRPr sz="1900">
                <a:solidFill>
                  <a:schemeClr val="tx1"/>
                </a:solidFill>
                <a:latin typeface="Arial" pitchFamily="34" charset="0"/>
                <a:ea typeface="ＭＳ Ｐゴシック" pitchFamily="34" charset="-128"/>
              </a:defRPr>
            </a:lvl4pPr>
            <a:lvl5pPr marL="2057400" indent="-228600" eaLnBrk="0" hangingPunct="0">
              <a:defRPr sz="19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eaLnBrk="1" hangingPunct="1"/>
            <a:fld id="{D0109413-310A-4834-B1F8-E7458B911FB5}" type="slidenum">
              <a:rPr lang="en-US" sz="1000">
                <a:latin typeface="Helvetica" charset="0"/>
              </a:rPr>
              <a:pPr eaLnBrk="1" hangingPunct="1"/>
              <a:t>14</a:t>
            </a:fld>
            <a:endParaRPr lang="en-US" sz="1000">
              <a:latin typeface="Helvetica" charset="0"/>
            </a:endParaRPr>
          </a:p>
        </p:txBody>
      </p:sp>
      <p:sp>
        <p:nvSpPr>
          <p:cNvPr id="20" name="TextBox 12"/>
          <p:cNvSpPr txBox="1">
            <a:spLocks noChangeArrowheads="1"/>
          </p:cNvSpPr>
          <p:nvPr/>
        </p:nvSpPr>
        <p:spPr bwMode="auto">
          <a:xfrm>
            <a:off x="211138" y="990600"/>
            <a:ext cx="3460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900">
                <a:solidFill>
                  <a:schemeClr val="tx1"/>
                </a:solidFill>
                <a:latin typeface="Arial" pitchFamily="34" charset="0"/>
                <a:ea typeface="ＭＳ Ｐゴシック" pitchFamily="34" charset="-128"/>
              </a:defRPr>
            </a:lvl1pPr>
            <a:lvl2pPr marL="742950" indent="-285750" eaLnBrk="0" hangingPunct="0">
              <a:defRPr sz="1900">
                <a:solidFill>
                  <a:schemeClr val="tx1"/>
                </a:solidFill>
                <a:latin typeface="Arial" pitchFamily="34" charset="0"/>
                <a:ea typeface="ＭＳ Ｐゴシック" pitchFamily="34" charset="-128"/>
              </a:defRPr>
            </a:lvl2pPr>
            <a:lvl3pPr marL="1143000" indent="-228600" eaLnBrk="0" hangingPunct="0">
              <a:defRPr sz="1900">
                <a:solidFill>
                  <a:schemeClr val="tx1"/>
                </a:solidFill>
                <a:latin typeface="Arial" pitchFamily="34" charset="0"/>
                <a:ea typeface="ＭＳ Ｐゴシック" pitchFamily="34" charset="-128"/>
              </a:defRPr>
            </a:lvl3pPr>
            <a:lvl4pPr marL="1600200" indent="-228600" eaLnBrk="0" hangingPunct="0">
              <a:defRPr sz="1900">
                <a:solidFill>
                  <a:schemeClr val="tx1"/>
                </a:solidFill>
                <a:latin typeface="Arial" pitchFamily="34" charset="0"/>
                <a:ea typeface="ＭＳ Ｐゴシック" pitchFamily="34" charset="-128"/>
              </a:defRPr>
            </a:lvl4pPr>
            <a:lvl5pPr marL="2057400" indent="-228600" eaLnBrk="0" hangingPunct="0">
              <a:defRPr sz="19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eaLnBrk="1" hangingPunct="1"/>
            <a:r>
              <a:rPr lang="en-US" sz="2400" b="1" dirty="0" smtClean="0">
                <a:latin typeface="Helvetica" charset="0"/>
              </a:rPr>
              <a:t>Changes with age…</a:t>
            </a:r>
            <a:endParaRPr lang="en-US" sz="2400" dirty="0">
              <a:latin typeface="Helvetica" charset="0"/>
            </a:endParaRPr>
          </a:p>
        </p:txBody>
      </p:sp>
      <p:sp>
        <p:nvSpPr>
          <p:cNvPr id="21" name="Title 1"/>
          <p:cNvSpPr txBox="1">
            <a:spLocks/>
          </p:cNvSpPr>
          <p:nvPr/>
        </p:nvSpPr>
        <p:spPr bwMode="auto">
          <a:xfrm>
            <a:off x="279918" y="0"/>
            <a:ext cx="9192695" cy="860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61" tIns="48331" rIns="96661" bIns="48331" numCol="1" anchor="ctr" anchorCtr="0" compatLnSpc="1">
            <a:prstTxWarp prst="textNoShape">
              <a:avLst/>
            </a:prstTxWarp>
          </a:bodyPr>
          <a:lstStyle>
            <a:lvl1pPr algn="l" defTabSz="966788" rtl="0" eaLnBrk="0" fontAlgn="base" hangingPunct="0">
              <a:spcBef>
                <a:spcPct val="0"/>
              </a:spcBef>
              <a:spcAft>
                <a:spcPct val="0"/>
              </a:spcAft>
              <a:defRPr sz="2100" b="1">
                <a:solidFill>
                  <a:schemeClr val="bg1"/>
                </a:solidFill>
                <a:latin typeface="+mj-lt"/>
                <a:ea typeface="ＭＳ Ｐゴシック" charset="0"/>
                <a:cs typeface="Arial" pitchFamily="-106" charset="0"/>
              </a:defRPr>
            </a:lvl1pPr>
            <a:lvl2pPr algn="l" defTabSz="966788" rtl="0" eaLnBrk="0" fontAlgn="base" hangingPunct="0">
              <a:spcBef>
                <a:spcPct val="0"/>
              </a:spcBef>
              <a:spcAft>
                <a:spcPct val="0"/>
              </a:spcAft>
              <a:defRPr sz="2100" b="1">
                <a:solidFill>
                  <a:schemeClr val="bg1"/>
                </a:solidFill>
                <a:latin typeface="Arial" charset="0"/>
                <a:ea typeface="ＭＳ Ｐゴシック" charset="0"/>
                <a:cs typeface="Arial" charset="0"/>
              </a:defRPr>
            </a:lvl2pPr>
            <a:lvl3pPr algn="l" defTabSz="966788" rtl="0" eaLnBrk="0" fontAlgn="base" hangingPunct="0">
              <a:spcBef>
                <a:spcPct val="0"/>
              </a:spcBef>
              <a:spcAft>
                <a:spcPct val="0"/>
              </a:spcAft>
              <a:defRPr sz="2100" b="1">
                <a:solidFill>
                  <a:schemeClr val="bg1"/>
                </a:solidFill>
                <a:latin typeface="Arial" charset="0"/>
                <a:ea typeface="ＭＳ Ｐゴシック" charset="0"/>
                <a:cs typeface="Arial" charset="0"/>
              </a:defRPr>
            </a:lvl3pPr>
            <a:lvl4pPr algn="l" defTabSz="966788" rtl="0" eaLnBrk="0" fontAlgn="base" hangingPunct="0">
              <a:spcBef>
                <a:spcPct val="0"/>
              </a:spcBef>
              <a:spcAft>
                <a:spcPct val="0"/>
              </a:spcAft>
              <a:defRPr sz="2100" b="1">
                <a:solidFill>
                  <a:schemeClr val="bg1"/>
                </a:solidFill>
                <a:latin typeface="Arial" charset="0"/>
                <a:ea typeface="ＭＳ Ｐゴシック" charset="0"/>
                <a:cs typeface="Arial" charset="0"/>
              </a:defRPr>
            </a:lvl4pPr>
            <a:lvl5pPr algn="l" defTabSz="966788" rtl="0" eaLnBrk="0" fontAlgn="base" hangingPunct="0">
              <a:spcBef>
                <a:spcPct val="0"/>
              </a:spcBef>
              <a:spcAft>
                <a:spcPct val="0"/>
              </a:spcAft>
              <a:defRPr sz="2100" b="1">
                <a:solidFill>
                  <a:schemeClr val="bg1"/>
                </a:solidFill>
                <a:latin typeface="Arial" charset="0"/>
                <a:ea typeface="ＭＳ Ｐゴシック" charset="0"/>
                <a:cs typeface="Arial" charset="0"/>
              </a:defRPr>
            </a:lvl5pPr>
            <a:lvl6pPr marL="457200" algn="l" defTabSz="966788" rtl="0" fontAlgn="base">
              <a:spcBef>
                <a:spcPct val="0"/>
              </a:spcBef>
              <a:spcAft>
                <a:spcPct val="0"/>
              </a:spcAft>
              <a:defRPr sz="2100" b="1">
                <a:solidFill>
                  <a:schemeClr val="bg1"/>
                </a:solidFill>
                <a:latin typeface="Arial" charset="0"/>
                <a:cs typeface="Arial" charset="0"/>
              </a:defRPr>
            </a:lvl6pPr>
            <a:lvl7pPr marL="914400" algn="l" defTabSz="966788" rtl="0" fontAlgn="base">
              <a:spcBef>
                <a:spcPct val="0"/>
              </a:spcBef>
              <a:spcAft>
                <a:spcPct val="0"/>
              </a:spcAft>
              <a:defRPr sz="2100" b="1">
                <a:solidFill>
                  <a:schemeClr val="bg1"/>
                </a:solidFill>
                <a:latin typeface="Arial" charset="0"/>
                <a:cs typeface="Arial" charset="0"/>
              </a:defRPr>
            </a:lvl7pPr>
            <a:lvl8pPr marL="1371600" algn="l" defTabSz="966788" rtl="0" fontAlgn="base">
              <a:spcBef>
                <a:spcPct val="0"/>
              </a:spcBef>
              <a:spcAft>
                <a:spcPct val="0"/>
              </a:spcAft>
              <a:defRPr sz="2100" b="1">
                <a:solidFill>
                  <a:schemeClr val="bg1"/>
                </a:solidFill>
                <a:latin typeface="Arial" charset="0"/>
                <a:cs typeface="Arial" charset="0"/>
              </a:defRPr>
            </a:lvl8pPr>
            <a:lvl9pPr marL="1828800" algn="l" defTabSz="966788" rtl="0" fontAlgn="base">
              <a:spcBef>
                <a:spcPct val="0"/>
              </a:spcBef>
              <a:spcAft>
                <a:spcPct val="0"/>
              </a:spcAft>
              <a:defRPr sz="2100" b="1">
                <a:solidFill>
                  <a:schemeClr val="bg1"/>
                </a:solidFill>
                <a:latin typeface="Arial" charset="0"/>
                <a:cs typeface="Arial" charset="0"/>
              </a:defRPr>
            </a:lvl9pPr>
          </a:lstStyle>
          <a:p>
            <a:r>
              <a:rPr lang="en-US" sz="3500" b="0" dirty="0" smtClean="0">
                <a:latin typeface="Helvetica" charset="0"/>
                <a:ea typeface="ＭＳ Ｐゴシック" pitchFamily="34" charset="-128"/>
                <a:cs typeface="Arial" pitchFamily="34" charset="0"/>
              </a:rPr>
              <a:t>Perhaps experience is compensating</a:t>
            </a:r>
            <a:endParaRPr lang="en-US" sz="3500" b="0" dirty="0" smtClean="0">
              <a:ea typeface="ＭＳ Ｐゴシック" pitchFamily="34" charset="-128"/>
              <a:cs typeface="Arial" pitchFamily="34" charset="0"/>
            </a:endParaRPr>
          </a:p>
        </p:txBody>
      </p:sp>
      <p:grpSp>
        <p:nvGrpSpPr>
          <p:cNvPr id="12" name="Group 11"/>
          <p:cNvGrpSpPr/>
          <p:nvPr/>
        </p:nvGrpSpPr>
        <p:grpSpPr>
          <a:xfrm>
            <a:off x="3702050" y="1938132"/>
            <a:ext cx="5899150" cy="4386468"/>
            <a:chOff x="3859213" y="2196309"/>
            <a:chExt cx="5274849" cy="3889107"/>
          </a:xfrm>
        </p:grpSpPr>
        <p:pic>
          <p:nvPicPr>
            <p:cNvPr id="13" name="Picture 5"/>
            <p:cNvPicPr>
              <a:picLocks noChangeAspect="1"/>
            </p:cNvPicPr>
            <p:nvPr/>
          </p:nvPicPr>
          <p:blipFill rotWithShape="1">
            <a:blip r:embed="rId4" cstate="email">
              <a:extLst>
                <a:ext uri="{28A0092B-C50C-407E-A947-70E740481C1C}">
                  <a14:useLocalDpi xmlns:a14="http://schemas.microsoft.com/office/drawing/2010/main" val="0"/>
                </a:ext>
              </a:extLst>
            </a:blip>
            <a:srcRect t="2189" r="2559"/>
            <a:stretch/>
          </p:blipFill>
          <p:spPr bwMode="auto">
            <a:xfrm>
              <a:off x="3859213" y="2196309"/>
              <a:ext cx="5274849" cy="3725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6"/>
            <p:cNvSpPr txBox="1">
              <a:spLocks noChangeArrowheads="1"/>
            </p:cNvSpPr>
            <p:nvPr/>
          </p:nvSpPr>
          <p:spPr bwMode="auto">
            <a:xfrm>
              <a:off x="7845446" y="5827325"/>
              <a:ext cx="1288616" cy="258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900">
                  <a:solidFill>
                    <a:schemeClr val="tx1"/>
                  </a:solidFill>
                  <a:latin typeface="Arial" pitchFamily="34" charset="0"/>
                  <a:ea typeface="ＭＳ Ｐゴシック" pitchFamily="34" charset="-128"/>
                </a:defRPr>
              </a:lvl1pPr>
              <a:lvl2pPr marL="742950" indent="-285750" eaLnBrk="0" hangingPunct="0">
                <a:defRPr sz="1900">
                  <a:solidFill>
                    <a:schemeClr val="tx1"/>
                  </a:solidFill>
                  <a:latin typeface="Arial" pitchFamily="34" charset="0"/>
                  <a:ea typeface="ＭＳ Ｐゴシック" pitchFamily="34" charset="-128"/>
                </a:defRPr>
              </a:lvl2pPr>
              <a:lvl3pPr marL="1143000" indent="-228600" eaLnBrk="0" hangingPunct="0">
                <a:defRPr sz="1900">
                  <a:solidFill>
                    <a:schemeClr val="tx1"/>
                  </a:solidFill>
                  <a:latin typeface="Arial" pitchFamily="34" charset="0"/>
                  <a:ea typeface="ＭＳ Ｐゴシック" pitchFamily="34" charset="-128"/>
                </a:defRPr>
              </a:lvl3pPr>
              <a:lvl4pPr marL="1600200" indent="-228600" eaLnBrk="0" hangingPunct="0">
                <a:defRPr sz="1900">
                  <a:solidFill>
                    <a:schemeClr val="tx1"/>
                  </a:solidFill>
                  <a:latin typeface="Arial" pitchFamily="34" charset="0"/>
                  <a:ea typeface="ＭＳ Ｐゴシック" pitchFamily="34" charset="-128"/>
                </a:defRPr>
              </a:lvl4pPr>
              <a:lvl5pPr marL="2057400" indent="-228600" eaLnBrk="0" hangingPunct="0">
                <a:defRPr sz="19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eaLnBrk="1" hangingPunct="1"/>
              <a:r>
                <a:rPr lang="en-US" sz="1200" dirty="0" smtClean="0">
                  <a:latin typeface="Helvetica" charset="0"/>
                </a:rPr>
                <a:t>Salthouse, 2010</a:t>
              </a:r>
              <a:endParaRPr lang="en-US" sz="1200" dirty="0">
                <a:latin typeface="Helvetica" charset="0"/>
              </a:endParaRPr>
            </a:p>
          </p:txBody>
        </p:sp>
      </p:grpSp>
      <p:sp>
        <p:nvSpPr>
          <p:cNvPr id="17" name="Oval 16"/>
          <p:cNvSpPr>
            <a:spLocks noChangeArrowheads="1"/>
          </p:cNvSpPr>
          <p:nvPr/>
        </p:nvSpPr>
        <p:spPr bwMode="auto">
          <a:xfrm rot="-1127680">
            <a:off x="4504068" y="3711886"/>
            <a:ext cx="4028141" cy="1031546"/>
          </a:xfrm>
          <a:prstGeom prst="ellipse">
            <a:avLst/>
          </a:pr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pPr defTabSz="966788"/>
            <a:endParaRPr lang="en-US"/>
          </a:p>
        </p:txBody>
      </p:sp>
      <p:sp>
        <p:nvSpPr>
          <p:cNvPr id="18" name="Oval 25"/>
          <p:cNvSpPr>
            <a:spLocks noChangeArrowheads="1"/>
          </p:cNvSpPr>
          <p:nvPr/>
        </p:nvSpPr>
        <p:spPr bwMode="auto">
          <a:xfrm rot="1718597">
            <a:off x="4161463" y="3687674"/>
            <a:ext cx="4713663" cy="1004611"/>
          </a:xfrm>
          <a:prstGeom prst="ellipse">
            <a:avLst/>
          </a:prstGeom>
          <a:noFill/>
          <a:ln w="9525">
            <a:solidFill>
              <a:srgbClr val="800000"/>
            </a:solidFill>
            <a:round/>
            <a:headEnd/>
            <a:tailEnd/>
          </a:ln>
          <a:extLst>
            <a:ext uri="{909E8E84-426E-40DD-AFC4-6F175D3DCCD1}">
              <a14:hiddenFill xmlns:a14="http://schemas.microsoft.com/office/drawing/2010/main">
                <a:solidFill>
                  <a:srgbClr val="FFFFFF"/>
                </a:solidFill>
              </a14:hiddenFill>
            </a:ext>
          </a:extLst>
        </p:spPr>
        <p:txBody>
          <a:bodyPr/>
          <a:lstStyle/>
          <a:p>
            <a:pPr defTabSz="966788"/>
            <a:endParaRPr lang="en-US"/>
          </a:p>
        </p:txBody>
      </p:sp>
      <p:sp>
        <p:nvSpPr>
          <p:cNvPr id="3" name="TextBox 2"/>
          <p:cNvSpPr txBox="1"/>
          <p:nvPr/>
        </p:nvSpPr>
        <p:spPr>
          <a:xfrm>
            <a:off x="183473" y="4648200"/>
            <a:ext cx="3488415" cy="1815882"/>
          </a:xfrm>
          <a:prstGeom prst="rect">
            <a:avLst/>
          </a:prstGeom>
          <a:noFill/>
        </p:spPr>
        <p:txBody>
          <a:bodyPr wrap="square" rtlCol="0">
            <a:spAutoFit/>
          </a:bodyPr>
          <a:lstStyle/>
          <a:p>
            <a:r>
              <a:rPr lang="en-US" sz="2000" b="1" dirty="0" smtClean="0"/>
              <a:t>Crystallized intelligence (</a:t>
            </a:r>
            <a:r>
              <a:rPr lang="en-US" sz="2000" b="1" dirty="0" err="1" smtClean="0">
                <a:latin typeface="Calibri" pitchFamily="34" charset="0"/>
                <a:ea typeface="MS Mincho" pitchFamily="49" charset="-128"/>
                <a:cs typeface="Calibri" pitchFamily="34" charset="0"/>
              </a:rPr>
              <a:t>G</a:t>
            </a:r>
            <a:r>
              <a:rPr lang="en-US" sz="2000" b="1" baseline="-30000" dirty="0" err="1" smtClean="0">
                <a:latin typeface="Calibri" pitchFamily="34" charset="0"/>
                <a:ea typeface="MS Mincho" pitchFamily="49" charset="-128"/>
                <a:cs typeface="Calibri" pitchFamily="34" charset="0"/>
              </a:rPr>
              <a:t>c</a:t>
            </a:r>
            <a:r>
              <a:rPr lang="en-US" sz="2000" b="1" dirty="0" smtClean="0"/>
              <a:t>) </a:t>
            </a:r>
            <a:r>
              <a:rPr lang="en-US" sz="2000" dirty="0" smtClean="0"/>
              <a:t>is a </a:t>
            </a:r>
            <a:r>
              <a:rPr lang="en-US" sz="2000" dirty="0"/>
              <a:t>stable depository of knowledge acquired through </a:t>
            </a:r>
            <a:r>
              <a:rPr lang="en-US" sz="2000" dirty="0" smtClean="0"/>
              <a:t>culture</a:t>
            </a:r>
            <a:r>
              <a:rPr lang="en-US" sz="2000" dirty="0"/>
              <a:t>, </a:t>
            </a:r>
            <a:r>
              <a:rPr lang="en-US" sz="2000" dirty="0" smtClean="0"/>
              <a:t>education, and life experience </a:t>
            </a:r>
            <a:r>
              <a:rPr lang="en-US" sz="1200" dirty="0"/>
              <a:t>(Carroll, 1993; </a:t>
            </a:r>
            <a:r>
              <a:rPr lang="en-US" sz="1200" dirty="0" err="1"/>
              <a:t>Cattell</a:t>
            </a:r>
            <a:r>
              <a:rPr lang="en-US" sz="1200" dirty="0"/>
              <a:t>, 1971, </a:t>
            </a:r>
            <a:r>
              <a:rPr lang="en-US" sz="1200" dirty="0" smtClean="0"/>
              <a:t>1987)</a:t>
            </a:r>
            <a:endParaRPr lang="en-US" dirty="0"/>
          </a:p>
        </p:txBody>
      </p:sp>
      <p:grpSp>
        <p:nvGrpSpPr>
          <p:cNvPr id="24" name="Group 23"/>
          <p:cNvGrpSpPr/>
          <p:nvPr/>
        </p:nvGrpSpPr>
        <p:grpSpPr>
          <a:xfrm>
            <a:off x="3801269" y="1790167"/>
            <a:ext cx="5700712" cy="4673915"/>
            <a:chOff x="3019425" y="3038475"/>
            <a:chExt cx="4989298" cy="3405305"/>
          </a:xfrm>
          <a:solidFill>
            <a:schemeClr val="bg1"/>
          </a:solidFill>
        </p:grpSpPr>
        <p:pic>
          <p:nvPicPr>
            <p:cNvPr id="2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9425" y="3038475"/>
              <a:ext cx="4989298" cy="1734248"/>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19425" y="4772723"/>
              <a:ext cx="4987061" cy="1671057"/>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563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76004" y="3608190"/>
            <a:ext cx="5648325" cy="2868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Up Arrow 1"/>
          <p:cNvSpPr/>
          <p:nvPr/>
        </p:nvSpPr>
        <p:spPr bwMode="auto">
          <a:xfrm>
            <a:off x="183474" y="1676399"/>
            <a:ext cx="3474126" cy="2551259"/>
          </a:xfrm>
          <a:prstGeom prst="upArrow">
            <a:avLst/>
          </a:prstGeom>
          <a:solidFill>
            <a:schemeClr val="accent5"/>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66788" rtl="0" eaLnBrk="1" fontAlgn="base" latinLnBrk="0" hangingPunct="1">
              <a:lnSpc>
                <a:spcPct val="100000"/>
              </a:lnSpc>
              <a:spcBef>
                <a:spcPct val="0"/>
              </a:spcBef>
              <a:spcAft>
                <a:spcPct val="0"/>
              </a:spcAft>
              <a:buClrTx/>
              <a:buSzTx/>
              <a:buFontTx/>
              <a:buNone/>
              <a:tabLst/>
            </a:pPr>
            <a:r>
              <a:rPr kumimoji="0" lang="en-US" sz="2150" b="1" i="0" u="none" strike="noStrike" cap="none" normalizeH="0" baseline="0" dirty="0" smtClean="0">
                <a:ln>
                  <a:noFill/>
                </a:ln>
                <a:solidFill>
                  <a:schemeClr val="tx1"/>
                </a:solidFill>
                <a:effectLst/>
                <a:latin typeface="Arial" pitchFamily="34" charset="0"/>
                <a:cs typeface="Arial" pitchFamily="34" charset="0"/>
              </a:rPr>
              <a:t>Crystallized</a:t>
            </a:r>
          </a:p>
          <a:p>
            <a:pPr marL="0" marR="0" indent="0" algn="ctr" defTabSz="966788" rtl="0" eaLnBrk="1" fontAlgn="base" latinLnBrk="0" hangingPunct="1">
              <a:lnSpc>
                <a:spcPct val="100000"/>
              </a:lnSpc>
              <a:spcBef>
                <a:spcPct val="0"/>
              </a:spcBef>
              <a:spcAft>
                <a:spcPct val="0"/>
              </a:spcAft>
              <a:buClrTx/>
              <a:buSzTx/>
              <a:buFontTx/>
              <a:buNone/>
              <a:tabLst/>
            </a:pPr>
            <a:r>
              <a:rPr lang="en-US" sz="2150" b="1" dirty="0" smtClean="0">
                <a:latin typeface="Arial" pitchFamily="34" charset="0"/>
                <a:cs typeface="Arial" pitchFamily="34" charset="0"/>
              </a:rPr>
              <a:t>Intelligence</a:t>
            </a:r>
            <a:endParaRPr kumimoji="0" lang="en-US" sz="2150" b="1" i="0" u="none" strike="noStrike" cap="none" normalizeH="0" baseline="0" dirty="0" smtClean="0">
              <a:ln>
                <a:noFill/>
              </a:ln>
              <a:solidFill>
                <a:schemeClr val="tx1"/>
              </a:solidFill>
              <a:effectLst/>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2888861843"/>
      </p:ext>
    </p:extLst>
  </p:cSld>
  <p:clrMapOvr>
    <a:masterClrMapping/>
  </p:clrMapOvr>
  <p:transition advTm="7086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3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56322"/>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2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33350"/>
            <a:ext cx="9220200" cy="1219200"/>
          </a:xfrm>
        </p:spPr>
        <p:txBody>
          <a:bodyPr/>
          <a:lstStyle/>
          <a:p>
            <a:r>
              <a:rPr lang="en-US" sz="3500" dirty="0" smtClean="0"/>
              <a:t>Crystallized Intelligence </a:t>
            </a:r>
            <a:r>
              <a:rPr lang="en-US" sz="3400" dirty="0" smtClean="0"/>
              <a:t>(Financial Literacy)</a:t>
            </a:r>
            <a:endParaRPr lang="en-US" sz="3400" dirty="0"/>
          </a:p>
        </p:txBody>
      </p:sp>
      <p:sp>
        <p:nvSpPr>
          <p:cNvPr id="3" name="Content Placeholder 2"/>
          <p:cNvSpPr>
            <a:spLocks noGrp="1"/>
          </p:cNvSpPr>
          <p:nvPr>
            <p:ph idx="1"/>
          </p:nvPr>
        </p:nvSpPr>
        <p:spPr>
          <a:xfrm>
            <a:off x="228600" y="1439863"/>
            <a:ext cx="8397875" cy="4960937"/>
          </a:xfrm>
        </p:spPr>
        <p:txBody>
          <a:bodyPr/>
          <a:lstStyle/>
          <a:p>
            <a:pPr marL="0" indent="0">
              <a:lnSpc>
                <a:spcPct val="100000"/>
              </a:lnSpc>
              <a:spcBef>
                <a:spcPts val="0"/>
              </a:spcBef>
              <a:buFont typeface="Arial" pitchFamily="34" charset="0"/>
              <a:buNone/>
            </a:pPr>
            <a:r>
              <a:rPr lang="en-US" sz="2400" dirty="0"/>
              <a:t>FL1. Imagine that the interest rate on your savings account was 1% per year and inflation was 2% per year. After 1 year, would you be able to buy more than, exactly the same as, or less than today with the money in this account?</a:t>
            </a:r>
          </a:p>
          <a:p>
            <a:pPr lvl="1">
              <a:lnSpc>
                <a:spcPct val="100000"/>
              </a:lnSpc>
              <a:spcBef>
                <a:spcPts val="0"/>
              </a:spcBef>
            </a:pPr>
            <a:r>
              <a:rPr lang="en-US" sz="2400" dirty="0"/>
              <a:t> More than today</a:t>
            </a:r>
          </a:p>
          <a:p>
            <a:pPr lvl="1">
              <a:lnSpc>
                <a:spcPct val="100000"/>
              </a:lnSpc>
              <a:spcBef>
                <a:spcPts val="0"/>
              </a:spcBef>
            </a:pPr>
            <a:r>
              <a:rPr lang="en-US" sz="2400" dirty="0"/>
              <a:t> Exactly the same as today</a:t>
            </a:r>
          </a:p>
          <a:p>
            <a:pPr lvl="1">
              <a:lnSpc>
                <a:spcPct val="100000"/>
              </a:lnSpc>
              <a:spcBef>
                <a:spcPts val="0"/>
              </a:spcBef>
            </a:pPr>
            <a:r>
              <a:rPr lang="en-US" sz="2400" dirty="0"/>
              <a:t> Less than </a:t>
            </a:r>
            <a:r>
              <a:rPr lang="en-US" sz="2400" dirty="0" smtClean="0"/>
              <a:t>today</a:t>
            </a:r>
            <a:endParaRPr lang="en-US" sz="2400" dirty="0"/>
          </a:p>
          <a:p>
            <a:pPr lvl="1">
              <a:lnSpc>
                <a:spcPct val="100000"/>
              </a:lnSpc>
              <a:spcBef>
                <a:spcPts val="0"/>
              </a:spcBef>
            </a:pPr>
            <a:r>
              <a:rPr lang="en-US" sz="2400" dirty="0"/>
              <a:t> Do not </a:t>
            </a:r>
            <a:r>
              <a:rPr lang="en-US" sz="2400" dirty="0" smtClean="0"/>
              <a:t>know</a:t>
            </a:r>
          </a:p>
          <a:p>
            <a:pPr lvl="1">
              <a:lnSpc>
                <a:spcPct val="100000"/>
              </a:lnSpc>
              <a:spcBef>
                <a:spcPts val="0"/>
              </a:spcBef>
            </a:pPr>
            <a:endParaRPr lang="en-US" sz="2400" dirty="0"/>
          </a:p>
          <a:p>
            <a:pPr lvl="1">
              <a:lnSpc>
                <a:spcPct val="100000"/>
              </a:lnSpc>
              <a:spcBef>
                <a:spcPts val="0"/>
              </a:spcBef>
            </a:pPr>
            <a:endParaRPr lang="en-US" sz="2400" dirty="0" smtClean="0"/>
          </a:p>
          <a:p>
            <a:pPr marL="304800" lvl="1" indent="0">
              <a:lnSpc>
                <a:spcPct val="100000"/>
              </a:lnSpc>
              <a:spcBef>
                <a:spcPts val="0"/>
              </a:spcBef>
              <a:buNone/>
            </a:pPr>
            <a:r>
              <a:rPr lang="en-US" sz="2400" dirty="0" smtClean="0"/>
              <a:t>Over 1/3 of Americans say they don’t know or get the wrong answer</a:t>
            </a:r>
            <a:endParaRPr lang="en-US" sz="2000" dirty="0" smtClean="0"/>
          </a:p>
          <a:p>
            <a:endParaRPr lang="en-US" dirty="0"/>
          </a:p>
        </p:txBody>
      </p:sp>
    </p:spTree>
    <p:extLst>
      <p:ext uri="{BB962C8B-B14F-4D97-AF65-F5344CB8AC3E}">
        <p14:creationId xmlns:p14="http://schemas.microsoft.com/office/powerpoint/2010/main" val="13684826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7" y="-133350"/>
            <a:ext cx="8640763" cy="1219200"/>
          </a:xfrm>
        </p:spPr>
        <p:txBody>
          <a:bodyPr/>
          <a:lstStyle/>
          <a:p>
            <a:r>
              <a:rPr lang="en-US" sz="3600" dirty="0" smtClean="0"/>
              <a:t>So, What Did We Find?</a:t>
            </a:r>
            <a:endParaRPr lang="en-US" sz="3600" dirty="0"/>
          </a:p>
        </p:txBody>
      </p:sp>
      <p:sp>
        <p:nvSpPr>
          <p:cNvPr id="3" name="Content Placeholder 2"/>
          <p:cNvSpPr>
            <a:spLocks noGrp="1"/>
          </p:cNvSpPr>
          <p:nvPr>
            <p:ph idx="1"/>
          </p:nvPr>
        </p:nvSpPr>
        <p:spPr>
          <a:xfrm>
            <a:off x="136525" y="1439863"/>
            <a:ext cx="9083675" cy="4656137"/>
          </a:xfrm>
        </p:spPr>
        <p:txBody>
          <a:bodyPr/>
          <a:lstStyle/>
          <a:p>
            <a:pPr>
              <a:lnSpc>
                <a:spcPct val="100000"/>
              </a:lnSpc>
            </a:pPr>
            <a:r>
              <a:rPr lang="en-US" sz="3400" dirty="0" smtClean="0"/>
              <a:t> Crystalized intelligence helps.</a:t>
            </a:r>
          </a:p>
          <a:p>
            <a:pPr>
              <a:lnSpc>
                <a:spcPct val="100000"/>
              </a:lnSpc>
            </a:pPr>
            <a:r>
              <a:rPr lang="en-US" sz="3400" dirty="0" smtClean="0"/>
              <a:t> It overcomes the decline in fluid</a:t>
            </a:r>
            <a:br>
              <a:rPr lang="en-US" sz="3400" dirty="0" smtClean="0"/>
            </a:br>
            <a:r>
              <a:rPr lang="en-US" sz="3400" dirty="0" smtClean="0"/>
              <a:t> intelligence</a:t>
            </a:r>
          </a:p>
          <a:p>
            <a:pPr>
              <a:lnSpc>
                <a:spcPct val="100000"/>
              </a:lnSpc>
            </a:pPr>
            <a:r>
              <a:rPr lang="en-US" sz="3400" dirty="0" smtClean="0"/>
              <a:t> Older people are better decision </a:t>
            </a:r>
            <a:br>
              <a:rPr lang="en-US" sz="3400" dirty="0" smtClean="0"/>
            </a:br>
            <a:r>
              <a:rPr lang="en-US" sz="3400" dirty="0" smtClean="0"/>
              <a:t> makers.</a:t>
            </a:r>
          </a:p>
          <a:p>
            <a:pPr lvl="1">
              <a:lnSpc>
                <a:spcPct val="100000"/>
              </a:lnSpc>
            </a:pPr>
            <a:r>
              <a:rPr lang="en-US" sz="2600" dirty="0" smtClean="0"/>
              <a:t>Example: Given the same income, education, fluid intelligence, crystalized intelligence boost credit scores.</a:t>
            </a:r>
            <a:endParaRPr lang="en-US" sz="2600" dirty="0"/>
          </a:p>
        </p:txBody>
      </p:sp>
    </p:spTree>
    <p:extLst>
      <p:ext uri="{BB962C8B-B14F-4D97-AF65-F5344CB8AC3E}">
        <p14:creationId xmlns:p14="http://schemas.microsoft.com/office/powerpoint/2010/main" val="24159831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p:nvPr>
        </p:nvPicPr>
        <p:blipFill>
          <a:blip r:embed="rId2" cstate="print">
            <a:extLst>
              <a:ext uri="{28A0092B-C50C-407E-A947-70E740481C1C}">
                <a14:useLocalDpi xmlns:a14="http://schemas.microsoft.com/office/drawing/2010/main"/>
              </a:ext>
            </a:extLst>
          </a:blip>
          <a:srcRect l="1759" r="1759"/>
          <a:stretch>
            <a:fillRect/>
          </a:stretch>
        </p:blipFill>
        <p:spPr>
          <a:xfrm>
            <a:off x="355370" y="135929"/>
            <a:ext cx="8824436" cy="6419427"/>
          </a:xfrm>
        </p:spPr>
      </p:pic>
      <p:pic>
        <p:nvPicPr>
          <p:cNvPr id="4" name="Picture 3" descr="FICOsplineGc.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58000" y="152400"/>
            <a:ext cx="2569422" cy="1874520"/>
          </a:xfrm>
          <a:prstGeom prst="rect">
            <a:avLst/>
          </a:prstGeom>
        </p:spPr>
      </p:pic>
      <p:pic>
        <p:nvPicPr>
          <p:cNvPr id="5" name="Picture 4" descr="FICOsplineGf.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553200" y="4191000"/>
            <a:ext cx="2569422" cy="1874520"/>
          </a:xfrm>
          <a:prstGeom prst="rect">
            <a:avLst/>
          </a:prstGeom>
        </p:spPr>
      </p:pic>
      <p:sp>
        <p:nvSpPr>
          <p:cNvPr id="2" name="Rectangle 1"/>
          <p:cNvSpPr/>
          <p:nvPr/>
        </p:nvSpPr>
        <p:spPr bwMode="auto">
          <a:xfrm>
            <a:off x="3962400" y="457200"/>
            <a:ext cx="1676400" cy="156972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66788"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chemeClr val="tx1"/>
                </a:solidFill>
                <a:effectLst/>
                <a:latin typeface="Arial" pitchFamily="34" charset="0"/>
                <a:cs typeface="Arial" pitchFamily="34" charset="0"/>
              </a:rPr>
              <a:t>Crystallized Intelligence </a:t>
            </a:r>
          </a:p>
          <a:p>
            <a:pPr marL="0" marR="0" indent="0" algn="l" defTabSz="966788" rtl="0" eaLnBrk="1" fontAlgn="base" latinLnBrk="0" hangingPunct="1">
              <a:lnSpc>
                <a:spcPct val="100000"/>
              </a:lnSpc>
              <a:spcBef>
                <a:spcPct val="0"/>
              </a:spcBef>
              <a:spcAft>
                <a:spcPct val="0"/>
              </a:spcAft>
              <a:buClrTx/>
              <a:buSzTx/>
              <a:buFontTx/>
              <a:buNone/>
              <a:tabLst/>
            </a:pPr>
            <a:endParaRPr lang="en-US" dirty="0">
              <a:latin typeface="Arial" pitchFamily="34" charset="0"/>
              <a:cs typeface="Arial" pitchFamily="34" charset="0"/>
            </a:endParaRPr>
          </a:p>
          <a:p>
            <a:pPr marL="0" marR="0" indent="0" algn="l" defTabSz="966788"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chemeClr val="tx1"/>
                </a:solidFill>
                <a:effectLst/>
                <a:latin typeface="Arial" pitchFamily="34" charset="0"/>
                <a:cs typeface="Arial" pitchFamily="34" charset="0"/>
              </a:rPr>
              <a:t>Positive </a:t>
            </a:r>
          </a:p>
          <a:p>
            <a:pPr marL="0" marR="0" indent="0" algn="l" defTabSz="966788" rtl="0" eaLnBrk="1" fontAlgn="base" latinLnBrk="0" hangingPunct="1">
              <a:lnSpc>
                <a:spcPct val="100000"/>
              </a:lnSpc>
              <a:spcBef>
                <a:spcPct val="0"/>
              </a:spcBef>
              <a:spcAft>
                <a:spcPct val="0"/>
              </a:spcAft>
              <a:buClrTx/>
              <a:buSzTx/>
              <a:buFontTx/>
              <a:buNone/>
              <a:tabLst/>
            </a:pPr>
            <a:r>
              <a:rPr lang="en-US" dirty="0" smtClean="0">
                <a:latin typeface="Arial" pitchFamily="34" charset="0"/>
                <a:cs typeface="Arial" pitchFamily="34" charset="0"/>
              </a:rPr>
              <a:t>Effect</a:t>
            </a:r>
            <a:endParaRPr kumimoji="0" lang="en-US" sz="19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bwMode="auto">
          <a:xfrm>
            <a:off x="4419600" y="3276600"/>
            <a:ext cx="1219200" cy="9144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66788" rtl="0" eaLnBrk="1" fontAlgn="base" latinLnBrk="0" hangingPunct="1">
              <a:lnSpc>
                <a:spcPct val="100000"/>
              </a:lnSpc>
              <a:spcBef>
                <a:spcPct val="0"/>
              </a:spcBef>
              <a:spcAft>
                <a:spcPct val="0"/>
              </a:spcAft>
              <a:buClrTx/>
              <a:buSzTx/>
              <a:buFontTx/>
              <a:buNone/>
              <a:tabLst/>
            </a:pPr>
            <a:endParaRPr kumimoji="0" lang="en-US" sz="1900" b="0" i="0" u="none" strike="noStrike" cap="none" normalizeH="0" baseline="0" smtClean="0">
              <a:ln>
                <a:noFill/>
              </a:ln>
              <a:solidFill>
                <a:schemeClr val="tx1"/>
              </a:solidFill>
              <a:effectLst/>
              <a:latin typeface="Arial" pitchFamily="34" charset="0"/>
              <a:cs typeface="Arial" pitchFamily="34" charset="0"/>
            </a:endParaRPr>
          </a:p>
        </p:txBody>
      </p:sp>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149436" y="2209800"/>
            <a:ext cx="1219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bwMode="auto">
          <a:xfrm>
            <a:off x="3962400" y="4565073"/>
            <a:ext cx="1676400" cy="156972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66788" rtl="0" eaLnBrk="1" fontAlgn="base" latinLnBrk="0" hangingPunct="1">
              <a:lnSpc>
                <a:spcPct val="100000"/>
              </a:lnSpc>
              <a:spcBef>
                <a:spcPct val="0"/>
              </a:spcBef>
              <a:spcAft>
                <a:spcPct val="0"/>
              </a:spcAft>
              <a:buClrTx/>
              <a:buSzTx/>
              <a:buFontTx/>
              <a:buNone/>
              <a:tabLst/>
            </a:pPr>
            <a:r>
              <a:rPr lang="en-US" dirty="0" smtClean="0">
                <a:latin typeface="Arial" pitchFamily="34" charset="0"/>
                <a:cs typeface="Arial" pitchFamily="34" charset="0"/>
              </a:rPr>
              <a:t>Fluid Intelligence</a:t>
            </a:r>
          </a:p>
          <a:p>
            <a:pPr marL="0" marR="0" indent="0" algn="l" defTabSz="966788" rtl="0" eaLnBrk="1" fontAlgn="base" latinLnBrk="0" hangingPunct="1">
              <a:lnSpc>
                <a:spcPct val="100000"/>
              </a:lnSpc>
              <a:spcBef>
                <a:spcPct val="0"/>
              </a:spcBef>
              <a:spcAft>
                <a:spcPct val="0"/>
              </a:spcAft>
              <a:buClrTx/>
              <a:buSzTx/>
              <a:buFontTx/>
              <a:buNone/>
              <a:tabLst/>
            </a:pPr>
            <a:endParaRPr lang="en-US" dirty="0">
              <a:latin typeface="Arial" pitchFamily="34" charset="0"/>
              <a:cs typeface="Arial" pitchFamily="34" charset="0"/>
            </a:endParaRPr>
          </a:p>
          <a:p>
            <a:pPr marL="0" marR="0" indent="0" algn="l" defTabSz="966788" rtl="0" eaLnBrk="1" fontAlgn="base" latinLnBrk="0" hangingPunct="1">
              <a:lnSpc>
                <a:spcPct val="100000"/>
              </a:lnSpc>
              <a:spcBef>
                <a:spcPct val="0"/>
              </a:spcBef>
              <a:spcAft>
                <a:spcPct val="0"/>
              </a:spcAft>
              <a:buClrTx/>
              <a:buSzTx/>
              <a:buFontTx/>
              <a:buNone/>
              <a:tabLst/>
            </a:pPr>
            <a:r>
              <a:rPr lang="en-US" dirty="0" smtClean="0">
                <a:latin typeface="Arial" pitchFamily="34" charset="0"/>
                <a:cs typeface="Arial" pitchFamily="34" charset="0"/>
              </a:rPr>
              <a:t>Negative</a:t>
            </a:r>
          </a:p>
          <a:p>
            <a:pPr marL="0" marR="0" indent="0" algn="l" defTabSz="966788"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chemeClr val="tx1"/>
                </a:solidFill>
                <a:effectLst/>
                <a:latin typeface="Arial" pitchFamily="34" charset="0"/>
                <a:cs typeface="Arial" pitchFamily="34" charset="0"/>
              </a:rPr>
              <a:t>Effect</a:t>
            </a:r>
          </a:p>
        </p:txBody>
      </p:sp>
      <p:sp>
        <p:nvSpPr>
          <p:cNvPr id="13" name="Rectangle 12"/>
          <p:cNvSpPr/>
          <p:nvPr/>
        </p:nvSpPr>
        <p:spPr bwMode="auto">
          <a:xfrm>
            <a:off x="-13855" y="2484120"/>
            <a:ext cx="1676400" cy="156972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66788" rtl="0" eaLnBrk="1" fontAlgn="base" latinLnBrk="0" hangingPunct="1">
              <a:lnSpc>
                <a:spcPct val="100000"/>
              </a:lnSpc>
              <a:spcBef>
                <a:spcPct val="0"/>
              </a:spcBef>
              <a:spcAft>
                <a:spcPct val="0"/>
              </a:spcAft>
              <a:buClrTx/>
              <a:buSzTx/>
              <a:buFontTx/>
              <a:buNone/>
              <a:tabLst/>
            </a:pPr>
            <a:r>
              <a:rPr lang="en-US" dirty="0" smtClean="0">
                <a:latin typeface="Arial" pitchFamily="34" charset="0"/>
                <a:cs typeface="Arial" pitchFamily="34" charset="0"/>
              </a:rPr>
              <a:t>Age</a:t>
            </a:r>
            <a:endParaRPr kumimoji="0" lang="en-US" sz="19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31" name="Picture 7"/>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382000" y="2608811"/>
            <a:ext cx="1219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229004" y="2830484"/>
            <a:ext cx="1219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bwMode="auto">
          <a:xfrm>
            <a:off x="8153400" y="2339340"/>
            <a:ext cx="1676400" cy="156972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66788" rtl="0" eaLnBrk="1" fontAlgn="base" latinLnBrk="0" hangingPunct="1">
              <a:lnSpc>
                <a:spcPct val="100000"/>
              </a:lnSpc>
              <a:spcBef>
                <a:spcPct val="0"/>
              </a:spcBef>
              <a:spcAft>
                <a:spcPct val="0"/>
              </a:spcAft>
              <a:buClrTx/>
              <a:buSzTx/>
              <a:buFontTx/>
              <a:buNone/>
              <a:tabLst/>
            </a:pPr>
            <a:r>
              <a:rPr lang="en-US" dirty="0" smtClean="0">
                <a:latin typeface="Arial" pitchFamily="34" charset="0"/>
                <a:cs typeface="Arial" pitchFamily="34" charset="0"/>
              </a:rPr>
              <a:t>Credit </a:t>
            </a:r>
          </a:p>
          <a:p>
            <a:pPr marL="0" marR="0" indent="0" algn="ctr" defTabSz="966788"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chemeClr val="tx1"/>
                </a:solidFill>
                <a:effectLst/>
                <a:latin typeface="Arial" pitchFamily="34" charset="0"/>
                <a:cs typeface="Arial" pitchFamily="34" charset="0"/>
              </a:rPr>
              <a:t>Score</a:t>
            </a:r>
          </a:p>
        </p:txBody>
      </p:sp>
    </p:spTree>
    <p:extLst>
      <p:ext uri="{BB962C8B-B14F-4D97-AF65-F5344CB8AC3E}">
        <p14:creationId xmlns:p14="http://schemas.microsoft.com/office/powerpoint/2010/main" val="18717454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idx="1"/>
          </p:nvPr>
        </p:nvSpPr>
        <p:spPr>
          <a:xfrm>
            <a:off x="228600" y="0"/>
            <a:ext cx="9144000" cy="6248400"/>
          </a:xfrm>
        </p:spPr>
        <p:txBody>
          <a:bodyPr/>
          <a:lstStyle/>
          <a:p>
            <a:pPr marL="0" indent="0">
              <a:lnSpc>
                <a:spcPct val="100000"/>
              </a:lnSpc>
              <a:buNone/>
            </a:pPr>
            <a:endParaRPr lang="en-US" sz="2600" dirty="0" smtClean="0"/>
          </a:p>
          <a:p>
            <a:pPr marL="0" indent="0">
              <a:lnSpc>
                <a:spcPct val="100000"/>
              </a:lnSpc>
              <a:buNone/>
            </a:pPr>
            <a:r>
              <a:rPr lang="en-US" sz="2600" dirty="0" smtClean="0"/>
              <a:t>Consider Ann, a college graduate who earns $50,000 and average cognitive ability.</a:t>
            </a:r>
          </a:p>
          <a:p>
            <a:pPr>
              <a:lnSpc>
                <a:spcPct val="100000"/>
              </a:lnSpc>
            </a:pPr>
            <a:r>
              <a:rPr lang="en-US" sz="2600" dirty="0" smtClean="0"/>
              <a:t>In our data we would predict a credit score of 693.</a:t>
            </a:r>
          </a:p>
          <a:p>
            <a:pPr>
              <a:lnSpc>
                <a:spcPct val="100000"/>
              </a:lnSpc>
            </a:pPr>
            <a:r>
              <a:rPr lang="en-US" sz="2600" dirty="0" smtClean="0"/>
              <a:t>What happens if we increase</a:t>
            </a:r>
          </a:p>
          <a:p>
            <a:pPr lvl="1">
              <a:lnSpc>
                <a:spcPct val="100000"/>
              </a:lnSpc>
            </a:pPr>
            <a:r>
              <a:rPr lang="en-US" sz="2600" dirty="0" smtClean="0"/>
              <a:t>Fluid Intelligence by 10 IQ points? </a:t>
            </a:r>
            <a:r>
              <a:rPr lang="en-US" sz="2600" b="1" dirty="0" smtClean="0"/>
              <a:t>713</a:t>
            </a:r>
            <a:r>
              <a:rPr lang="en-US" sz="2600" dirty="0" smtClean="0"/>
              <a:t>                           </a:t>
            </a:r>
          </a:p>
          <a:p>
            <a:pPr lvl="1">
              <a:lnSpc>
                <a:spcPct val="100000"/>
              </a:lnSpc>
            </a:pPr>
            <a:r>
              <a:rPr lang="en-US" sz="2600" dirty="0" smtClean="0"/>
              <a:t>Crystalized  Intelligence by the same amount? </a:t>
            </a:r>
            <a:r>
              <a:rPr lang="en-US" sz="2600" b="1" dirty="0" smtClean="0"/>
              <a:t>750</a:t>
            </a:r>
            <a:r>
              <a:rPr lang="en-US" sz="2600" dirty="0" smtClean="0"/>
              <a:t>	</a:t>
            </a:r>
          </a:p>
          <a:p>
            <a:pPr marL="0" indent="0">
              <a:lnSpc>
                <a:spcPct val="100000"/>
              </a:lnSpc>
              <a:buNone/>
            </a:pPr>
            <a:r>
              <a:rPr lang="en-US" sz="2600" b="1" dirty="0" smtClean="0"/>
              <a:t>The effect of Crystalized Intelligence is the equivalent of 25 years of normal aging.</a:t>
            </a:r>
          </a:p>
          <a:p>
            <a:pPr marL="0" indent="0">
              <a:lnSpc>
                <a:spcPct val="100000"/>
              </a:lnSpc>
              <a:buNone/>
            </a:pPr>
            <a:r>
              <a:rPr lang="en-US" sz="2600" i="1" dirty="0" smtClean="0"/>
              <a:t>Ann’s mortgage rate goes from 4.22% to 3.82%, saving her $24,879 over the life of a loan!</a:t>
            </a:r>
          </a:p>
          <a:p>
            <a:pPr lvl="1"/>
            <a:endParaRPr lang="en-US" sz="2500" dirty="0" smtClean="0"/>
          </a:p>
        </p:txBody>
      </p:sp>
    </p:spTree>
    <p:extLst>
      <p:ext uri="{BB962C8B-B14F-4D97-AF65-F5344CB8AC3E}">
        <p14:creationId xmlns:p14="http://schemas.microsoft.com/office/powerpoint/2010/main" val="27465186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7" y="-133350"/>
            <a:ext cx="8640763" cy="1219200"/>
          </a:xfrm>
        </p:spPr>
        <p:txBody>
          <a:bodyPr/>
          <a:lstStyle/>
          <a:p>
            <a:r>
              <a:rPr lang="en-US" sz="3500" dirty="0" smtClean="0"/>
              <a:t>Where are we…..</a:t>
            </a:r>
            <a:endParaRPr lang="en-US" sz="3500" dirty="0"/>
          </a:p>
        </p:txBody>
      </p:sp>
      <p:sp>
        <p:nvSpPr>
          <p:cNvPr id="4" name="Content Placeholder 3"/>
          <p:cNvSpPr>
            <a:spLocks noGrp="1"/>
          </p:cNvSpPr>
          <p:nvPr>
            <p:ph idx="1"/>
          </p:nvPr>
        </p:nvSpPr>
        <p:spPr/>
        <p:txBody>
          <a:bodyPr/>
          <a:lstStyle/>
          <a:p>
            <a:pPr>
              <a:lnSpc>
                <a:spcPct val="100000"/>
              </a:lnSpc>
            </a:pPr>
            <a:r>
              <a:rPr lang="en-US" sz="2500" dirty="0" smtClean="0"/>
              <a:t>Financial Decisions in older people are better than the young BUT for different reasons</a:t>
            </a:r>
          </a:p>
          <a:p>
            <a:pPr lvl="1">
              <a:lnSpc>
                <a:spcPct val="100000"/>
              </a:lnSpc>
            </a:pPr>
            <a:r>
              <a:rPr lang="en-US" sz="2500" dirty="0" smtClean="0"/>
              <a:t>They DO lack Fluid Intelligence</a:t>
            </a:r>
          </a:p>
          <a:p>
            <a:pPr lvl="1">
              <a:lnSpc>
                <a:spcPct val="100000"/>
              </a:lnSpc>
            </a:pPr>
            <a:r>
              <a:rPr lang="en-US" sz="2500" dirty="0" smtClean="0"/>
              <a:t>But are improved by Crystalized Intelligence, particularly financial literacy.</a:t>
            </a:r>
          </a:p>
          <a:p>
            <a:pPr>
              <a:lnSpc>
                <a:spcPct val="100000"/>
              </a:lnSpc>
            </a:pPr>
            <a:r>
              <a:rPr lang="en-US" sz="2500" dirty="0" smtClean="0"/>
              <a:t>BUT:</a:t>
            </a:r>
          </a:p>
          <a:p>
            <a:pPr lvl="1">
              <a:lnSpc>
                <a:spcPct val="100000"/>
              </a:lnSpc>
            </a:pPr>
            <a:r>
              <a:rPr lang="en-US" sz="2500" dirty="0" smtClean="0"/>
              <a:t>A paradox:   Financial literacy helps, but financial literacy education does not!</a:t>
            </a:r>
          </a:p>
          <a:p>
            <a:pPr lvl="1">
              <a:lnSpc>
                <a:spcPct val="100000"/>
              </a:lnSpc>
            </a:pPr>
            <a:r>
              <a:rPr lang="en-US" sz="2500" dirty="0" smtClean="0"/>
              <a:t>Decreases in Fluid Intelligence continue, increases in Crystalized Intelligence slow down.</a:t>
            </a:r>
            <a:endParaRPr lang="en-US" sz="2500" dirty="0"/>
          </a:p>
        </p:txBody>
      </p:sp>
    </p:spTree>
    <p:extLst>
      <p:ext uri="{BB962C8B-B14F-4D97-AF65-F5344CB8AC3E}">
        <p14:creationId xmlns:p14="http://schemas.microsoft.com/office/powerpoint/2010/main" val="22655872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500" dirty="0" smtClean="0"/>
              <a:t>A Grey Tsunami</a:t>
            </a:r>
            <a:endParaRPr lang="en-US" sz="3500" dirty="0"/>
          </a:p>
        </p:txBody>
      </p:sp>
      <p:sp>
        <p:nvSpPr>
          <p:cNvPr id="6" name="Content Placeholder 5"/>
          <p:cNvSpPr>
            <a:spLocks noGrp="1"/>
          </p:cNvSpPr>
          <p:nvPr>
            <p:ph idx="1"/>
          </p:nvPr>
        </p:nvSpPr>
        <p:spPr/>
        <p:txBody>
          <a:bodyPr/>
          <a:lstStyle/>
          <a:p>
            <a:pPr>
              <a:lnSpc>
                <a:spcPct val="100000"/>
              </a:lnSpc>
            </a:pPr>
            <a:r>
              <a:rPr lang="en-US" sz="3000" dirty="0" smtClean="0"/>
              <a:t>The over 65 population of the world will double by 2035</a:t>
            </a:r>
          </a:p>
          <a:p>
            <a:pPr>
              <a:lnSpc>
                <a:spcPct val="100000"/>
              </a:lnSpc>
            </a:pPr>
            <a:r>
              <a:rPr lang="en-US" sz="3000" dirty="0" smtClean="0"/>
              <a:t>One in five Americans will be over 65 by 2030</a:t>
            </a:r>
            <a:r>
              <a:rPr lang="en-US" sz="2800" dirty="0" smtClean="0"/>
              <a:t>.</a:t>
            </a:r>
          </a:p>
          <a:p>
            <a:endParaRPr lang="en-US" sz="2800" dirty="0" smtClean="0"/>
          </a:p>
          <a:p>
            <a:pPr marL="0" indent="0">
              <a:buNone/>
            </a:pPr>
            <a:r>
              <a:rPr lang="en-US" sz="4000" b="1" dirty="0" smtClean="0"/>
              <a:t>Why does this</a:t>
            </a:r>
          </a:p>
          <a:p>
            <a:pPr marL="0" indent="0">
              <a:buNone/>
            </a:pPr>
            <a:r>
              <a:rPr lang="en-US" sz="4000" b="1" dirty="0" smtClean="0"/>
              <a:t>matter?</a:t>
            </a:r>
            <a:endParaRPr lang="en-US" sz="4000" b="1" dirty="0"/>
          </a:p>
        </p:txBody>
      </p:sp>
      <p:pic>
        <p:nvPicPr>
          <p:cNvPr id="7" name="Picture 6"/>
          <p:cNvPicPr>
            <a:picLocks noChangeAspect="1"/>
          </p:cNvPicPr>
          <p:nvPr/>
        </p:nvPicPr>
        <p:blipFill>
          <a:blip r:embed="rId2"/>
          <a:stretch>
            <a:fillRect/>
          </a:stretch>
        </p:blipFill>
        <p:spPr>
          <a:xfrm>
            <a:off x="5181600" y="3505200"/>
            <a:ext cx="3276600" cy="2476500"/>
          </a:xfrm>
          <a:prstGeom prst="rect">
            <a:avLst/>
          </a:prstGeom>
          <a:scene3d>
            <a:camera prst="orthographicFront">
              <a:rot lat="420000" lon="360000" rev="0"/>
            </a:camera>
            <a:lightRig rig="threePt" dir="t"/>
          </a:scene3d>
        </p:spPr>
      </p:pic>
    </p:spTree>
    <p:extLst>
      <p:ext uri="{BB962C8B-B14F-4D97-AF65-F5344CB8AC3E}">
        <p14:creationId xmlns:p14="http://schemas.microsoft.com/office/powerpoint/2010/main" val="39984377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p:nvPr>
            <p:extLst>
              <p:ext uri="{D42A27DB-BD31-4B8C-83A1-F6EECF244321}">
                <p14:modId xmlns:p14="http://schemas.microsoft.com/office/powerpoint/2010/main" val="3548267349"/>
              </p:ext>
            </p:extLst>
          </p:nvPr>
        </p:nvGraphicFramePr>
        <p:xfrm>
          <a:off x="311726" y="1014047"/>
          <a:ext cx="9102437" cy="576775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28600" y="-133350"/>
            <a:ext cx="8640763" cy="1219200"/>
          </a:xfrm>
        </p:spPr>
        <p:txBody>
          <a:bodyPr/>
          <a:lstStyle/>
          <a:p>
            <a:r>
              <a:rPr lang="en-US" sz="3500" dirty="0" smtClean="0"/>
              <a:t>What happens over the full life course?</a:t>
            </a:r>
            <a:endParaRPr lang="en-US" sz="3500" dirty="0"/>
          </a:p>
        </p:txBody>
      </p:sp>
      <p:sp>
        <p:nvSpPr>
          <p:cNvPr id="15" name="TextBox 14"/>
          <p:cNvSpPr txBox="1"/>
          <p:nvPr/>
        </p:nvSpPr>
        <p:spPr>
          <a:xfrm>
            <a:off x="2286000" y="4800600"/>
            <a:ext cx="464820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183356" indent="-183356">
              <a:buFont typeface="Arial" pitchFamily="34" charset="0"/>
              <a:buChar char="•"/>
            </a:pPr>
            <a:r>
              <a:rPr lang="en-US" sz="1800" dirty="0" smtClean="0"/>
              <a:t>“</a:t>
            </a:r>
            <a:r>
              <a:rPr lang="en-US" sz="1800" dirty="0"/>
              <a:t>Golden Age of Reason”</a:t>
            </a:r>
            <a:r>
              <a:rPr lang="en-US" sz="1200" dirty="0"/>
              <a:t> (Agarwal et al. 2010)</a:t>
            </a:r>
          </a:p>
          <a:p>
            <a:pPr marL="663416" lvl="1" indent="-183356">
              <a:buFont typeface="Arial" pitchFamily="34" charset="0"/>
              <a:buChar char="•"/>
            </a:pPr>
            <a:r>
              <a:rPr lang="en-US" sz="1800" dirty="0"/>
              <a:t>Fortune 500 CEOs avg. age of 56</a:t>
            </a:r>
          </a:p>
          <a:p>
            <a:pPr marL="663416" lvl="1" indent="-183356">
              <a:buFont typeface="Arial" pitchFamily="34" charset="0"/>
              <a:buChar char="•"/>
            </a:pPr>
            <a:r>
              <a:rPr lang="en-US" sz="1800" dirty="0"/>
              <a:t>U.S. Presidents inaugurated at 55</a:t>
            </a:r>
          </a:p>
        </p:txBody>
      </p:sp>
    </p:spTree>
    <p:extLst>
      <p:ext uri="{BB962C8B-B14F-4D97-AF65-F5344CB8AC3E}">
        <p14:creationId xmlns:p14="http://schemas.microsoft.com/office/powerpoint/2010/main" val="3868096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graphicEl>
                                              <a:chart seriesIdx="0" categoryIdx="-4" bldStep="series"/>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graphicEl>
                                              <a:chart seriesIdx="1" categoryIdx="-4" bldStep="series"/>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graphicEl>
                                              <a:chart seriesIdx="2"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bg/>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Chart bld="series"/>
        </p:bldSub>
      </p:bldGraphic>
      <p:bldP spid="15" grpId="0" build="allAtOnce"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33350"/>
            <a:ext cx="8640763" cy="1219200"/>
          </a:xfrm>
        </p:spPr>
        <p:txBody>
          <a:bodyPr/>
          <a:lstStyle/>
          <a:p>
            <a:r>
              <a:rPr lang="en-US" sz="3500" dirty="0" smtClean="0"/>
              <a:t>Implications for Public Policy	</a:t>
            </a:r>
            <a:endParaRPr lang="en-US" sz="3500" dirty="0"/>
          </a:p>
        </p:txBody>
      </p:sp>
      <p:sp>
        <p:nvSpPr>
          <p:cNvPr id="3" name="Content Placeholder 2"/>
          <p:cNvSpPr>
            <a:spLocks noGrp="1"/>
          </p:cNvSpPr>
          <p:nvPr>
            <p:ph idx="1"/>
          </p:nvPr>
        </p:nvSpPr>
        <p:spPr>
          <a:xfrm>
            <a:off x="228600" y="1287463"/>
            <a:ext cx="8893175" cy="5246687"/>
          </a:xfrm>
        </p:spPr>
        <p:txBody>
          <a:bodyPr/>
          <a:lstStyle/>
          <a:p>
            <a:pPr>
              <a:lnSpc>
                <a:spcPct val="100000"/>
              </a:lnSpc>
            </a:pPr>
            <a:r>
              <a:rPr lang="en-US" sz="2800" dirty="0" smtClean="0"/>
              <a:t>We have created good savings plans for retirement for the uninterested   (The </a:t>
            </a:r>
            <a:r>
              <a:rPr lang="en-US" sz="2800" dirty="0" err="1" smtClean="0"/>
              <a:t>SMarT</a:t>
            </a:r>
            <a:r>
              <a:rPr lang="en-US" sz="2800" dirty="0" smtClean="0"/>
              <a:t> Plan, Target Date Funds, etc.)</a:t>
            </a:r>
          </a:p>
          <a:p>
            <a:pPr>
              <a:lnSpc>
                <a:spcPct val="100000"/>
              </a:lnSpc>
            </a:pPr>
            <a:r>
              <a:rPr lang="en-US" sz="2800" dirty="0" smtClean="0"/>
              <a:t>How about using that savings?</a:t>
            </a:r>
          </a:p>
          <a:p>
            <a:pPr lvl="1">
              <a:lnSpc>
                <a:spcPct val="100000"/>
              </a:lnSpc>
              <a:spcBef>
                <a:spcPts val="0"/>
              </a:spcBef>
            </a:pPr>
            <a:r>
              <a:rPr lang="en-US" sz="2600" dirty="0" smtClean="0"/>
              <a:t>What does “Decumulation for Dummies” look like?</a:t>
            </a:r>
          </a:p>
          <a:p>
            <a:pPr lvl="1">
              <a:lnSpc>
                <a:spcPct val="100000"/>
              </a:lnSpc>
              <a:spcBef>
                <a:spcPts val="0"/>
              </a:spcBef>
            </a:pPr>
            <a:r>
              <a:rPr lang="en-US" sz="2600" dirty="0" smtClean="0"/>
              <a:t>When should you make decisions about drawing down for retirement?</a:t>
            </a:r>
            <a:endParaRPr lang="en-US" sz="2800" dirty="0"/>
          </a:p>
          <a:p>
            <a:pPr>
              <a:lnSpc>
                <a:spcPct val="100000"/>
              </a:lnSpc>
            </a:pPr>
            <a:r>
              <a:rPr lang="en-US" sz="2800" dirty="0" smtClean="0"/>
              <a:t>Financial Service Firms need to develop suitable products,   Government(s) need to facilitate their creation.</a:t>
            </a:r>
            <a:endParaRPr lang="en-US" sz="2800" dirty="0"/>
          </a:p>
        </p:txBody>
      </p:sp>
    </p:spTree>
    <p:extLst>
      <p:ext uri="{BB962C8B-B14F-4D97-AF65-F5344CB8AC3E}">
        <p14:creationId xmlns:p14="http://schemas.microsoft.com/office/powerpoint/2010/main" val="20646476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4294967295"/>
          </p:nvPr>
        </p:nvPicPr>
        <p:blipFill rotWithShape="1">
          <a:blip r:embed="rId3" cstate="print">
            <a:extLst>
              <a:ext uri="{28A0092B-C50C-407E-A947-70E740481C1C}">
                <a14:useLocalDpi xmlns:a14="http://schemas.microsoft.com/office/drawing/2010/main"/>
              </a:ext>
            </a:extLst>
          </a:blip>
          <a:srcRect l="-15850" r="-15718"/>
          <a:stretch/>
        </p:blipFill>
        <p:spPr>
          <a:xfrm>
            <a:off x="685800" y="695355"/>
            <a:ext cx="8305800" cy="6106878"/>
          </a:xfrm>
        </p:spPr>
      </p:pic>
      <p:sp>
        <p:nvSpPr>
          <p:cNvPr id="6" name="TextBox 5"/>
          <p:cNvSpPr txBox="1"/>
          <p:nvPr/>
        </p:nvSpPr>
        <p:spPr>
          <a:xfrm>
            <a:off x="304800" y="213028"/>
            <a:ext cx="9067800" cy="482327"/>
          </a:xfrm>
          <a:prstGeom prst="rect">
            <a:avLst/>
          </a:prstGeom>
          <a:noFill/>
        </p:spPr>
        <p:txBody>
          <a:bodyPr wrap="square" lIns="96661" tIns="48331" rIns="96661" bIns="48331" rtlCol="0">
            <a:spAutoFit/>
          </a:bodyPr>
          <a:lstStyle/>
          <a:p>
            <a:r>
              <a:rPr lang="en-US" sz="2500" b="1" dirty="0" smtClean="0"/>
              <a:t>Source:  2011 Survey of Income and Program Participation</a:t>
            </a:r>
            <a:endParaRPr lang="en-US" sz="2500" b="1" dirty="0"/>
          </a:p>
        </p:txBody>
      </p:sp>
    </p:spTree>
    <p:extLst>
      <p:ext uri="{BB962C8B-B14F-4D97-AF65-F5344CB8AC3E}">
        <p14:creationId xmlns:p14="http://schemas.microsoft.com/office/powerpoint/2010/main" val="40602090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0"/>
            <a:ext cx="9601200" cy="73152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66788" rtl="0" eaLnBrk="1" fontAlgn="base" latinLnBrk="0" hangingPunct="1">
              <a:lnSpc>
                <a:spcPct val="100000"/>
              </a:lnSpc>
              <a:spcBef>
                <a:spcPct val="0"/>
              </a:spcBef>
              <a:spcAft>
                <a:spcPct val="0"/>
              </a:spcAft>
              <a:buClrTx/>
              <a:buSzTx/>
              <a:buFontTx/>
              <a:buNone/>
              <a:tabLst/>
            </a:pPr>
            <a:endParaRPr kumimoji="0" lang="en-US" sz="1900" b="0" i="0" u="none" strike="noStrike" cap="none" normalizeH="0" baseline="0" smtClean="0">
              <a:ln>
                <a:noFill/>
              </a:ln>
              <a:solidFill>
                <a:schemeClr val="tx1"/>
              </a:solidFill>
              <a:effectLst/>
              <a:latin typeface="Arial" pitchFamily="34" charset="0"/>
              <a:cs typeface="Arial" pitchFamily="34" charset="0"/>
            </a:endParaRPr>
          </a:p>
        </p:txBody>
      </p:sp>
      <p:pic>
        <p:nvPicPr>
          <p:cNvPr id="5" name="Picture 4"/>
          <p:cNvPicPr>
            <a:picLocks noChangeAspect="1"/>
          </p:cNvPicPr>
          <p:nvPr/>
        </p:nvPicPr>
        <p:blipFill rotWithShape="1">
          <a:blip r:embed="rId2"/>
          <a:srcRect t="3167" b="2429"/>
          <a:stretch/>
        </p:blipFill>
        <p:spPr>
          <a:xfrm>
            <a:off x="1143000" y="762000"/>
            <a:ext cx="7162800" cy="6385772"/>
          </a:xfrm>
          <a:prstGeom prst="rect">
            <a:avLst/>
          </a:prstGeom>
        </p:spPr>
      </p:pic>
    </p:spTree>
    <p:extLst>
      <p:ext uri="{BB962C8B-B14F-4D97-AF65-F5344CB8AC3E}">
        <p14:creationId xmlns:p14="http://schemas.microsoft.com/office/powerpoint/2010/main" val="34913125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9372600" cy="1219200"/>
          </a:xfrm>
        </p:spPr>
        <p:txBody>
          <a:bodyPr/>
          <a:lstStyle/>
          <a:p>
            <a:r>
              <a:rPr lang="en-US" sz="3500" dirty="0" smtClean="0"/>
              <a:t>Consumers’ decisions to spend and save.</a:t>
            </a:r>
            <a:endParaRPr lang="en-US" sz="3500" dirty="0"/>
          </a:p>
        </p:txBody>
      </p:sp>
      <p:sp>
        <p:nvSpPr>
          <p:cNvPr id="3" name="Content Placeholder 2"/>
          <p:cNvSpPr>
            <a:spLocks noGrp="1"/>
          </p:cNvSpPr>
          <p:nvPr>
            <p:ph idx="1"/>
          </p:nvPr>
        </p:nvSpPr>
        <p:spPr>
          <a:xfrm>
            <a:off x="479425" y="1219200"/>
            <a:ext cx="8816975" cy="5246687"/>
          </a:xfrm>
        </p:spPr>
        <p:txBody>
          <a:bodyPr/>
          <a:lstStyle/>
          <a:p>
            <a:pPr>
              <a:lnSpc>
                <a:spcPct val="100000"/>
              </a:lnSpc>
            </a:pPr>
            <a:r>
              <a:rPr lang="en-US" sz="3700" dirty="0" smtClean="0"/>
              <a:t>Every day we make decisions that will affect our future financial well beings.</a:t>
            </a:r>
          </a:p>
          <a:p>
            <a:pPr lvl="1">
              <a:lnSpc>
                <a:spcPct val="100000"/>
              </a:lnSpc>
            </a:pPr>
            <a:r>
              <a:rPr lang="en-US" sz="3000" dirty="0" smtClean="0"/>
              <a:t>In economics, the workhorse model for consumer financial decisions is the permanent income/life cycle savings hypothesis.</a:t>
            </a:r>
          </a:p>
          <a:p>
            <a:pPr lvl="1">
              <a:lnSpc>
                <a:spcPct val="100000"/>
              </a:lnSpc>
            </a:pPr>
            <a:r>
              <a:rPr lang="en-US" sz="3000" dirty="0" smtClean="0"/>
              <a:t>What  can consumer research and psychology add to this?</a:t>
            </a:r>
          </a:p>
          <a:p>
            <a:pPr lvl="1">
              <a:lnSpc>
                <a:spcPct val="100000"/>
              </a:lnSpc>
            </a:pPr>
            <a:endParaRPr lang="en-US" dirty="0" smtClean="0">
              <a:solidFill>
                <a:schemeClr val="tx1"/>
              </a:solidFill>
            </a:endParaRPr>
          </a:p>
          <a:p>
            <a:pPr lvl="1"/>
            <a:endParaRPr lang="en-US" dirty="0" smtClean="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3483155323"/>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9144000" cy="1219200"/>
          </a:xfrm>
        </p:spPr>
        <p:txBody>
          <a:bodyPr/>
          <a:lstStyle/>
          <a:p>
            <a:r>
              <a:rPr lang="en-US" sz="3400" dirty="0" smtClean="0"/>
              <a:t>The Permanent Income /</a:t>
            </a:r>
            <a:br>
              <a:rPr lang="en-US" sz="3400" dirty="0" smtClean="0"/>
            </a:br>
            <a:r>
              <a:rPr lang="en-US" sz="3400" dirty="0" smtClean="0"/>
              <a:t>Life Cycle Savings Hypothesis</a:t>
            </a:r>
            <a:endParaRPr lang="en-US" sz="3400" dirty="0"/>
          </a:p>
        </p:txBody>
      </p:sp>
      <p:sp>
        <p:nvSpPr>
          <p:cNvPr id="5" name="Text Placeholder 4"/>
          <p:cNvSpPr>
            <a:spLocks noGrp="1"/>
          </p:cNvSpPr>
          <p:nvPr>
            <p:ph type="body" sz="half" idx="1"/>
          </p:nvPr>
        </p:nvSpPr>
        <p:spPr>
          <a:xfrm>
            <a:off x="76200" y="1778000"/>
            <a:ext cx="4854575" cy="4690110"/>
          </a:xfrm>
        </p:spPr>
        <p:txBody>
          <a:bodyPr/>
          <a:lstStyle/>
          <a:p>
            <a:r>
              <a:rPr lang="en-US" sz="3000" dirty="0" smtClean="0"/>
              <a:t>People save and spend based on estimated future income</a:t>
            </a:r>
          </a:p>
          <a:p>
            <a:r>
              <a:rPr lang="en-US" sz="3000" dirty="0" smtClean="0"/>
              <a:t>Goal is to ‘bounce the last check you write’</a:t>
            </a:r>
          </a:p>
          <a:p>
            <a:r>
              <a:rPr lang="en-US" sz="3000" dirty="0" smtClean="0"/>
              <a:t>Involves:</a:t>
            </a:r>
          </a:p>
          <a:p>
            <a:pPr lvl="1"/>
            <a:r>
              <a:rPr lang="en-US" sz="2500" dirty="0" smtClean="0"/>
              <a:t>Exponential Discounting</a:t>
            </a:r>
          </a:p>
          <a:p>
            <a:pPr lvl="1"/>
            <a:r>
              <a:rPr lang="en-US" sz="2500" dirty="0" smtClean="0"/>
              <a:t>Expectation of future income and spending</a:t>
            </a:r>
          </a:p>
          <a:p>
            <a:pPr lvl="1"/>
            <a:r>
              <a:rPr lang="en-US" sz="2500" dirty="0" smtClean="0"/>
              <a:t>Usually Solved by Backward Induction</a:t>
            </a:r>
            <a:endParaRPr lang="en-US" sz="2500" dirty="0"/>
          </a:p>
        </p:txBody>
      </p:sp>
      <p:pic>
        <p:nvPicPr>
          <p:cNvPr id="4" name="Content Placeholder 3"/>
          <p:cNvPicPr>
            <a:picLocks noGrp="1" noChangeAspect="1"/>
          </p:cNvPicPr>
          <p:nvPr>
            <p:ph sz="half" idx="2"/>
          </p:nvPr>
        </p:nvPicPr>
        <p:blipFill rotWithShape="1">
          <a:blip r:embed="rId3" cstate="print">
            <a:extLst>
              <a:ext uri="{28A0092B-C50C-407E-A947-70E740481C1C}">
                <a14:useLocalDpi xmlns:a14="http://schemas.microsoft.com/office/drawing/2010/main"/>
              </a:ext>
            </a:extLst>
          </a:blip>
          <a:srcRect b="-3191"/>
          <a:stretch/>
        </p:blipFill>
        <p:spPr>
          <a:xfrm>
            <a:off x="4495800" y="2590800"/>
            <a:ext cx="4945169" cy="3276600"/>
          </a:xfrm>
          <a:ln w="25400">
            <a:solidFill>
              <a:schemeClr val="accent1"/>
            </a:solidFill>
          </a:ln>
        </p:spPr>
      </p:pic>
    </p:spTree>
    <p:extLst>
      <p:ext uri="{BB962C8B-B14F-4D97-AF65-F5344CB8AC3E}">
        <p14:creationId xmlns:p14="http://schemas.microsoft.com/office/powerpoint/2010/main" val="836080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500" dirty="0" smtClean="0"/>
              <a:t>In contrast…..</a:t>
            </a:r>
            <a:endParaRPr lang="en-US" sz="3500" dirty="0"/>
          </a:p>
        </p:txBody>
      </p:sp>
      <p:pic>
        <p:nvPicPr>
          <p:cNvPr id="6" name="Content Placeholder 5"/>
          <p:cNvPicPr>
            <a:picLocks noGrp="1" noChangeAspect="1" noChangeArrowheads="1"/>
          </p:cNvPicPr>
          <p:nvPr>
            <p:ph idx="1"/>
          </p:nvPr>
        </p:nvPicPr>
        <p:blipFill rotWithShape="1">
          <a:blip r:embed="rId2" cstate="print">
            <a:extLst>
              <a:ext uri="{28A0092B-C50C-407E-A947-70E740481C1C}">
                <a14:useLocalDpi xmlns:a14="http://schemas.microsoft.com/office/drawing/2010/main"/>
              </a:ext>
            </a:extLst>
          </a:blip>
          <a:srcRect l="-28516" t="9963" r="-28516"/>
          <a:stretch/>
        </p:blipFill>
        <p:spPr bwMode="auto">
          <a:xfrm>
            <a:off x="479425" y="1810225"/>
            <a:ext cx="8397875" cy="4723925"/>
          </a:xfrm>
          <a:prstGeom prst="rect">
            <a:avLst/>
          </a:prstGeom>
          <a:noFill/>
          <a:ln w="9525">
            <a:noFill/>
            <a:miter lim="800000"/>
            <a:headEnd/>
            <a:tailEnd/>
          </a:ln>
        </p:spPr>
      </p:pic>
    </p:spTree>
    <p:extLst>
      <p:ext uri="{BB962C8B-B14F-4D97-AF65-F5344CB8AC3E}">
        <p14:creationId xmlns:p14="http://schemas.microsoft.com/office/powerpoint/2010/main" val="19652745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0"/>
            <a:ext cx="9601200" cy="73914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66788" rtl="0" eaLnBrk="1" fontAlgn="base" latinLnBrk="0" hangingPunct="1">
              <a:lnSpc>
                <a:spcPct val="100000"/>
              </a:lnSpc>
              <a:spcBef>
                <a:spcPct val="0"/>
              </a:spcBef>
              <a:spcAft>
                <a:spcPct val="0"/>
              </a:spcAft>
              <a:buClrTx/>
              <a:buSzTx/>
              <a:buFontTx/>
              <a:buNone/>
              <a:tabLst/>
            </a:pPr>
            <a:endParaRPr kumimoji="0" lang="en-US" sz="1900" b="0" i="0" u="none" strike="noStrike" cap="none" normalizeH="0" baseline="0" smtClean="0">
              <a:ln>
                <a:noFill/>
              </a:ln>
              <a:solidFill>
                <a:schemeClr val="tx1"/>
              </a:solidFill>
              <a:effectLst/>
              <a:latin typeface="Arial" pitchFamily="34" charset="0"/>
              <a:cs typeface="Arial" pitchFamily="34" charset="0"/>
            </a:endParaRPr>
          </a:p>
        </p:txBody>
      </p:sp>
      <p:pic>
        <p:nvPicPr>
          <p:cNvPr id="5" name="Picture 4"/>
          <p:cNvPicPr>
            <a:picLocks noChangeAspect="1"/>
          </p:cNvPicPr>
          <p:nvPr/>
        </p:nvPicPr>
        <p:blipFill rotWithShape="1">
          <a:blip r:embed="rId3"/>
          <a:srcRect t="1982" b="2069"/>
          <a:stretch/>
        </p:blipFill>
        <p:spPr>
          <a:xfrm>
            <a:off x="855276" y="1"/>
            <a:ext cx="7759291" cy="7030704"/>
          </a:xfrm>
          <a:prstGeom prst="rect">
            <a:avLst/>
          </a:prstGeom>
        </p:spPr>
      </p:pic>
      <p:sp>
        <p:nvSpPr>
          <p:cNvPr id="6" name="TextBox 5"/>
          <p:cNvSpPr txBox="1"/>
          <p:nvPr/>
        </p:nvSpPr>
        <p:spPr>
          <a:xfrm>
            <a:off x="7324573" y="7030705"/>
            <a:ext cx="2304762" cy="328438"/>
          </a:xfrm>
          <a:prstGeom prst="rect">
            <a:avLst/>
          </a:prstGeom>
          <a:noFill/>
        </p:spPr>
        <p:txBody>
          <a:bodyPr wrap="none" lIns="96661" tIns="48331" rIns="96661" bIns="48331" rtlCol="0">
            <a:spAutoFit/>
          </a:bodyPr>
          <a:lstStyle/>
          <a:p>
            <a:r>
              <a:rPr lang="en-US" sz="1500" i="1" dirty="0" smtClean="0"/>
              <a:t>Source: </a:t>
            </a:r>
            <a:r>
              <a:rPr lang="en-US" sz="1500" i="1" dirty="0" err="1" smtClean="0"/>
              <a:t>Salthouse</a:t>
            </a:r>
            <a:r>
              <a:rPr lang="en-US" sz="1500" i="1" dirty="0" smtClean="0"/>
              <a:t> 2010 </a:t>
            </a:r>
            <a:endParaRPr lang="en-US" sz="1500" i="1" dirty="0"/>
          </a:p>
        </p:txBody>
      </p:sp>
    </p:spTree>
    <p:extLst>
      <p:ext uri="{BB962C8B-B14F-4D97-AF65-F5344CB8AC3E}">
        <p14:creationId xmlns:p14="http://schemas.microsoft.com/office/powerpoint/2010/main" val="8610920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Attracted Popular and Academic Interest.</a:t>
            </a:r>
            <a:endParaRPr lang="en-US" sz="3200" dirty="0"/>
          </a:p>
        </p:txBody>
      </p:sp>
      <p:pic>
        <p:nvPicPr>
          <p:cNvPr id="4" name="Content Placeholder 3"/>
          <p:cNvPicPr>
            <a:picLocks noGrp="1" noChangeAspect="1"/>
          </p:cNvPicPr>
          <p:nvPr>
            <p:ph sz="half" idx="1"/>
          </p:nvPr>
        </p:nvPicPr>
        <p:blipFill rotWithShape="1">
          <a:blip r:embed="rId3" cstate="print">
            <a:extLst>
              <a:ext uri="{28A0092B-C50C-407E-A947-70E740481C1C}">
                <a14:useLocalDpi xmlns:a14="http://schemas.microsoft.com/office/drawing/2010/main"/>
              </a:ext>
            </a:extLst>
          </a:blip>
          <a:srcRect t="-917" b="72522"/>
          <a:stretch/>
        </p:blipFill>
        <p:spPr>
          <a:xfrm>
            <a:off x="202470" y="1371600"/>
            <a:ext cx="7408292" cy="1523999"/>
          </a:xfrm>
        </p:spPr>
      </p:pic>
      <p:sp>
        <p:nvSpPr>
          <p:cNvPr id="5" name="Content Placeholder 4"/>
          <p:cNvSpPr>
            <a:spLocks noGrp="1"/>
          </p:cNvSpPr>
          <p:nvPr>
            <p:ph sz="half" idx="2"/>
          </p:nvPr>
        </p:nvSpPr>
        <p:spPr>
          <a:xfrm>
            <a:off x="228600" y="3200400"/>
            <a:ext cx="8915400" cy="3379894"/>
          </a:xfrm>
          <a:ln w="25400">
            <a:solidFill>
              <a:schemeClr val="accent1"/>
            </a:solidFill>
          </a:ln>
        </p:spPr>
        <p:txBody>
          <a:bodyPr>
            <a:normAutofit fontScale="92500" lnSpcReduction="10000"/>
          </a:bodyPr>
          <a:lstStyle/>
          <a:p>
            <a:pPr>
              <a:lnSpc>
                <a:spcPct val="100000"/>
              </a:lnSpc>
            </a:pPr>
            <a:r>
              <a:rPr lang="en-US" sz="3000" dirty="0" smtClean="0"/>
              <a:t>Targets for fraud</a:t>
            </a:r>
          </a:p>
          <a:p>
            <a:pPr>
              <a:lnSpc>
                <a:spcPct val="100000"/>
              </a:lnSpc>
            </a:pPr>
            <a:r>
              <a:rPr lang="en-US" sz="3000" dirty="0" smtClean="0"/>
              <a:t>Concern from industry</a:t>
            </a:r>
          </a:p>
          <a:p>
            <a:pPr lvl="1">
              <a:lnSpc>
                <a:spcPct val="120000"/>
              </a:lnSpc>
              <a:spcBef>
                <a:spcPts val="0"/>
              </a:spcBef>
            </a:pPr>
            <a:r>
              <a:rPr lang="en-US" sz="2500" dirty="0" smtClean="0"/>
              <a:t>Are customers capable of making informed decisions?</a:t>
            </a:r>
          </a:p>
          <a:p>
            <a:pPr lvl="1">
              <a:lnSpc>
                <a:spcPct val="120000"/>
              </a:lnSpc>
              <a:spcBef>
                <a:spcPts val="0"/>
              </a:spcBef>
            </a:pPr>
            <a:r>
              <a:rPr lang="en-US" sz="2500" dirty="0" smtClean="0"/>
              <a:t>Are they liable for detecting decreased capability?</a:t>
            </a:r>
          </a:p>
          <a:p>
            <a:pPr>
              <a:lnSpc>
                <a:spcPct val="100000"/>
              </a:lnSpc>
            </a:pPr>
            <a:r>
              <a:rPr lang="en-US" sz="3000" dirty="0" smtClean="0"/>
              <a:t>Obvious implication for public policy and decumulation decisions</a:t>
            </a:r>
          </a:p>
          <a:p>
            <a:pPr>
              <a:lnSpc>
                <a:spcPct val="100000"/>
              </a:lnSpc>
            </a:pPr>
            <a:r>
              <a:rPr lang="en-US" sz="3000" dirty="0" smtClean="0"/>
              <a:t>Independent of Dementia</a:t>
            </a:r>
            <a:endParaRPr lang="en-US" sz="3000" dirty="0"/>
          </a:p>
        </p:txBody>
      </p:sp>
      <p:pic>
        <p:nvPicPr>
          <p:cNvPr id="6" name="Content Placeholder 3"/>
          <p:cNvPicPr>
            <a:picLocks noChangeAspect="1"/>
          </p:cNvPicPr>
          <p:nvPr/>
        </p:nvPicPr>
        <p:blipFill rotWithShape="1">
          <a:blip r:embed="rId3" cstate="print">
            <a:extLst>
              <a:ext uri="{28A0092B-C50C-407E-A947-70E740481C1C}">
                <a14:useLocalDpi xmlns:a14="http://schemas.microsoft.com/office/drawing/2010/main"/>
              </a:ext>
            </a:extLst>
          </a:blip>
          <a:srcRect l="60000" t="41066" r="-1" b="14149"/>
          <a:stretch/>
        </p:blipFill>
        <p:spPr bwMode="auto">
          <a:xfrm>
            <a:off x="6629400" y="1371600"/>
            <a:ext cx="2209801" cy="1792442"/>
          </a:xfrm>
          <a:prstGeom prst="rect">
            <a:avLst/>
          </a:prstGeom>
          <a:solidFill>
            <a:schemeClr val="bg1"/>
          </a:solidFill>
          <a:ln>
            <a:noFill/>
          </a:ln>
          <a:extLst>
            <a:ext uri="{FAA26D3D-D897-4be2-8F04-BA451C77F1D7}">
              <ma14:placeholderFlag xmlns:ma14="http://schemas.microsoft.com/office/mac/drawingml/2011/main" xmlns="" val="1"/>
            </a:ext>
          </a:extLst>
        </p:spPr>
      </p:pic>
    </p:spTree>
    <p:extLst>
      <p:ext uri="{BB962C8B-B14F-4D97-AF65-F5344CB8AC3E}">
        <p14:creationId xmlns:p14="http://schemas.microsoft.com/office/powerpoint/2010/main" val="12283633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8|18|8.9|15.9"/>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hhpCvbN.wUC98n58EL6Rqg"/>
</p:tagLst>
</file>

<file path=ppt/tags/tag3.xml><?xml version="1.0" encoding="utf-8"?>
<p:tagLst xmlns:a="http://schemas.openxmlformats.org/drawingml/2006/main" xmlns:r="http://schemas.openxmlformats.org/officeDocument/2006/relationships" xmlns:p="http://schemas.openxmlformats.org/presentationml/2006/main">
  <p:tag name="TIMING" val="|18|18|8.9|15.9"/>
</p:tagLst>
</file>

<file path=ppt/theme/theme1.xml><?xml version="1.0" encoding="utf-8"?>
<a:theme xmlns:a="http://schemas.openxmlformats.org/drawingml/2006/main" name="AtTheCenterBlue">
  <a:themeElements>
    <a:clrScheme name="Default Design 13">
      <a:dk1>
        <a:srgbClr val="000000"/>
      </a:dk1>
      <a:lt1>
        <a:srgbClr val="FFFFFF"/>
      </a:lt1>
      <a:dk2>
        <a:srgbClr val="000000"/>
      </a:dk2>
      <a:lt2>
        <a:srgbClr val="808080"/>
      </a:lt2>
      <a:accent1>
        <a:srgbClr val="0081CC"/>
      </a:accent1>
      <a:accent2>
        <a:srgbClr val="AFAAA3"/>
      </a:accent2>
      <a:accent3>
        <a:srgbClr val="FFFFFF"/>
      </a:accent3>
      <a:accent4>
        <a:srgbClr val="000000"/>
      </a:accent4>
      <a:accent5>
        <a:srgbClr val="AAC1E2"/>
      </a:accent5>
      <a:accent6>
        <a:srgbClr val="9E9A93"/>
      </a:accent6>
      <a:hlink>
        <a:srgbClr val="DD5900"/>
      </a:hlink>
      <a:folHlink>
        <a:srgbClr val="593D2B"/>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66788" rtl="0" eaLnBrk="1" fontAlgn="base" latinLnBrk="0" hangingPunct="1">
          <a:lnSpc>
            <a:spcPct val="100000"/>
          </a:lnSpc>
          <a:spcBef>
            <a:spcPct val="0"/>
          </a:spcBef>
          <a:spcAft>
            <a:spcPct val="0"/>
          </a:spcAft>
          <a:buClrTx/>
          <a:buSzTx/>
          <a:buFontTx/>
          <a:buNone/>
          <a:tabLst/>
          <a:defRPr kumimoji="0" lang="en-US" sz="19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66788" rtl="0" eaLnBrk="1" fontAlgn="base" latinLnBrk="0" hangingPunct="1">
          <a:lnSpc>
            <a:spcPct val="100000"/>
          </a:lnSpc>
          <a:spcBef>
            <a:spcPct val="0"/>
          </a:spcBef>
          <a:spcAft>
            <a:spcPct val="0"/>
          </a:spcAft>
          <a:buClrTx/>
          <a:buSzTx/>
          <a:buFontTx/>
          <a:buNone/>
          <a:tabLst/>
          <a:defRPr kumimoji="0" lang="en-US" sz="19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0081CC"/>
        </a:accent1>
        <a:accent2>
          <a:srgbClr val="AFAAA3"/>
        </a:accent2>
        <a:accent3>
          <a:srgbClr val="FFFFFF"/>
        </a:accent3>
        <a:accent4>
          <a:srgbClr val="000000"/>
        </a:accent4>
        <a:accent5>
          <a:srgbClr val="AAC1E2"/>
        </a:accent5>
        <a:accent6>
          <a:srgbClr val="9E9A93"/>
        </a:accent6>
        <a:hlink>
          <a:srgbClr val="DD5900"/>
        </a:hlink>
        <a:folHlink>
          <a:srgbClr val="593D2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14641</TotalTime>
  <Words>1265</Words>
  <Application>Microsoft Office PowerPoint</Application>
  <PresentationFormat>Custom</PresentationFormat>
  <Paragraphs>163</Paragraphs>
  <Slides>21</Slides>
  <Notes>11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AtTheCenterBlue</vt:lpstr>
      <vt:lpstr>Consumer Finance Across the Lifespan</vt:lpstr>
      <vt:lpstr>A Grey Tsunami</vt:lpstr>
      <vt:lpstr>PowerPoint Presentation</vt:lpstr>
      <vt:lpstr>PowerPoint Presentation</vt:lpstr>
      <vt:lpstr>Consumers’ decisions to spend and save.</vt:lpstr>
      <vt:lpstr>The Permanent Income / Life Cycle Savings Hypothesis</vt:lpstr>
      <vt:lpstr>In contrast…..</vt:lpstr>
      <vt:lpstr>PowerPoint Presentation</vt:lpstr>
      <vt:lpstr>Attracted Popular and Academic Interest.</vt:lpstr>
      <vt:lpstr>PowerPoint Presentation</vt:lpstr>
      <vt:lpstr>Can Crystallized Intelligence Compensate?</vt:lpstr>
      <vt:lpstr>PowerPoint Presentation</vt:lpstr>
      <vt:lpstr>PowerPoint Presentation</vt:lpstr>
      <vt:lpstr>PowerPoint Presentation</vt:lpstr>
      <vt:lpstr>Crystallized Intelligence (Financial Literacy)</vt:lpstr>
      <vt:lpstr>So, What Did We Find?</vt:lpstr>
      <vt:lpstr>PowerPoint Presentation</vt:lpstr>
      <vt:lpstr>PowerPoint Presentation</vt:lpstr>
      <vt:lpstr>Where are we…..</vt:lpstr>
      <vt:lpstr>What happens over the full life course?</vt:lpstr>
      <vt:lpstr>Implications for Public Policy </vt:lpstr>
    </vt:vector>
  </TitlesOfParts>
  <Company>Bartek,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Faller, Pierre</dc:creator>
  <cp:lastModifiedBy>Jeanne Zimmermann</cp:lastModifiedBy>
  <cp:revision>219</cp:revision>
  <cp:lastPrinted>2014-07-24T15:15:48Z</cp:lastPrinted>
  <dcterms:created xsi:type="dcterms:W3CDTF">2007-06-19T19:59:29Z</dcterms:created>
  <dcterms:modified xsi:type="dcterms:W3CDTF">2014-08-08T17:30:18Z</dcterms:modified>
</cp:coreProperties>
</file>