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0" r:id="rId1"/>
  </p:sldMasterIdLst>
  <p:notesMasterIdLst>
    <p:notesMasterId r:id="rId16"/>
  </p:notesMasterIdLst>
  <p:handoutMasterIdLst>
    <p:handoutMasterId r:id="rId17"/>
  </p:handoutMasterIdLst>
  <p:sldIdLst>
    <p:sldId id="276" r:id="rId2"/>
    <p:sldId id="28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8" r:id="rId11"/>
    <p:sldId id="271" r:id="rId12"/>
    <p:sldId id="272" r:id="rId13"/>
    <p:sldId id="284" r:id="rId14"/>
    <p:sldId id="283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4960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9918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24879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9837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74798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49759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24719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99677" algn="l" defTabSz="74991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Black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9824" autoAdjust="0"/>
  </p:normalViewPr>
  <p:slideViewPr>
    <p:cSldViewPr>
      <p:cViewPr varScale="1">
        <p:scale>
          <a:sx n="128" d="100"/>
          <a:sy n="128" d="100"/>
        </p:scale>
        <p:origin x="114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5D2D4-ED92-6045-93F6-C164CB28FB67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F455A-AE34-430C-A32B-E564A9DCB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2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7B4A7-2475-0241-BAC4-F5A95CC58EC4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01BCC-0EDD-4389-A653-289EF9CE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4960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9918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24879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9837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74798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49759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24719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99677" algn="l" defTabSz="7499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01BCC-0EDD-4389-A653-289EF9CEE6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9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01BCC-0EDD-4389-A653-289EF9CEE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Julie—As</a:t>
            </a:r>
            <a:r>
              <a:rPr lang="en-US" baseline="0" dirty="0" smtClean="0"/>
              <a:t> in the lesson, should we simply link to the video on YouTube, rather than to the web page on the FRB Atlanta site that you said is going away?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01BCC-0EDD-4389-A653-289EF9CEE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418179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323161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7" y="1396800"/>
            <a:ext cx="5544269" cy="359924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74858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1"/>
            <a:ext cx="4103688" cy="251774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0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2620801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1"/>
            <a:ext cx="7833600" cy="2842464"/>
          </a:xfrm>
        </p:spPr>
        <p:txBody>
          <a:bodyPr wrap="square" numCol="2" spcCol="539971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2620801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74858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1"/>
            <a:ext cx="4103688" cy="251774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1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1"/>
            <a:ext cx="7833600" cy="2842464"/>
          </a:xfrm>
        </p:spPr>
        <p:txBody>
          <a:bodyPr wrap="square" numCol="3" spcCol="467975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2620801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74858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1"/>
            <a:ext cx="4103688" cy="251774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1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1"/>
            <a:ext cx="7833600" cy="2842464"/>
          </a:xfrm>
        </p:spPr>
        <p:txBody>
          <a:bodyPr wrap="square" numCol="2" spcCol="539971">
            <a:noAutofit/>
          </a:bodyPr>
          <a:lstStyle>
            <a:lvl1pPr marL="342881" indent="-342881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1515600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74858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1"/>
            <a:ext cx="4103688" cy="251774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1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1"/>
            <a:ext cx="7833600" cy="285972"/>
          </a:xfrm>
        </p:spPr>
        <p:txBody>
          <a:bodyPr wrap="square" numCol="1" spcCol="539971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1"/>
            <a:ext cx="240823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1"/>
            <a:ext cx="240823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1"/>
            <a:ext cx="240823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1"/>
            <a:ext cx="240823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1"/>
            <a:ext cx="240823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4096418"/>
            <a:ext cx="47448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418179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74858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1"/>
            <a:ext cx="4103688" cy="251774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4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9" y="6357601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1" y="6350401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2" y="6356353"/>
            <a:ext cx="2133600" cy="365125"/>
          </a:xfrm>
          <a:prstGeom prst="rect">
            <a:avLst/>
          </a:prstGeom>
        </p:spPr>
        <p:txBody>
          <a:bodyPr lIns="74992" tIns="37496" rIns="74992" bIns="37496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5" y="6356353"/>
            <a:ext cx="2895600" cy="365125"/>
          </a:xfrm>
          <a:prstGeom prst="rect">
            <a:avLst/>
          </a:prstGeom>
        </p:spPr>
        <p:txBody>
          <a:bodyPr lIns="74992" tIns="37496" rIns="74992" bIns="3749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lIns="74992" tIns="37496" rIns="74992" bIns="37496"/>
          <a:lstStyle/>
          <a:p>
            <a:fld id="{FF29D800-482C-4F76-9DE9-E7C8DB51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4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5"/>
            <a:ext cx="7920000" cy="1296697"/>
          </a:xfrm>
        </p:spPr>
        <p:txBody>
          <a:bodyPr/>
          <a:lstStyle>
            <a:lvl1pPr>
              <a:lnSpc>
                <a:spcPts val="4599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1"/>
            <a:ext cx="7885964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2"/>
            <a:ext cx="3888000" cy="285972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1" y="6286671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1"/>
            <a:ext cx="3675632" cy="285972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1"/>
            <a:ext cx="3675600" cy="277422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923618"/>
            <a:ext cx="35676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1" y="6286671"/>
            <a:ext cx="349640" cy="256904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1"/>
            <a:ext cx="2617056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1"/>
            <a:ext cx="2617056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1"/>
            <a:ext cx="2617056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1"/>
            <a:ext cx="2617056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1"/>
            <a:ext cx="2617056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1"/>
            <a:ext cx="2617056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198" tIns="0" rIns="43198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198" tIns="0" rIns="43198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198" tIns="0" rIns="43198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198" tIns="0" rIns="43198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198" tIns="0" rIns="43198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198" tIns="0" rIns="43198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2429619"/>
            <a:ext cx="24480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2429619"/>
            <a:ext cx="24480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2429619"/>
            <a:ext cx="24480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4409618"/>
            <a:ext cx="24480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4409618"/>
            <a:ext cx="24480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4409618"/>
            <a:ext cx="24480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1515600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1"/>
            <a:ext cx="2412000" cy="180000"/>
          </a:xfrm>
          <a:solidFill>
            <a:srgbClr val="009AE1"/>
          </a:solidFill>
        </p:spPr>
        <p:txBody>
          <a:bodyPr wrap="square" lIns="43198" tIns="35998" rIns="43198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1"/>
            <a:ext cx="2412000" cy="180000"/>
          </a:xfrm>
          <a:solidFill>
            <a:srgbClr val="009AE1"/>
          </a:solidFill>
        </p:spPr>
        <p:txBody>
          <a:bodyPr wrap="square" lIns="43198" tIns="35998" rIns="43198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1"/>
            <a:ext cx="2412000" cy="180000"/>
          </a:xfrm>
          <a:solidFill>
            <a:srgbClr val="009AE1"/>
          </a:solidFill>
        </p:spPr>
        <p:txBody>
          <a:bodyPr wrap="square" lIns="43198" tIns="35998" rIns="43198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1"/>
            <a:ext cx="2412000" cy="180000"/>
          </a:xfrm>
          <a:solidFill>
            <a:srgbClr val="009AE1"/>
          </a:solidFill>
        </p:spPr>
        <p:txBody>
          <a:bodyPr wrap="square" lIns="43198" tIns="35998" rIns="43198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1"/>
            <a:ext cx="2412000" cy="180000"/>
          </a:xfrm>
          <a:solidFill>
            <a:srgbClr val="009AE1"/>
          </a:solidFill>
        </p:spPr>
        <p:txBody>
          <a:bodyPr wrap="square" lIns="43198" tIns="35998" rIns="43198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1"/>
            <a:ext cx="2412000" cy="180000"/>
          </a:xfrm>
          <a:solidFill>
            <a:srgbClr val="009AE1"/>
          </a:solidFill>
        </p:spPr>
        <p:txBody>
          <a:bodyPr wrap="square" lIns="43198" tIns="35998" rIns="43198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1"/>
            <a:ext cx="2592000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1"/>
            <a:ext cx="2592000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1"/>
            <a:ext cx="2592000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1"/>
            <a:ext cx="2592000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1"/>
            <a:ext cx="2592000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1"/>
            <a:ext cx="2592000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0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1515600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1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858019"/>
            <a:ext cx="21564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858019"/>
            <a:ext cx="21564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4643618"/>
            <a:ext cx="21564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4643618"/>
            <a:ext cx="21564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4643618"/>
            <a:ext cx="21564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1"/>
            <a:ext cx="2156400" cy="1764000"/>
          </a:xfrm>
          <a:solidFill>
            <a:srgbClr val="009AE1"/>
          </a:solidFill>
        </p:spPr>
        <p:txBody>
          <a:bodyPr lIns="197989" tIns="233987" rIns="197989" bIns="233987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1515600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1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3623019"/>
            <a:ext cx="5166000" cy="267163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7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198" tIns="0" rIns="43198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1515600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0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1"/>
            <a:ext cx="7826400" cy="984864"/>
          </a:xfrm>
        </p:spPr>
        <p:txBody>
          <a:bodyPr wrap="square" numCol="2" spcCol="35998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3207219"/>
            <a:ext cx="7632000" cy="267163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198" tIns="35998" rIns="43198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1515600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0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74858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1"/>
            <a:ext cx="4103688" cy="251774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9342"/>
          </a:xfrm>
          <a:noFill/>
        </p:spPr>
        <p:txBody>
          <a:bodyPr wrap="square" lIns="89995" tIns="46797" rIns="89995" bIns="46797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1"/>
            <a:ext cx="276107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1"/>
            <a:ext cx="2761072" cy="269342"/>
          </a:xfrm>
          <a:noFill/>
        </p:spPr>
        <p:txBody>
          <a:bodyPr wrap="square" lIns="89995" tIns="46797" rIns="89995" bIns="46797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6"/>
            <a:ext cx="276107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1"/>
            <a:ext cx="2761072" cy="269342"/>
          </a:xfrm>
          <a:noFill/>
        </p:spPr>
        <p:txBody>
          <a:bodyPr wrap="square" lIns="89995" tIns="46797" rIns="89995" bIns="46797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1"/>
            <a:ext cx="276107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9342"/>
          </a:xfrm>
          <a:noFill/>
        </p:spPr>
        <p:txBody>
          <a:bodyPr wrap="square" lIns="89995" tIns="46797" rIns="89995" bIns="46797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1"/>
            <a:ext cx="276107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3765219"/>
            <a:ext cx="5076000" cy="267163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1602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1515600"/>
            <a:ext cx="7884440" cy="298796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74858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1"/>
            <a:ext cx="4103688" cy="251774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86670"/>
            <a:ext cx="349640" cy="256904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1"/>
            <a:ext cx="2761072" cy="269342"/>
          </a:xfrm>
          <a:noFill/>
        </p:spPr>
        <p:txBody>
          <a:bodyPr wrap="square" lIns="89995" tIns="46797" rIns="89995" bIns="46797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1"/>
            <a:ext cx="276107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9342"/>
          </a:xfrm>
          <a:noFill/>
        </p:spPr>
        <p:txBody>
          <a:bodyPr wrap="square" lIns="89995" tIns="46797" rIns="89995" bIns="46797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1"/>
            <a:ext cx="276107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1"/>
            <a:ext cx="2761072" cy="269342"/>
          </a:xfrm>
          <a:noFill/>
        </p:spPr>
        <p:txBody>
          <a:bodyPr wrap="square" lIns="89995" tIns="46797" rIns="89995" bIns="46797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1"/>
            <a:ext cx="2761072" cy="276995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3844419"/>
            <a:ext cx="5004000" cy="267163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3"/>
            <a:ext cx="7920000" cy="2359189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2"/>
            <a:ext cx="7920000" cy="997705"/>
          </a:xfrm>
          <a:prstGeom prst="rect">
            <a:avLst/>
          </a:prstGeom>
        </p:spPr>
        <p:txBody>
          <a:bodyPr vert="horz" lIns="91435" tIns="45718" rIns="91435" bIns="45718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6898" y="6237313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1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51" rtl="0" eaLnBrk="1" latinLnBrk="0" hangingPunct="1">
        <a:lnSpc>
          <a:spcPts val="5900"/>
        </a:lnSpc>
        <a:spcBef>
          <a:spcPct val="0"/>
        </a:spcBef>
        <a:buNone/>
        <a:defRPr sz="4800" b="1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51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16" indent="-171441" algn="l" defTabSz="914351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5791" indent="-171441" algn="l" defTabSz="914351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2966" indent="-171441" algn="l" defTabSz="914351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142" indent="-171441" algn="l" defTabSz="914351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463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8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4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9" indent="-228587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5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6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7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sxCibT1T65A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nbc.com/2015/01/07/60-percent-of-americans-cant-cover-unexpected-expenses.html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84168" y="2636912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4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00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3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4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300196" y="3284987"/>
            <a:ext cx="2376264" cy="1932833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/>
              <a:t>Lesson </a:t>
            </a:r>
            <a:r>
              <a:rPr lang="en-US" sz="1800" dirty="0" smtClean="0"/>
              <a:t>1 </a:t>
            </a:r>
            <a:br>
              <a:rPr lang="en-US" sz="1800" dirty="0" smtClean="0"/>
            </a:br>
            <a:r>
              <a:rPr lang="en-US" sz="2300" dirty="0" smtClean="0"/>
              <a:t>Katrina Strikes</a:t>
            </a:r>
          </a:p>
          <a:p>
            <a:pPr algn="l">
              <a:lnSpc>
                <a:spcPct val="90000"/>
              </a:lnSpc>
            </a:pPr>
            <a:endParaRPr lang="en-US" sz="2000" dirty="0"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1600" dirty="0">
                <a:cs typeface="Arial"/>
              </a:rPr>
              <a:t>Part </a:t>
            </a:r>
            <a:r>
              <a:rPr lang="en-US" sz="1600" dirty="0" smtClean="0">
                <a:cs typeface="Arial"/>
              </a:rPr>
              <a:t>2</a:t>
            </a:r>
            <a:endParaRPr lang="en-US" sz="1600" dirty="0"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2000" dirty="0" smtClean="0">
                <a:cs typeface="Arial"/>
              </a:rPr>
              <a:t>GOALS AND DECISION MAKING</a:t>
            </a:r>
            <a:endParaRPr lang="en-US" sz="2000" dirty="0">
              <a:cs typeface="Arial"/>
            </a:endParaRPr>
          </a:p>
          <a:p>
            <a:pPr algn="l">
              <a:lnSpc>
                <a:spcPct val="800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693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07201" y="6291854"/>
            <a:ext cx="349640" cy="246538"/>
          </a:xfrm>
        </p:spPr>
        <p:txBody>
          <a:bodyPr/>
          <a:lstStyle/>
          <a:p>
            <a:r>
              <a:rPr lang="es-ES" dirty="0" smtClean="0"/>
              <a:t>10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1752600"/>
            <a:ext cx="7885964" cy="1129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This video clip provides an overview of the hurricane as well as challenges faced by three students and their families who lived through a natural disaster. They will share what they learned about being financially prepared for an emergency.</a:t>
            </a:r>
          </a:p>
          <a:p>
            <a:endParaRPr lang="en-US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37"/>
          </p:nvPr>
        </p:nvSpPr>
        <p:spPr>
          <a:xfrm>
            <a:off x="762000" y="5181600"/>
            <a:ext cx="1935480" cy="375202"/>
          </a:xfrm>
        </p:spPr>
        <p:txBody>
          <a:bodyPr/>
          <a:lstStyle/>
          <a:p>
            <a:pPr algn="ctr"/>
            <a:r>
              <a:rPr lang="es-ES" sz="1600" dirty="0"/>
              <a:t>Nick</a:t>
            </a:r>
            <a:endParaRPr lang="en-US" sz="1600" dirty="0"/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38"/>
          </p:nvPr>
        </p:nvSpPr>
        <p:spPr>
          <a:xfrm>
            <a:off x="3352800" y="5181600"/>
            <a:ext cx="1981200" cy="381000"/>
          </a:xfrm>
        </p:spPr>
        <p:txBody>
          <a:bodyPr/>
          <a:lstStyle/>
          <a:p>
            <a:pPr algn="ctr"/>
            <a:r>
              <a:rPr lang="es-ES" sz="1600" dirty="0" err="1"/>
              <a:t>Jacquelyn</a:t>
            </a:r>
            <a:endParaRPr lang="en-US" sz="1600" dirty="0"/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39"/>
          </p:nvPr>
        </p:nvSpPr>
        <p:spPr>
          <a:xfrm>
            <a:off x="5943600" y="5181600"/>
            <a:ext cx="1981200" cy="381000"/>
          </a:xfrm>
        </p:spPr>
        <p:txBody>
          <a:bodyPr/>
          <a:lstStyle/>
          <a:p>
            <a:pPr algn="ctr"/>
            <a:r>
              <a:rPr lang="es-ES" sz="1600" dirty="0" err="1"/>
              <a:t>Jamie</a:t>
            </a:r>
            <a:endParaRPr lang="en-US" sz="1600" dirty="0"/>
          </a:p>
        </p:txBody>
      </p:sp>
      <p:pic>
        <p:nvPicPr>
          <p:cNvPr id="27" name="Picture 3"/>
          <p:cNvPicPr>
            <a:picLocks noGrp="1" noChangeAspect="1" noChangeArrowheads="1"/>
          </p:cNvPicPr>
          <p:nvPr>
            <p:ph type="pic" sz="quarter" idx="4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" t="1977" b="822"/>
          <a:stretch/>
        </p:blipFill>
        <p:spPr bwMode="auto">
          <a:xfrm>
            <a:off x="762000" y="2819400"/>
            <a:ext cx="1935480" cy="218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Grp="1" noChangeAspect="1" noChangeArrowheads="1"/>
          </p:cNvPicPr>
          <p:nvPr>
            <p:ph type="pic" sz="quarter" idx="4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r="7058" b="1674"/>
          <a:stretch/>
        </p:blipFill>
        <p:spPr bwMode="auto">
          <a:xfrm>
            <a:off x="3352800" y="2819400"/>
            <a:ext cx="1981200" cy="217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Grp="1" noChangeAspect="1" noChangeArrowheads="1"/>
          </p:cNvPicPr>
          <p:nvPr>
            <p:ph type="pic" sz="quarter" idx="4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/>
        </p:blipFill>
        <p:spPr bwMode="auto">
          <a:xfrm>
            <a:off x="5943600" y="2819400"/>
            <a:ext cx="1905000" cy="22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6138" y="576098"/>
            <a:ext cx="7128000" cy="986933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/>
              <a:t>Learning</a:t>
            </a:r>
            <a:r>
              <a:rPr lang="es-ES" sz="3200" dirty="0"/>
              <a:t> </a:t>
            </a:r>
            <a:r>
              <a:rPr lang="es-ES" sz="3200" dirty="0" err="1">
                <a:solidFill>
                  <a:srgbClr val="009AE1"/>
                </a:solidFill>
              </a:rPr>
              <a:t>Through</a:t>
            </a:r>
            <a:r>
              <a:rPr lang="es-ES" sz="3200" dirty="0">
                <a:solidFill>
                  <a:srgbClr val="009AE1"/>
                </a:solidFill>
              </a:rPr>
              <a:t> Real-</a:t>
            </a:r>
            <a:r>
              <a:rPr lang="es-ES" sz="3200" dirty="0" err="1">
                <a:solidFill>
                  <a:srgbClr val="009AE1"/>
                </a:solidFill>
              </a:rPr>
              <a:t>Life</a:t>
            </a:r>
            <a:r>
              <a:rPr lang="es-ES" sz="3200" dirty="0">
                <a:solidFill>
                  <a:srgbClr val="009AE1"/>
                </a:solidFill>
              </a:rPr>
              <a:t> </a:t>
            </a:r>
            <a:r>
              <a:rPr lang="es-ES" sz="3200" dirty="0" err="1">
                <a:solidFill>
                  <a:srgbClr val="009AE1"/>
                </a:solidFill>
              </a:rPr>
              <a:t>Experiences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638800"/>
            <a:ext cx="7848600" cy="352723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 you watch the video, identify the needs, wants, and goals of the individuals.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2000" y="836713"/>
            <a:ext cx="7920000" cy="595602"/>
          </a:xfrm>
          <a:prstGeom prst="rect">
            <a:avLst/>
          </a:prstGeom>
        </p:spPr>
        <p:txBody>
          <a:bodyPr lIns="75008" tIns="37504" rIns="75008" bIns="37504"/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ts val="4599"/>
              </a:lnSpc>
            </a:pPr>
            <a:r>
              <a:rPr lang="es-ES" sz="3200" dirty="0"/>
              <a:t>Katrina </a:t>
            </a:r>
            <a:r>
              <a:rPr lang="es-ES" sz="3200" dirty="0">
                <a:solidFill>
                  <a:srgbClr val="009AE1"/>
                </a:solidFill>
              </a:rPr>
              <a:t>Strikes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31420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11</a:t>
            </a:r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905000"/>
            <a:ext cx="60195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800100" y="465897"/>
            <a:ext cx="1939442" cy="568167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s-ES" sz="3200" b="1" dirty="0"/>
              <a:t>WORD</a:t>
            </a:r>
            <a:endParaRPr lang="en-US" sz="3200" b="1" dirty="0">
              <a:solidFill>
                <a:srgbClr val="80008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5780" y="1024973"/>
            <a:ext cx="794385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86200" y="409989"/>
            <a:ext cx="3840480" cy="651844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pPr>
              <a:lnSpc>
                <a:spcPts val="4599"/>
              </a:lnSpc>
            </a:pPr>
            <a:r>
              <a:rPr lang="es-ES" sz="3300" b="1" dirty="0">
                <a:solidFill>
                  <a:srgbClr val="009AE1"/>
                </a:solidFill>
              </a:rPr>
              <a:t>DESCRIPTION</a:t>
            </a:r>
            <a:endParaRPr lang="en-US" sz="3300" b="1" dirty="0">
              <a:solidFill>
                <a:srgbClr val="009AE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82993" y="1013468"/>
            <a:ext cx="25118" cy="4888237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7105" y="1135174"/>
            <a:ext cx="5749290" cy="537389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naturally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occurring event that can cause severe threats to the public health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11215" y="4880570"/>
            <a:ext cx="5703570" cy="306557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uncertainty about the outcome of a situation 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1216" y="3400735"/>
            <a:ext cx="5749290" cy="306557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Things we would like to achieve or purchase in the future.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39438" y="5301595"/>
            <a:ext cx="5715000" cy="537389"/>
          </a:xfrm>
          <a:prstGeom prst="rect">
            <a:avLst/>
          </a:prstGeom>
          <a:noFill/>
        </p:spPr>
        <p:txBody>
          <a:bodyPr vert="horz" lIns="74992" tIns="37496" rIns="74992" bIns="37496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concept that we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have unlimited wants and needs in a world of limited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resources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11215" y="4467822"/>
            <a:ext cx="5143500" cy="306557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rgbClr val="000000"/>
                </a:solidFill>
                <a:latin typeface="System - 17"/>
              </a:defRPr>
            </a:lvl1pPr>
          </a:lstStyle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Something you must have to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survive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1216" y="3907132"/>
            <a:ext cx="5383530" cy="306557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Something that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desire or would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like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7105" y="1855310"/>
            <a:ext cx="5737860" cy="537389"/>
          </a:xfrm>
          <a:prstGeom prst="rect">
            <a:avLst/>
          </a:prstGeom>
          <a:noFill/>
        </p:spPr>
        <p:txBody>
          <a:bodyPr vert="horz" lIns="74992" tIns="37496" rIns="74992" bIns="37496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plan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 action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place prior to a natural disaster or unforeseen event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1216" y="2623078"/>
            <a:ext cx="5566833" cy="537389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reserve of cash kept available to meet the costs of any unexpected financial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emergency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040" y="1135174"/>
            <a:ext cx="2257654" cy="38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Natural Disaster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1818" y="1870042"/>
            <a:ext cx="2263140" cy="691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Emergency Preparedness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5929" y="2644473"/>
            <a:ext cx="2263140" cy="38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Emergency Fund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818" y="3402350"/>
            <a:ext cx="2263140" cy="38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5929" y="3884123"/>
            <a:ext cx="2263140" cy="38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4151" y="4387292"/>
            <a:ext cx="2263140" cy="38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Basic Need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8262" y="4878956"/>
            <a:ext cx="2263140" cy="38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4151" y="5334494"/>
            <a:ext cx="2263140" cy="38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Scarcity</a:t>
            </a:r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12</a:t>
            </a:r>
            <a:endParaRPr lang="en-US" dirty="0"/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1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1695864"/>
            <a:ext cx="7200900" cy="3122712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want is something that you desire or would like.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basic need is something you must have to survive.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Goals should be specific, measurable, attainable, realistic, and time bound.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being financially prepared for an emergency is having enough savings to tide you over until life goes back to normal.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000" y="836713"/>
            <a:ext cx="7920000" cy="595602"/>
          </a:xfrm>
          <a:prstGeom prst="rect">
            <a:avLst/>
          </a:prstGeom>
        </p:spPr>
        <p:txBody>
          <a:bodyPr lIns="75008" tIns="37504" rIns="75008" bIns="37504"/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ts val="4599"/>
              </a:lnSpc>
            </a:pPr>
            <a:r>
              <a:rPr lang="es-ES" sz="3200" dirty="0" smtClean="0"/>
              <a:t>IN </a:t>
            </a:r>
            <a:r>
              <a:rPr lang="es-ES" sz="3200" dirty="0" err="1" smtClean="0">
                <a:solidFill>
                  <a:srgbClr val="009AE1"/>
                </a:solidFill>
              </a:rPr>
              <a:t>Summary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13</a:t>
            </a:r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24" y="6352114"/>
            <a:ext cx="107281" cy="120691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0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2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please visit www.frbatlanta.org/education</a:t>
            </a:r>
            <a:endParaRPr lang="en-US" sz="1500" b="0" cap="none" spc="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14</a:t>
            </a:r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24" y="6352114"/>
            <a:ext cx="107281" cy="1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772816"/>
            <a:ext cx="8496944" cy="73951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>
                <a:solidFill>
                  <a:schemeClr val="bg1"/>
                </a:solidFill>
              </a:rPr>
              <a:t>Lesson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9867" y="1396800"/>
            <a:ext cx="5544269" cy="359924"/>
          </a:xfrm>
        </p:spPr>
        <p:txBody>
          <a:bodyPr/>
          <a:lstStyle/>
          <a:p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Lesson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1: Katrina Strikes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42" y="5085185"/>
            <a:ext cx="3172716" cy="352524"/>
          </a:xfrm>
          <a:prstGeom prst="rect">
            <a:avLst/>
          </a:prstGeom>
        </p:spPr>
      </p:pic>
      <p:sp>
        <p:nvSpPr>
          <p:cNvPr id="14" name="Subtitle 13"/>
          <p:cNvSpPr txBox="1">
            <a:spLocks noGrp="1"/>
          </p:cNvSpPr>
          <p:nvPr>
            <p:ph type="subTitle" idx="1"/>
          </p:nvPr>
        </p:nvSpPr>
        <p:spPr>
          <a:xfrm>
            <a:off x="1371600" y="2758109"/>
            <a:ext cx="6629400" cy="1524843"/>
          </a:xfrm>
          <a:prstGeom prst="rect">
            <a:avLst/>
          </a:prstGeom>
          <a:noFill/>
        </p:spPr>
        <p:txBody>
          <a:bodyPr wrap="square" lIns="74996" tIns="37498" rIns="74996" bIns="37498" rtlCol="0">
            <a:spAutoFit/>
          </a:bodyPr>
          <a:lstStyle/>
          <a:p>
            <a:pPr algn="l">
              <a:spcAft>
                <a:spcPts val="492"/>
              </a:spcAft>
            </a:pPr>
            <a:r>
              <a:rPr lang="en-US" sz="1800" b="1" dirty="0" smtClean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1800" dirty="0" smtClean="0">
                <a:solidFill>
                  <a:srgbClr val="010000"/>
                </a:solidFill>
                <a:cs typeface="Arial"/>
              </a:rPr>
              <a:t>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 smtClean="0"/>
              <a:t>Differentiate </a:t>
            </a:r>
            <a:r>
              <a:rPr lang="en-US" sz="1800" dirty="0"/>
              <a:t>between needs and wants.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Identify and develop short-, intermediate-, and long-term goals.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Recognize the need for financial preparedness in the face of a disaster.</a:t>
            </a: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05000"/>
            <a:ext cx="5212080" cy="3769043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of being financially prepared for an emergency is having enough savings to tide you over until life goes back to normal.  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How much money you will need in an emergency?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accomplish having enough savings by setting financial goals.</a:t>
            </a:r>
          </a:p>
        </p:txBody>
      </p:sp>
      <p:pic>
        <p:nvPicPr>
          <p:cNvPr id="4" name="Picture 3">
            <a:hlinkClick r:id="rId2"/>
          </p:cNvPr>
          <p:cNvPicPr>
            <a:picLocks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331719" cy="2778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762000"/>
            <a:ext cx="7848600" cy="986933"/>
          </a:xfrm>
          <a:prstGeom prst="rect">
            <a:avLst/>
          </a:prstGeom>
        </p:spPr>
        <p:txBody>
          <a:bodyPr vert="horz" wrap="square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/>
              <a:t>Emergency</a:t>
            </a:r>
            <a:r>
              <a:rPr lang="es-ES" sz="3200" dirty="0"/>
              <a:t> </a:t>
            </a:r>
            <a:r>
              <a:rPr lang="es-ES" sz="3200" dirty="0">
                <a:solidFill>
                  <a:srgbClr val="009AE1"/>
                </a:solidFill>
              </a:rPr>
              <a:t>and </a:t>
            </a:r>
            <a:r>
              <a:rPr lang="es-ES" sz="3200" dirty="0" err="1">
                <a:solidFill>
                  <a:srgbClr val="009AE1"/>
                </a:solidFill>
              </a:rPr>
              <a:t>financial</a:t>
            </a:r>
            <a:r>
              <a:rPr lang="es-ES" sz="3200" dirty="0">
                <a:solidFill>
                  <a:srgbClr val="009AE1"/>
                </a:solidFill>
              </a:rPr>
              <a:t> </a:t>
            </a:r>
            <a:r>
              <a:rPr lang="es-ES" sz="3200" dirty="0" err="1">
                <a:solidFill>
                  <a:srgbClr val="009AE1"/>
                </a:solidFill>
              </a:rPr>
              <a:t>Preparedness</a:t>
            </a:r>
            <a:endParaRPr lang="en-US" sz="3200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3</a:t>
            </a:r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6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940" y="1863587"/>
            <a:ext cx="3223260" cy="3030379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Short-term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goals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Less than one year</a:t>
            </a: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Intermediate-term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goals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five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years</a:t>
            </a:r>
          </a:p>
          <a:p>
            <a:pPr lvl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Long-term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goals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More than five years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2031310"/>
            <a:ext cx="3558501" cy="19086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7620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/>
              <a:t>Goals</a:t>
            </a:r>
            <a:endParaRPr lang="en-US" sz="3200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4</a:t>
            </a:r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9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34234"/>
            <a:ext cx="3703320" cy="19567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1524000"/>
            <a:ext cx="3703320" cy="3122712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2200" b="1" dirty="0">
                <a:solidFill>
                  <a:srgbClr val="404040"/>
                </a:solidFill>
                <a:cs typeface="Arial" pitchFamily="34" charset="0"/>
              </a:rPr>
              <a:t>Two Types of Goals</a:t>
            </a:r>
          </a:p>
          <a:p>
            <a:pPr marL="656179" lvl="1" indent="-281221">
              <a:buFont typeface="Arial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cs typeface="Arial" pitchFamily="34" charset="0"/>
              </a:rPr>
              <a:t>Personal</a:t>
            </a:r>
          </a:p>
          <a:p>
            <a:pPr marL="656179" lvl="1" indent="-281221">
              <a:buFont typeface="Arial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cs typeface="Arial" pitchFamily="34" charset="0"/>
              </a:rPr>
              <a:t>Financial</a:t>
            </a:r>
          </a:p>
          <a:p>
            <a:endParaRPr lang="en-US" sz="2200" b="1" dirty="0">
              <a:solidFill>
                <a:srgbClr val="404040"/>
              </a:solidFill>
              <a:cs typeface="Arial" pitchFamily="34" charset="0"/>
            </a:endParaRPr>
          </a:p>
          <a:p>
            <a:r>
              <a:rPr lang="en-US" sz="2200" b="1" dirty="0">
                <a:solidFill>
                  <a:srgbClr val="404040"/>
                </a:solidFill>
                <a:cs typeface="Arial" pitchFamily="34" charset="0"/>
              </a:rPr>
              <a:t>Define Spending &amp; Savings Goals</a:t>
            </a:r>
          </a:p>
          <a:p>
            <a:pPr marL="656179" lvl="1" indent="-281221">
              <a:buFont typeface="Arial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cs typeface="Arial" pitchFamily="34" charset="0"/>
              </a:rPr>
              <a:t>Short term</a:t>
            </a:r>
          </a:p>
          <a:p>
            <a:pPr marL="656179" lvl="1" indent="-281221">
              <a:buFont typeface="Arial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cs typeface="Arial" pitchFamily="34" charset="0"/>
              </a:rPr>
              <a:t>Intermediate term</a:t>
            </a:r>
          </a:p>
          <a:p>
            <a:pPr marL="656179" lvl="1" indent="-281221">
              <a:buFont typeface="Arial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cs typeface="Arial" pitchFamily="34" charset="0"/>
              </a:rPr>
              <a:t>Long term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648200"/>
            <a:ext cx="7452360" cy="1429941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2200" b="1" dirty="0">
                <a:solidFill>
                  <a:srgbClr val="404040"/>
                </a:solidFill>
                <a:cs typeface="Arial" pitchFamily="34" charset="0"/>
              </a:rPr>
              <a:t>Be SMART</a:t>
            </a:r>
          </a:p>
          <a:p>
            <a:r>
              <a:rPr lang="en-US" sz="2200" b="1" i="1" dirty="0">
                <a:solidFill>
                  <a:srgbClr val="404040"/>
                </a:solidFill>
                <a:cs typeface="Arial" pitchFamily="34" charset="0"/>
              </a:rPr>
              <a:t>S</a:t>
            </a:r>
            <a:r>
              <a:rPr lang="en-US" sz="2200" i="1" dirty="0">
                <a:solidFill>
                  <a:srgbClr val="404040"/>
                </a:solidFill>
                <a:cs typeface="Arial" pitchFamily="34" charset="0"/>
              </a:rPr>
              <a:t>pecific, </a:t>
            </a:r>
            <a:r>
              <a:rPr lang="en-US" sz="2200" b="1" i="1" dirty="0">
                <a:solidFill>
                  <a:srgbClr val="404040"/>
                </a:solidFill>
                <a:cs typeface="Arial" pitchFamily="34" charset="0"/>
              </a:rPr>
              <a:t>M</a:t>
            </a:r>
            <a:r>
              <a:rPr lang="en-US" sz="2200" i="1" dirty="0">
                <a:solidFill>
                  <a:srgbClr val="404040"/>
                </a:solidFill>
                <a:cs typeface="Arial" pitchFamily="34" charset="0"/>
              </a:rPr>
              <a:t>easurable, </a:t>
            </a:r>
            <a:r>
              <a:rPr lang="en-US" sz="2200" b="1" i="1" dirty="0">
                <a:solidFill>
                  <a:srgbClr val="404040"/>
                </a:solidFill>
                <a:cs typeface="Arial" pitchFamily="34" charset="0"/>
              </a:rPr>
              <a:t>A</a:t>
            </a:r>
            <a:r>
              <a:rPr lang="en-US" sz="2200" i="1" dirty="0">
                <a:solidFill>
                  <a:srgbClr val="404040"/>
                </a:solidFill>
                <a:cs typeface="Arial" pitchFamily="34" charset="0"/>
              </a:rPr>
              <a:t>ttainable, </a:t>
            </a:r>
            <a:r>
              <a:rPr lang="en-US" sz="2200" b="1" i="1" dirty="0">
                <a:solidFill>
                  <a:srgbClr val="404040"/>
                </a:solidFill>
                <a:cs typeface="Arial" pitchFamily="34" charset="0"/>
              </a:rPr>
              <a:t>R</a:t>
            </a:r>
            <a:r>
              <a:rPr lang="en-US" sz="2200" i="1" dirty="0">
                <a:solidFill>
                  <a:srgbClr val="404040"/>
                </a:solidFill>
                <a:cs typeface="Arial" pitchFamily="34" charset="0"/>
              </a:rPr>
              <a:t>ealistic, </a:t>
            </a:r>
            <a:r>
              <a:rPr lang="en-US" sz="2200" b="1" i="1" dirty="0">
                <a:solidFill>
                  <a:srgbClr val="404040"/>
                </a:solidFill>
                <a:cs typeface="Arial" pitchFamily="34" charset="0"/>
              </a:rPr>
              <a:t>T</a:t>
            </a:r>
            <a:r>
              <a:rPr lang="en-US" sz="2200" i="1" dirty="0">
                <a:solidFill>
                  <a:srgbClr val="404040"/>
                </a:solidFill>
                <a:cs typeface="Arial" pitchFamily="34" charset="0"/>
              </a:rPr>
              <a:t>ime Bound</a:t>
            </a:r>
          </a:p>
          <a:p>
            <a:endParaRPr lang="en-US" sz="2200" b="1" dirty="0">
              <a:solidFill>
                <a:srgbClr val="404040"/>
              </a:solidFill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404040"/>
                </a:solidFill>
                <a:cs typeface="Arial" pitchFamily="34" charset="0"/>
              </a:rPr>
              <a:t>Implement, Review</a:t>
            </a:r>
            <a:r>
              <a:rPr lang="en-US" sz="2200" dirty="0">
                <a:solidFill>
                  <a:srgbClr val="404040"/>
                </a:solidFill>
                <a:cs typeface="Arial" pitchFamily="34" charset="0"/>
              </a:rPr>
              <a:t>, Revise, Repeat</a:t>
            </a:r>
            <a:endParaRPr lang="en-US" sz="2200" i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762000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/>
              <a:t>Set </a:t>
            </a:r>
            <a:r>
              <a:rPr lang="es-ES" sz="3200" dirty="0" err="1">
                <a:solidFill>
                  <a:srgbClr val="009AE1"/>
                </a:solidFill>
              </a:rPr>
              <a:t>Goals</a:t>
            </a:r>
            <a:endParaRPr lang="en-US" sz="3200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5</a:t>
            </a:r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7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262954" cy="17911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3505200"/>
            <a:ext cx="2819400" cy="1845440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want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 something that you desire or would like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1221" indent="-28122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Video games</a:t>
            </a:r>
          </a:p>
          <a:p>
            <a:pPr marL="281221" indent="-28122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Phones</a:t>
            </a:r>
          </a:p>
          <a:p>
            <a:pPr marL="281221" indent="-28122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iPad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505200"/>
            <a:ext cx="3048000" cy="2614881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A </a:t>
            </a:r>
            <a:r>
              <a:rPr lang="en-US" sz="2000" b="1" dirty="0">
                <a:solidFill>
                  <a:srgbClr val="404040"/>
                </a:solidFill>
                <a:cs typeface="Arial" pitchFamily="34" charset="0"/>
              </a:rPr>
              <a:t>basic need 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is something you must have to survive. </a:t>
            </a:r>
            <a:endParaRPr lang="en-US" sz="2000" b="1" dirty="0">
              <a:solidFill>
                <a:srgbClr val="404040"/>
              </a:solidFill>
              <a:cs typeface="Arial" pitchFamily="34" charset="0"/>
            </a:endParaRPr>
          </a:p>
          <a:p>
            <a:pPr marL="281221" indent="-28122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Air</a:t>
            </a:r>
          </a:p>
          <a:p>
            <a:pPr marL="281221" indent="-28122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Food</a:t>
            </a:r>
          </a:p>
          <a:p>
            <a:pPr marL="281221" indent="-28122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Water</a:t>
            </a:r>
          </a:p>
          <a:p>
            <a:pPr marL="281221" indent="-28122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Shelter</a:t>
            </a:r>
          </a:p>
          <a:p>
            <a:pPr marL="281221" indent="-28122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Clothing  </a:t>
            </a:r>
            <a:r>
              <a:rPr lang="en-US" sz="2000" b="1" dirty="0">
                <a:solidFill>
                  <a:srgbClr val="40404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6</a:t>
            </a:r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6138" y="576098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 smtClean="0"/>
              <a:t>Wants</a:t>
            </a:r>
            <a:r>
              <a:rPr lang="es-ES" sz="3200" dirty="0" smtClean="0"/>
              <a:t> </a:t>
            </a:r>
            <a:r>
              <a:rPr lang="es-ES" sz="3200" dirty="0" smtClean="0">
                <a:solidFill>
                  <a:srgbClr val="009AE1"/>
                </a:solidFill>
              </a:rPr>
              <a:t>Vs. </a:t>
            </a:r>
            <a:r>
              <a:rPr lang="es-ES" sz="3200" dirty="0" err="1" smtClean="0">
                <a:solidFill>
                  <a:srgbClr val="009AE1"/>
                </a:solidFill>
              </a:rPr>
              <a:t>Needs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5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" y="801342"/>
            <a:ext cx="4091940" cy="583556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s-ES" sz="3300" b="1" spc="-123" dirty="0">
                <a:latin typeface="Arial"/>
                <a:cs typeface="Arial"/>
              </a:rPr>
              <a:t>WANTS VS </a:t>
            </a:r>
            <a:r>
              <a:rPr lang="es-ES" sz="3300" b="1" spc="-123" dirty="0">
                <a:solidFill>
                  <a:srgbClr val="009AE1"/>
                </a:solidFill>
                <a:latin typeface="Arial"/>
                <a:cs typeface="Arial"/>
              </a:rPr>
              <a:t>NEEDS</a:t>
            </a:r>
            <a:endParaRPr lang="en-US" sz="3300" b="1" spc="-123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010" y="1593367"/>
            <a:ext cx="2217420" cy="383501"/>
          </a:xfrm>
          <a:prstGeom prst="rect">
            <a:avLst/>
          </a:prstGeom>
          <a:noFill/>
        </p:spPr>
        <p:txBody>
          <a:bodyPr vert="horz" lIns="74992" tIns="37496" rIns="74992" bIns="37496" rtlCol="0">
            <a:spAutoFit/>
          </a:bodyPr>
          <a:lstStyle/>
          <a:p>
            <a:pPr algn="ctr"/>
            <a:r>
              <a:rPr lang="en-US" sz="2000" dirty="0"/>
              <a:t>Wants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4350" y="1975402"/>
            <a:ext cx="821817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94860" y="1593367"/>
            <a:ext cx="2697480" cy="383501"/>
          </a:xfrm>
          <a:prstGeom prst="rect">
            <a:avLst/>
          </a:prstGeom>
          <a:noFill/>
        </p:spPr>
        <p:txBody>
          <a:bodyPr vert="horz" lIns="74992" tIns="37496" rIns="74992" bIns="37496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Needs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9100" y="1639957"/>
            <a:ext cx="0" cy="4360793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0090" y="2143061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drop your cell phone and it no longer works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0090" y="2758112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favorite music artist releases a new album.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920470" y="689789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You drop your cell phone and it no longer works.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20470" y="669527"/>
            <a:ext cx="3223260" cy="537389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favorite music artist releases a new album.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916149" y="689789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shoes are too small and they hurt your feet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846320" y="2143061"/>
            <a:ext cx="3223260" cy="537389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shoes are too small and they hurt your feet.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883940" y="655545"/>
            <a:ext cx="3294733" cy="537389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purchase medicine for a medical condition.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846320" y="2758112"/>
            <a:ext cx="3223260" cy="537389"/>
          </a:xfrm>
          <a:prstGeom prst="rect">
            <a:avLst/>
          </a:prstGeom>
          <a:solidFill>
            <a:srgbClr val="4F81BD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purchase medicine for a medical condition.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08294" y="660324"/>
            <a:ext cx="3235436" cy="537389"/>
          </a:xfrm>
          <a:prstGeom prst="rect">
            <a:avLst/>
          </a:prstGeom>
          <a:solidFill>
            <a:srgbClr val="4F81BD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take a trip to the beach during spring break.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20090" y="3373096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take a trip to the beach during spring break.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20470" y="660323"/>
            <a:ext cx="3223260" cy="537389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purchase gas to evacuate in an emergency.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846320" y="3373096"/>
            <a:ext cx="3223260" cy="537389"/>
          </a:xfrm>
          <a:prstGeom prst="rect">
            <a:avLst/>
          </a:prstGeom>
          <a:solidFill>
            <a:srgbClr val="4F81BD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purchase gas to evacuate in an emergency.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896475" y="660321"/>
            <a:ext cx="3223260" cy="537389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purchase groceries for the week.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846320" y="3988081"/>
            <a:ext cx="3223260" cy="537389"/>
          </a:xfrm>
          <a:prstGeom prst="rect">
            <a:avLst/>
          </a:prstGeom>
          <a:solidFill>
            <a:srgbClr val="4F81BD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purchase groceries for the week.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914382" y="669527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go to dinner with your friends.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20090" y="3988081"/>
            <a:ext cx="3223260" cy="537389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go to dinner with your friends.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920470" y="689789"/>
            <a:ext cx="3223260" cy="537389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stop by a favorite coffee shop for a beverage. 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0090" y="4603064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stop by a favorite coffee shop for a large beverage.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955414" y="685339"/>
            <a:ext cx="3188316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drink water to stay hydrated.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846320" y="4603064"/>
            <a:ext cx="3223260" cy="537389"/>
          </a:xfrm>
          <a:prstGeom prst="rect">
            <a:avLst/>
          </a:prstGeom>
          <a:solidFill>
            <a:srgbClr val="4F81BD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drink water to stay hydrated.</a:t>
            </a:r>
          </a:p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908294" y="660322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find a fabulous apartment off campus.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20090" y="5218047"/>
            <a:ext cx="3223260" cy="537389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find a fabulous apartment off campus.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937942" y="660320"/>
            <a:ext cx="3223260" cy="537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move into a dorm on campus.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846320" y="5218047"/>
            <a:ext cx="3223260" cy="537389"/>
          </a:xfrm>
          <a:prstGeom prst="rect">
            <a:avLst/>
          </a:prstGeom>
          <a:solidFill>
            <a:srgbClr val="4F81BD"/>
          </a:solidFill>
          <a:ln>
            <a:solidFill>
              <a:srgbClr val="FFFFFF"/>
            </a:solidFill>
          </a:ln>
        </p:spPr>
        <p:txBody>
          <a:bodyPr wrap="square" lIns="74992" tIns="37496" rIns="74992" bIns="37496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move into a dorm on campus.</a:t>
            </a:r>
            <a:endParaRPr lang="en-US" dirty="0"/>
          </a:p>
        </p:txBody>
      </p:sp>
      <p:sp>
        <p:nvSpPr>
          <p:cNvPr id="33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7</a:t>
            </a:r>
            <a:endParaRPr lang="en-US" dirty="0"/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35" name="Picture 3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3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6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33600" y="1600200"/>
            <a:ext cx="6705600" cy="1044914"/>
          </a:xfrm>
          <a:custGeom>
            <a:avLst/>
            <a:gdLst/>
            <a:ahLst/>
            <a:cxnLst/>
            <a:rect l="0" t="0" r="0" b="0"/>
            <a:pathLst>
              <a:path w="7197472" h="1424179">
                <a:moveTo>
                  <a:pt x="1199642" y="0"/>
                </a:moveTo>
                <a:lnTo>
                  <a:pt x="6117336" y="0"/>
                </a:lnTo>
                <a:lnTo>
                  <a:pt x="6237732" y="4826"/>
                </a:lnTo>
                <a:lnTo>
                  <a:pt x="6453251" y="16637"/>
                </a:lnTo>
                <a:lnTo>
                  <a:pt x="6657340" y="40386"/>
                </a:lnTo>
                <a:lnTo>
                  <a:pt x="6753352" y="52197"/>
                </a:lnTo>
                <a:lnTo>
                  <a:pt x="6921754" y="85471"/>
                </a:lnTo>
                <a:lnTo>
                  <a:pt x="7041261" y="123444"/>
                </a:lnTo>
                <a:lnTo>
                  <a:pt x="7101459" y="144907"/>
                </a:lnTo>
                <a:lnTo>
                  <a:pt x="7161657" y="187452"/>
                </a:lnTo>
                <a:lnTo>
                  <a:pt x="7185152" y="211328"/>
                </a:lnTo>
                <a:lnTo>
                  <a:pt x="7185152" y="223012"/>
                </a:lnTo>
                <a:lnTo>
                  <a:pt x="7197471" y="237363"/>
                </a:lnTo>
                <a:lnTo>
                  <a:pt x="7197471" y="1186815"/>
                </a:lnTo>
                <a:lnTo>
                  <a:pt x="7185152" y="1198753"/>
                </a:lnTo>
                <a:lnTo>
                  <a:pt x="7185152" y="1210564"/>
                </a:lnTo>
                <a:lnTo>
                  <a:pt x="7161657" y="1234313"/>
                </a:lnTo>
                <a:lnTo>
                  <a:pt x="7101459" y="1276858"/>
                </a:lnTo>
                <a:lnTo>
                  <a:pt x="6982079" y="1317244"/>
                </a:lnTo>
                <a:lnTo>
                  <a:pt x="6921754" y="1336294"/>
                </a:lnTo>
                <a:lnTo>
                  <a:pt x="6753352" y="1369568"/>
                </a:lnTo>
                <a:lnTo>
                  <a:pt x="6561455" y="1393190"/>
                </a:lnTo>
                <a:lnTo>
                  <a:pt x="6453251" y="1405128"/>
                </a:lnTo>
                <a:lnTo>
                  <a:pt x="6237732" y="1417066"/>
                </a:lnTo>
                <a:lnTo>
                  <a:pt x="6117336" y="1421765"/>
                </a:lnTo>
                <a:lnTo>
                  <a:pt x="6058154" y="1421765"/>
                </a:lnTo>
                <a:lnTo>
                  <a:pt x="5997829" y="1424178"/>
                </a:lnTo>
                <a:lnTo>
                  <a:pt x="1199642" y="1424178"/>
                </a:lnTo>
                <a:lnTo>
                  <a:pt x="1127125" y="1421765"/>
                </a:lnTo>
                <a:lnTo>
                  <a:pt x="1067943" y="1421765"/>
                </a:lnTo>
                <a:lnTo>
                  <a:pt x="947420" y="1417066"/>
                </a:lnTo>
                <a:lnTo>
                  <a:pt x="732028" y="1405128"/>
                </a:lnTo>
                <a:lnTo>
                  <a:pt x="527812" y="1381252"/>
                </a:lnTo>
                <a:lnTo>
                  <a:pt x="431927" y="1369568"/>
                </a:lnTo>
                <a:lnTo>
                  <a:pt x="264414" y="1336294"/>
                </a:lnTo>
                <a:lnTo>
                  <a:pt x="144018" y="1298321"/>
                </a:lnTo>
                <a:lnTo>
                  <a:pt x="83693" y="1276858"/>
                </a:lnTo>
                <a:lnTo>
                  <a:pt x="24511" y="1234313"/>
                </a:lnTo>
                <a:lnTo>
                  <a:pt x="0" y="1210564"/>
                </a:lnTo>
                <a:lnTo>
                  <a:pt x="0" y="211328"/>
                </a:lnTo>
                <a:lnTo>
                  <a:pt x="24511" y="187452"/>
                </a:lnTo>
                <a:lnTo>
                  <a:pt x="83693" y="144907"/>
                </a:lnTo>
                <a:lnTo>
                  <a:pt x="204216" y="104521"/>
                </a:lnTo>
                <a:lnTo>
                  <a:pt x="264414" y="85471"/>
                </a:lnTo>
                <a:lnTo>
                  <a:pt x="431927" y="52197"/>
                </a:lnTo>
                <a:lnTo>
                  <a:pt x="623824" y="28575"/>
                </a:lnTo>
                <a:lnTo>
                  <a:pt x="732028" y="16637"/>
                </a:lnTo>
                <a:lnTo>
                  <a:pt x="947420" y="4826"/>
                </a:lnTo>
                <a:lnTo>
                  <a:pt x="1067943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992" tIns="37496" rIns="74992" bIns="3749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1905000"/>
            <a:ext cx="6046470" cy="383501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You have unlimited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wants versus limited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resources.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" y="1528141"/>
            <a:ext cx="1591057" cy="1219625"/>
            <a:chOff x="290258" y="1175068"/>
            <a:chExt cx="1767841" cy="1662304"/>
          </a:xfrm>
          <a:solidFill>
            <a:srgbClr val="4F81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9"/>
            <p:cNvSpPr/>
            <p:nvPr/>
          </p:nvSpPr>
          <p:spPr>
            <a:xfrm rot="5400000">
              <a:off x="343027" y="1122299"/>
              <a:ext cx="1662304" cy="1767841"/>
            </a:xfrm>
            <a:custGeom>
              <a:avLst/>
              <a:gdLst/>
              <a:ahLst/>
              <a:cxnLst/>
              <a:rect l="0" t="0" r="0" b="0"/>
              <a:pathLst>
                <a:path w="1662304" h="1767841">
                  <a:moveTo>
                    <a:pt x="1662303" y="736219"/>
                  </a:moveTo>
                  <a:lnTo>
                    <a:pt x="1246632" y="736219"/>
                  </a:lnTo>
                  <a:lnTo>
                    <a:pt x="1246632" y="1767840"/>
                  </a:lnTo>
                  <a:lnTo>
                    <a:pt x="415544" y="1767840"/>
                  </a:lnTo>
                  <a:lnTo>
                    <a:pt x="415544" y="736219"/>
                  </a:lnTo>
                  <a:lnTo>
                    <a:pt x="0" y="736219"/>
                  </a:lnTo>
                  <a:lnTo>
                    <a:pt x="831088" y="0"/>
                  </a:lnTo>
                  <a:close/>
                </a:path>
              </a:pathLst>
            </a:cu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" y="1790699"/>
              <a:ext cx="1318958" cy="44046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System - 22"/>
                </a:rPr>
                <a:t>Scarcit</a:t>
              </a:r>
              <a:r>
                <a:rPr lang="en-US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40" y="2814017"/>
            <a:ext cx="1591057" cy="1219625"/>
            <a:chOff x="355594" y="3497773"/>
            <a:chExt cx="1767841" cy="1662304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12"/>
            <p:cNvSpPr/>
            <p:nvPr/>
          </p:nvSpPr>
          <p:spPr>
            <a:xfrm rot="5400000">
              <a:off x="408363" y="3445004"/>
              <a:ext cx="1662304" cy="1767841"/>
            </a:xfrm>
            <a:custGeom>
              <a:avLst/>
              <a:gdLst/>
              <a:ahLst/>
              <a:cxnLst/>
              <a:rect l="0" t="0" r="0" b="0"/>
              <a:pathLst>
                <a:path w="1662304" h="1767841">
                  <a:moveTo>
                    <a:pt x="1662303" y="736219"/>
                  </a:moveTo>
                  <a:lnTo>
                    <a:pt x="1246632" y="736219"/>
                  </a:lnTo>
                  <a:lnTo>
                    <a:pt x="1246632" y="1767840"/>
                  </a:lnTo>
                  <a:lnTo>
                    <a:pt x="415544" y="1767840"/>
                  </a:lnTo>
                  <a:lnTo>
                    <a:pt x="415544" y="736219"/>
                  </a:lnTo>
                  <a:lnTo>
                    <a:pt x="0" y="736219"/>
                  </a:lnTo>
                  <a:lnTo>
                    <a:pt x="831088" y="0"/>
                  </a:lnTo>
                  <a:close/>
                </a:path>
              </a:pathLst>
            </a:cu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595" y="3954972"/>
              <a:ext cx="1346200" cy="75507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Decision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Making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038" y="4191000"/>
            <a:ext cx="1591057" cy="1219625"/>
            <a:chOff x="355594" y="5250372"/>
            <a:chExt cx="1767841" cy="1662304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15"/>
            <p:cNvSpPr/>
            <p:nvPr/>
          </p:nvSpPr>
          <p:spPr>
            <a:xfrm rot="5400000">
              <a:off x="408363" y="5197603"/>
              <a:ext cx="1662304" cy="1767841"/>
            </a:xfrm>
            <a:custGeom>
              <a:avLst/>
              <a:gdLst/>
              <a:ahLst/>
              <a:cxnLst/>
              <a:rect l="0" t="0" r="0" b="0"/>
              <a:pathLst>
                <a:path w="1662304" h="1767841">
                  <a:moveTo>
                    <a:pt x="1662303" y="736219"/>
                  </a:moveTo>
                  <a:lnTo>
                    <a:pt x="1246632" y="736219"/>
                  </a:lnTo>
                  <a:lnTo>
                    <a:pt x="1246632" y="1767840"/>
                  </a:lnTo>
                  <a:lnTo>
                    <a:pt x="415544" y="1767840"/>
                  </a:lnTo>
                  <a:lnTo>
                    <a:pt x="415544" y="736219"/>
                  </a:lnTo>
                  <a:lnTo>
                    <a:pt x="0" y="736219"/>
                  </a:lnTo>
                  <a:lnTo>
                    <a:pt x="831088" y="0"/>
                  </a:lnTo>
                  <a:close/>
                </a:path>
              </a:pathLst>
            </a:cu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2182" y="5767972"/>
              <a:ext cx="1447800" cy="671182"/>
            </a:xfrm>
            <a:prstGeom prst="rect">
              <a:avLst/>
            </a:prstGeom>
            <a:grp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00000"/>
                  </a:solidFill>
                  <a:latin typeface="Arial"/>
                  <a:cs typeface="Arial"/>
                </a:rPr>
                <a:t>Opportunity </a:t>
              </a:r>
            </a:p>
            <a:p>
              <a:pPr algn="ctr"/>
              <a:r>
                <a:rPr lang="en-US" sz="1300" b="1" dirty="0">
                  <a:solidFill>
                    <a:srgbClr val="000000"/>
                  </a:solidFill>
                  <a:latin typeface="Arial"/>
                  <a:cs typeface="Arial"/>
                </a:rPr>
                <a:t>Cost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71700" y="2925832"/>
            <a:ext cx="6667500" cy="1059543"/>
            <a:chOff x="2296922" y="3338830"/>
            <a:chExt cx="7285356" cy="1444118"/>
          </a:xfrm>
        </p:grpSpPr>
        <p:sp>
          <p:nvSpPr>
            <p:cNvPr id="19" name="Freeform 18"/>
            <p:cNvSpPr/>
            <p:nvPr/>
          </p:nvSpPr>
          <p:spPr>
            <a:xfrm>
              <a:off x="2296922" y="3338830"/>
              <a:ext cx="7285356" cy="1444118"/>
            </a:xfrm>
            <a:custGeom>
              <a:avLst/>
              <a:gdLst/>
              <a:ahLst/>
              <a:cxnLst/>
              <a:rect l="0" t="0" r="0" b="0"/>
              <a:pathLst>
                <a:path w="7285356" h="1444118">
                  <a:moveTo>
                    <a:pt x="1214374" y="0"/>
                  </a:moveTo>
                  <a:lnTo>
                    <a:pt x="6192012" y="0"/>
                  </a:lnTo>
                  <a:lnTo>
                    <a:pt x="6314059" y="4953"/>
                  </a:lnTo>
                  <a:lnTo>
                    <a:pt x="6531991" y="16891"/>
                  </a:lnTo>
                  <a:lnTo>
                    <a:pt x="6738747" y="41021"/>
                  </a:lnTo>
                  <a:lnTo>
                    <a:pt x="6835902" y="52832"/>
                  </a:lnTo>
                  <a:lnTo>
                    <a:pt x="7006336" y="86614"/>
                  </a:lnTo>
                  <a:lnTo>
                    <a:pt x="7127240" y="125222"/>
                  </a:lnTo>
                  <a:lnTo>
                    <a:pt x="7188200" y="146939"/>
                  </a:lnTo>
                  <a:lnTo>
                    <a:pt x="7249287" y="190119"/>
                  </a:lnTo>
                  <a:lnTo>
                    <a:pt x="7272909" y="214249"/>
                  </a:lnTo>
                  <a:lnTo>
                    <a:pt x="7272909" y="226187"/>
                  </a:lnTo>
                  <a:lnTo>
                    <a:pt x="7285355" y="240665"/>
                  </a:lnTo>
                  <a:lnTo>
                    <a:pt x="7285355" y="1203452"/>
                  </a:lnTo>
                  <a:lnTo>
                    <a:pt x="7272909" y="1215390"/>
                  </a:lnTo>
                  <a:lnTo>
                    <a:pt x="7272909" y="1227582"/>
                  </a:lnTo>
                  <a:lnTo>
                    <a:pt x="7249287" y="1251458"/>
                  </a:lnTo>
                  <a:lnTo>
                    <a:pt x="7188200" y="1294638"/>
                  </a:lnTo>
                  <a:lnTo>
                    <a:pt x="7067423" y="1335786"/>
                  </a:lnTo>
                  <a:lnTo>
                    <a:pt x="7006336" y="1354963"/>
                  </a:lnTo>
                  <a:lnTo>
                    <a:pt x="6835902" y="1388745"/>
                  </a:lnTo>
                  <a:lnTo>
                    <a:pt x="6641592" y="1412748"/>
                  </a:lnTo>
                  <a:lnTo>
                    <a:pt x="6531991" y="1424813"/>
                  </a:lnTo>
                  <a:lnTo>
                    <a:pt x="6314059" y="1436878"/>
                  </a:lnTo>
                  <a:lnTo>
                    <a:pt x="6192012" y="1441577"/>
                  </a:lnTo>
                  <a:lnTo>
                    <a:pt x="6132195" y="1441577"/>
                  </a:lnTo>
                  <a:lnTo>
                    <a:pt x="6071235" y="1444117"/>
                  </a:lnTo>
                  <a:lnTo>
                    <a:pt x="1214374" y="1444117"/>
                  </a:lnTo>
                  <a:lnTo>
                    <a:pt x="1140968" y="1441577"/>
                  </a:lnTo>
                  <a:lnTo>
                    <a:pt x="1080897" y="1441577"/>
                  </a:lnTo>
                  <a:lnTo>
                    <a:pt x="959104" y="1436878"/>
                  </a:lnTo>
                  <a:lnTo>
                    <a:pt x="740918" y="1424813"/>
                  </a:lnTo>
                  <a:lnTo>
                    <a:pt x="534289" y="1400683"/>
                  </a:lnTo>
                  <a:lnTo>
                    <a:pt x="437134" y="1388745"/>
                  </a:lnTo>
                  <a:lnTo>
                    <a:pt x="267716" y="1354963"/>
                  </a:lnTo>
                  <a:lnTo>
                    <a:pt x="145669" y="1316482"/>
                  </a:lnTo>
                  <a:lnTo>
                    <a:pt x="84709" y="1294638"/>
                  </a:lnTo>
                  <a:lnTo>
                    <a:pt x="24892" y="1251458"/>
                  </a:lnTo>
                  <a:lnTo>
                    <a:pt x="0" y="1227582"/>
                  </a:lnTo>
                  <a:lnTo>
                    <a:pt x="0" y="214249"/>
                  </a:lnTo>
                  <a:lnTo>
                    <a:pt x="24892" y="190119"/>
                  </a:lnTo>
                  <a:lnTo>
                    <a:pt x="84709" y="146939"/>
                  </a:lnTo>
                  <a:lnTo>
                    <a:pt x="206756" y="105918"/>
                  </a:lnTo>
                  <a:lnTo>
                    <a:pt x="267716" y="86614"/>
                  </a:lnTo>
                  <a:lnTo>
                    <a:pt x="437134" y="52832"/>
                  </a:lnTo>
                  <a:lnTo>
                    <a:pt x="631444" y="28956"/>
                  </a:lnTo>
                  <a:lnTo>
                    <a:pt x="740918" y="16891"/>
                  </a:lnTo>
                  <a:lnTo>
                    <a:pt x="959104" y="4953"/>
                  </a:lnTo>
                  <a:lnTo>
                    <a:pt x="1080897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08589" y="3816914"/>
              <a:ext cx="6489700" cy="5453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cs typeface="Arial" pitchFamily="34" charset="0"/>
                </a:rPr>
                <a:t>Prioritize and make decisions.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33600" y="4191000"/>
            <a:ext cx="6730058" cy="1088709"/>
            <a:chOff x="2335022" y="5383530"/>
            <a:chExt cx="7477842" cy="1483869"/>
          </a:xfrm>
        </p:grpSpPr>
        <p:sp>
          <p:nvSpPr>
            <p:cNvPr id="22" name="Freeform 21"/>
            <p:cNvSpPr/>
            <p:nvPr/>
          </p:nvSpPr>
          <p:spPr>
            <a:xfrm>
              <a:off x="2335022" y="5383530"/>
              <a:ext cx="7461632" cy="1483869"/>
            </a:xfrm>
            <a:custGeom>
              <a:avLst/>
              <a:gdLst/>
              <a:ahLst/>
              <a:cxnLst/>
              <a:rect l="0" t="0" r="0" b="0"/>
              <a:pathLst>
                <a:path w="7461632" h="1483869">
                  <a:moveTo>
                    <a:pt x="1243711" y="0"/>
                  </a:moveTo>
                  <a:lnTo>
                    <a:pt x="6341745" y="0"/>
                  </a:lnTo>
                  <a:lnTo>
                    <a:pt x="6466713" y="5080"/>
                  </a:lnTo>
                  <a:lnTo>
                    <a:pt x="6689979" y="17399"/>
                  </a:lnTo>
                  <a:lnTo>
                    <a:pt x="6901815" y="42037"/>
                  </a:lnTo>
                  <a:lnTo>
                    <a:pt x="7001256" y="54229"/>
                  </a:lnTo>
                  <a:lnTo>
                    <a:pt x="7175754" y="89027"/>
                  </a:lnTo>
                  <a:lnTo>
                    <a:pt x="7299706" y="128651"/>
                  </a:lnTo>
                  <a:lnTo>
                    <a:pt x="7362063" y="151003"/>
                  </a:lnTo>
                  <a:lnTo>
                    <a:pt x="7424674" y="195326"/>
                  </a:lnTo>
                  <a:lnTo>
                    <a:pt x="7448804" y="220218"/>
                  </a:lnTo>
                  <a:lnTo>
                    <a:pt x="7448804" y="232410"/>
                  </a:lnTo>
                  <a:lnTo>
                    <a:pt x="7461631" y="247269"/>
                  </a:lnTo>
                  <a:lnTo>
                    <a:pt x="7461631" y="1236472"/>
                  </a:lnTo>
                  <a:lnTo>
                    <a:pt x="7448804" y="1248918"/>
                  </a:lnTo>
                  <a:lnTo>
                    <a:pt x="7448804" y="1261364"/>
                  </a:lnTo>
                  <a:lnTo>
                    <a:pt x="7424674" y="1285875"/>
                  </a:lnTo>
                  <a:lnTo>
                    <a:pt x="7362063" y="1330325"/>
                  </a:lnTo>
                  <a:lnTo>
                    <a:pt x="7238365" y="1372489"/>
                  </a:lnTo>
                  <a:lnTo>
                    <a:pt x="7175754" y="1392174"/>
                  </a:lnTo>
                  <a:lnTo>
                    <a:pt x="7001256" y="1426972"/>
                  </a:lnTo>
                  <a:lnTo>
                    <a:pt x="6802247" y="1451610"/>
                  </a:lnTo>
                  <a:lnTo>
                    <a:pt x="6689979" y="1464056"/>
                  </a:lnTo>
                  <a:lnTo>
                    <a:pt x="6466713" y="1476375"/>
                  </a:lnTo>
                  <a:lnTo>
                    <a:pt x="6341745" y="1481201"/>
                  </a:lnTo>
                  <a:lnTo>
                    <a:pt x="6280404" y="1481201"/>
                  </a:lnTo>
                  <a:lnTo>
                    <a:pt x="6218047" y="1483868"/>
                  </a:lnTo>
                  <a:lnTo>
                    <a:pt x="1243711" y="1483868"/>
                  </a:lnTo>
                  <a:lnTo>
                    <a:pt x="1168527" y="1481201"/>
                  </a:lnTo>
                  <a:lnTo>
                    <a:pt x="1107059" y="1481201"/>
                  </a:lnTo>
                  <a:lnTo>
                    <a:pt x="982218" y="1476375"/>
                  </a:lnTo>
                  <a:lnTo>
                    <a:pt x="758825" y="1464056"/>
                  </a:lnTo>
                  <a:lnTo>
                    <a:pt x="547243" y="1439164"/>
                  </a:lnTo>
                  <a:lnTo>
                    <a:pt x="447802" y="1426972"/>
                  </a:lnTo>
                  <a:lnTo>
                    <a:pt x="274193" y="1392174"/>
                  </a:lnTo>
                  <a:lnTo>
                    <a:pt x="149225" y="1352677"/>
                  </a:lnTo>
                  <a:lnTo>
                    <a:pt x="86741" y="1330325"/>
                  </a:lnTo>
                  <a:lnTo>
                    <a:pt x="25527" y="1285875"/>
                  </a:lnTo>
                  <a:lnTo>
                    <a:pt x="0" y="1261364"/>
                  </a:lnTo>
                  <a:lnTo>
                    <a:pt x="0" y="220218"/>
                  </a:lnTo>
                  <a:lnTo>
                    <a:pt x="25527" y="195326"/>
                  </a:lnTo>
                  <a:lnTo>
                    <a:pt x="86741" y="151003"/>
                  </a:lnTo>
                  <a:lnTo>
                    <a:pt x="211709" y="108839"/>
                  </a:lnTo>
                  <a:lnTo>
                    <a:pt x="274193" y="89027"/>
                  </a:lnTo>
                  <a:lnTo>
                    <a:pt x="447802" y="54229"/>
                  </a:lnTo>
                  <a:lnTo>
                    <a:pt x="646811" y="29718"/>
                  </a:lnTo>
                  <a:lnTo>
                    <a:pt x="758825" y="17399"/>
                  </a:lnTo>
                  <a:lnTo>
                    <a:pt x="982218" y="5080"/>
                  </a:lnTo>
                  <a:lnTo>
                    <a:pt x="1107059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0664" y="5478407"/>
              <a:ext cx="7442200" cy="12584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rtlCol="0">
              <a:spAutoFit/>
            </a:bodyPr>
            <a:lstStyle/>
            <a:p>
              <a:pPr marL="281221" indent="-281221">
                <a:buFont typeface="Arial" pitchFamily="34" charset="0"/>
                <a:buChar char="•"/>
              </a:pP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>With every decision you make, you must give </a:t>
              </a:r>
              <a:r>
                <a:rPr lang="en-US" sz="1800" dirty="0" smtClean="0">
                  <a:solidFill>
                    <a:srgbClr val="000000"/>
                  </a:solidFill>
                  <a:cs typeface="Arial" pitchFamily="34" charset="0"/>
                </a:rPr>
                <a:t>up something.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  <a:p>
              <a:pPr marL="281221" indent="-281221">
                <a:buFont typeface="Arial" pitchFamily="34" charset="0"/>
                <a:buChar char="•"/>
              </a:pPr>
              <a:r>
                <a:rPr lang="en-US" sz="1800" i="1" dirty="0">
                  <a:solidFill>
                    <a:srgbClr val="000000"/>
                  </a:solidFill>
                  <a:cs typeface="Arial" pitchFamily="34" charset="0"/>
                </a:rPr>
                <a:t>Opportunity cost</a:t>
              </a: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> is the highest-valued alternative that you give up when you make a decision.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66138" y="576098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/>
              <a:t>Scarcity</a:t>
            </a:r>
            <a:r>
              <a:rPr lang="es-ES" sz="3200" dirty="0"/>
              <a:t> and </a:t>
            </a:r>
            <a:r>
              <a:rPr lang="es-ES" sz="3200" dirty="0" err="1">
                <a:solidFill>
                  <a:srgbClr val="009AE1"/>
                </a:solidFill>
              </a:rPr>
              <a:t>decision</a:t>
            </a:r>
            <a:r>
              <a:rPr lang="es-ES" sz="3200" dirty="0">
                <a:solidFill>
                  <a:srgbClr val="009AE1"/>
                </a:solidFill>
              </a:rPr>
              <a:t> </a:t>
            </a:r>
            <a:r>
              <a:rPr lang="es-ES" sz="3200" dirty="0" err="1">
                <a:solidFill>
                  <a:srgbClr val="009AE1"/>
                </a:solidFill>
              </a:rPr>
              <a:t>making</a:t>
            </a:r>
            <a:endParaRPr lang="en-US" sz="3200" dirty="0"/>
          </a:p>
        </p:txBody>
      </p:sp>
      <p:sp>
        <p:nvSpPr>
          <p:cNvPr id="26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8</a:t>
            </a:r>
            <a:endParaRPr lang="en-US" dirty="0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2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9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" y="1528141"/>
            <a:ext cx="5532120" cy="2537937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2000" b="1" dirty="0">
                <a:solidFill>
                  <a:srgbClr val="404040"/>
                </a:solidFill>
                <a:cs typeface="Arial" pitchFamily="34" charset="0"/>
              </a:rPr>
              <a:t>People make decisions by weighing the costs and benefits of alternatives.</a:t>
            </a:r>
          </a:p>
          <a:p>
            <a:endParaRPr lang="en-US" sz="2000" b="1" dirty="0">
              <a:solidFill>
                <a:srgbClr val="404040"/>
              </a:solidFill>
              <a:cs typeface="Arial" pitchFamily="34" charset="0"/>
            </a:endParaRPr>
          </a:p>
          <a:p>
            <a:r>
              <a:rPr lang="en-US" sz="2000" b="1" i="1" dirty="0">
                <a:solidFill>
                  <a:srgbClr val="404040"/>
                </a:solidFill>
                <a:cs typeface="Arial" pitchFamily="34" charset="0"/>
              </a:rPr>
              <a:t>Costs: 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The negative outcomes the decision maker </a:t>
            </a:r>
            <a:r>
              <a:rPr lang="en-US" sz="2000" dirty="0" smtClean="0">
                <a:solidFill>
                  <a:srgbClr val="404040"/>
                </a:solidFill>
                <a:cs typeface="Arial" pitchFamily="34" charset="0"/>
              </a:rPr>
              <a:t>identifies</a:t>
            </a:r>
            <a:endParaRPr lang="en-US" sz="2000" dirty="0">
              <a:solidFill>
                <a:srgbClr val="404040"/>
              </a:solidFill>
              <a:cs typeface="Arial" pitchFamily="34" charset="0"/>
            </a:endParaRPr>
          </a:p>
          <a:p>
            <a:r>
              <a:rPr lang="en-US" sz="2000" b="1" i="1" dirty="0">
                <a:solidFill>
                  <a:srgbClr val="404040"/>
                </a:solidFill>
                <a:cs typeface="Arial" pitchFamily="34" charset="0"/>
              </a:rPr>
              <a:t>Benefits:</a:t>
            </a:r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 The positive outcomes the decision maker identifies</a:t>
            </a:r>
          </a:p>
          <a:p>
            <a:endParaRPr lang="en-US" sz="2000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86200"/>
            <a:ext cx="7848600" cy="1614607"/>
          </a:xfrm>
          <a:prstGeom prst="rect">
            <a:avLst/>
          </a:prstGeom>
          <a:noFill/>
        </p:spPr>
        <p:txBody>
          <a:bodyPr vert="horz" wrap="square" lIns="74992" tIns="37496" rIns="74992" bIns="37496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cs typeface="Arial" pitchFamily="34" charset="0"/>
              </a:rPr>
              <a:t>Costs and benefits can be monetary or non-monetary. Cost-benefit analysis involves selecting the alternative for which you perceive the most benefits relative to the costs.</a:t>
            </a:r>
          </a:p>
          <a:p>
            <a:endParaRPr lang="en-US" sz="2000" b="1" dirty="0" smtClean="0">
              <a:solidFill>
                <a:srgbClr val="404040"/>
              </a:solidFill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404040"/>
                </a:solidFill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404040"/>
                </a:solidFill>
                <a:cs typeface="Arial" pitchFamily="34" charset="0"/>
              </a:rPr>
              <a:t>consequences of the decisions people make lie in the future.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11" y="1472234"/>
            <a:ext cx="2053589" cy="22615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 Placeholder 12"/>
          <p:cNvSpPr txBox="1">
            <a:spLocks/>
          </p:cNvSpPr>
          <p:nvPr/>
        </p:nvSpPr>
        <p:spPr>
          <a:xfrm>
            <a:off x="8107201" y="6282771"/>
            <a:ext cx="349640" cy="264703"/>
          </a:xfrm>
          <a:prstGeom prst="rect">
            <a:avLst/>
          </a:prstGeom>
        </p:spPr>
        <p:txBody>
          <a:bodyPr wrap="square" lIns="75008" tIns="37504" rIns="75008" bIns="37504" anchor="ctr">
            <a:spAutoFit/>
          </a:bodyPr>
          <a:lstStyle>
            <a:lvl1pPr marL="0" indent="0" algn="ctr" defTabSz="1114654" rtl="0" eaLnBrk="1" latinLnBrk="0" hangingPunct="1">
              <a:lnSpc>
                <a:spcPts val="1585"/>
              </a:lnSpc>
              <a:spcBef>
                <a:spcPts val="0"/>
              </a:spcBef>
              <a:buFontTx/>
              <a:buNone/>
              <a:defRPr sz="1200" b="0" i="0" kern="1200" cap="all" spc="-12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6324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323651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880978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438305" indent="-208998" algn="l" defTabSz="1114654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3065297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2624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79951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7278" indent="-278663" algn="l" defTabSz="11146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9</a:t>
            </a:r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1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600"/>
            <a:ext cx="97528" cy="10971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66138" y="576098"/>
            <a:ext cx="7128000" cy="543735"/>
          </a:xfrm>
          <a:prstGeom prst="rect">
            <a:avLst/>
          </a:prstGeom>
        </p:spPr>
        <p:txBody>
          <a:bodyPr vert="horz" lIns="91435" tIns="45718" rIns="91435" bIns="45718" rtlCol="0" anchor="t">
            <a:spAutoFit/>
          </a:bodyPr>
          <a:lstStyle>
            <a:lvl1pPr algn="l" defTabSz="1114654" rtl="0" eaLnBrk="1" latinLnBrk="0" hangingPunct="1">
              <a:lnSpc>
                <a:spcPts val="7192"/>
              </a:lnSpc>
              <a:spcBef>
                <a:spcPct val="0"/>
              </a:spcBef>
              <a:buNone/>
              <a:defRPr sz="5900" b="1" kern="1200" cap="all" spc="-183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 err="1"/>
              <a:t>Decision</a:t>
            </a:r>
            <a:r>
              <a:rPr lang="es-ES" sz="3200" dirty="0"/>
              <a:t> </a:t>
            </a:r>
            <a:r>
              <a:rPr lang="es-ES" sz="3200" dirty="0" err="1">
                <a:solidFill>
                  <a:srgbClr val="009AE1"/>
                </a:solidFill>
              </a:rPr>
              <a:t>making</a:t>
            </a:r>
            <a:endParaRPr lang="en-US" sz="32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1</a:t>
            </a:r>
            <a:r>
              <a:rPr lang="en-US" sz="120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Katrina Strikes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0.0&quot;&gt;&lt;object type=&quot;1&quot; unique_id=&quot;10001&quot;&gt;&lt;object type=&quot;2&quot; unique_id=&quot;10002&quot;&gt;&lt;object type=&quot;3&quot; unique_id=&quot;10010&quot;&gt;&lt;property id=&quot;20148&quot; value=&quot;5&quot;/&gt;&lt;property id=&quot;20300&quot; value=&quot;Slide 3&quot;/&gt;&lt;property id=&quot;20307&quot; value=&quot;263&quot;/&gt;&lt;/object&gt;&lt;object type=&quot;3&quot; unique_id=&quot;10011&quot;&gt;&lt;property id=&quot;20148&quot; value=&quot;5&quot;/&gt;&lt;property id=&quot;20300&quot; value=&quot;Slide 4&quot;/&gt;&lt;property id=&quot;20307&quot; value=&quot;264&quot;/&gt;&lt;/object&gt;&lt;object type=&quot;3&quot; unique_id=&quot;10012&quot;&gt;&lt;property id=&quot;20148&quot; value=&quot;5&quot;/&gt;&lt;property id=&quot;20300&quot; value=&quot;Slide 5&quot;/&gt;&lt;property id=&quot;20307&quot; value=&quot;265&quot;/&gt;&lt;/object&gt;&lt;object type=&quot;3&quot; unique_id=&quot;10013&quot;&gt;&lt;property id=&quot;20148&quot; value=&quot;5&quot;/&gt;&lt;property id=&quot;20300&quot; value=&quot;Slide 6&quot;/&gt;&lt;property id=&quot;20307&quot; value=&quot;266&quot;/&gt;&lt;/object&gt;&lt;object type=&quot;3&quot; unique_id=&quot;10014&quot;&gt;&lt;property id=&quot;20148&quot; value=&quot;5&quot;/&gt;&lt;property id=&quot;20300&quot; value=&quot;Slide 7&quot;/&gt;&lt;property id=&quot;20307&quot; value=&quot;267&quot;/&gt;&lt;/object&gt;&lt;object type=&quot;3&quot; unique_id=&quot;10015&quot;&gt;&lt;property id=&quot;20148&quot; value=&quot;5&quot;/&gt;&lt;property id=&quot;20300&quot; value=&quot;Slide 8&quot;/&gt;&lt;property id=&quot;20307&quot; value=&quot;268&quot;/&gt;&lt;/object&gt;&lt;object type=&quot;3&quot; unique_id=&quot;10016&quot;&gt;&lt;property id=&quot;20148&quot; value=&quot;5&quot;/&gt;&lt;property id=&quot;20300&quot; value=&quot;Slide 9&quot;/&gt;&lt;property id=&quot;20307&quot; value=&quot;269&quot;/&gt;&lt;/object&gt;&lt;object type=&quot;3&quot; unique_id=&quot;10018&quot;&gt;&lt;property id=&quot;20148&quot; value=&quot;5&quot;/&gt;&lt;property id=&quot;20300&quot; value=&quot;Slide 11&quot;/&gt;&lt;property id=&quot;20307&quot; value=&quot;271&quot;/&gt;&lt;/object&gt;&lt;object type=&quot;3&quot; unique_id=&quot;10019&quot;&gt;&lt;property id=&quot;20148&quot; value=&quot;5&quot;/&gt;&lt;property id=&quot;20300&quot; value=&quot;Slide 12&quot;/&gt;&lt;property id=&quot;20307&quot; value=&quot;272&quot;/&gt;&lt;/object&gt;&lt;object type=&quot;3&quot; unique_id=&quot;10045&quot;&gt;&lt;property id=&quot;20148&quot; value=&quot;5&quot;/&gt;&lt;property id=&quot;20300&quot; value=&quot;Slide 1&quot;/&gt;&lt;property id=&quot;20307&quot; value=&quot;276&quot;/&gt;&lt;/object&gt;&lt;object type=&quot;3&quot; unique_id=&quot;10046&quot;&gt;&lt;property id=&quot;20148&quot; value=&quot;5&quot;/&gt;&lt;property id=&quot;20300&quot; value=&quot;Slide 2 - &amp;quot;Lesson Objectives&amp;quot;&quot;/&gt;&lt;property id=&quot;20307&quot; value=&quot;282&quot;/&gt;&lt;/object&gt;&lt;object type=&quot;3&quot; unique_id=&quot;10047&quot;&gt;&lt;property id=&quot;20148&quot; value=&quot;5&quot;/&gt;&lt;property id=&quot;20300&quot; value=&quot;Slide 10&quot;/&gt;&lt;property id=&quot;20307&quot; value=&quot;278&quot;/&gt;&lt;/object&gt;&lt;object type=&quot;3&quot; unique_id=&quot;10048&quot;&gt;&lt;property id=&quot;20148&quot; value=&quot;5&quot;/&gt;&lt;property id=&quot;20300&quot; value=&quot;Slide 13&quot;/&gt;&lt;property id=&quot;20307&quot; value=&quot;284&quot;/&gt;&lt;/object&gt;&lt;object type=&quot;3&quot; unique_id=&quot;10049&quot;&gt;&lt;property id=&quot;20148&quot; value=&quot;5&quot;/&gt;&lt;property id=&quot;20300&quot; value=&quot;Slide 14&quot;/&gt;&lt;property id=&quot;20307&quot; value=&quot;283&quot;/&gt;&lt;/object&gt;&lt;/object&gt;&lt;object type=&quot;8&quot; unique_id=&quot;10044&quot;&gt;&lt;/object&gt;&lt;/object&gt;&lt;/database&gt;"/>
</p:tagLst>
</file>

<file path=ppt/theme/theme1.xml><?xml version="1.0" encoding="utf-8"?>
<a:theme xmlns:a="http://schemas.openxmlformats.org/drawingml/2006/main" name="Katrin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0F66FC-0D4C-40AA-874D-21F1178EDBA8}"/>
</file>

<file path=customXml/itemProps2.xml><?xml version="1.0" encoding="utf-8"?>
<ds:datastoreItem xmlns:ds="http://schemas.openxmlformats.org/officeDocument/2006/customXml" ds:itemID="{47B4E550-71C9-48E8-BEFB-AAF9974F306E}"/>
</file>

<file path=customXml/itemProps3.xml><?xml version="1.0" encoding="utf-8"?>
<ds:datastoreItem xmlns:ds="http://schemas.openxmlformats.org/officeDocument/2006/customXml" ds:itemID="{2201850E-85EE-48DD-9AB4-9B26FC6E531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</TotalTime>
  <Words>858</Words>
  <Application>Microsoft Office PowerPoint</Application>
  <PresentationFormat>On-screen Show (4:3)</PresentationFormat>
  <Paragraphs>153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System - 22</vt:lpstr>
      <vt:lpstr>Wingdings</vt:lpstr>
      <vt:lpstr>Georgia</vt:lpstr>
      <vt:lpstr>Arial</vt:lpstr>
      <vt:lpstr>Katrina4</vt:lpstr>
      <vt:lpstr>PowerPoint Presentation</vt:lpstr>
      <vt:lpstr>Lesson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Jackie</dc:creator>
  <cp:lastModifiedBy>Amy Hennessy</cp:lastModifiedBy>
  <cp:revision>110</cp:revision>
  <cp:lastPrinted>2013-02-04T16:41:22Z</cp:lastPrinted>
  <dcterms:created xsi:type="dcterms:W3CDTF">2013-01-11T16:37:59Z</dcterms:created>
  <dcterms:modified xsi:type="dcterms:W3CDTF">2016-02-02T13:56:42Z</dcterms:modified>
</cp:coreProperties>
</file>